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58" r:id="rId5"/>
    <p:sldId id="259" r:id="rId6"/>
    <p:sldId id="257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14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6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9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3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46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8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5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0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5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FE9671-2399-4810-A3D0-16CF1F0E0E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036E987-9980-4673-AD9C-3E771AB5C52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5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eb-mate.gr/ayxisi-poliseon-me-to-remarketing-kai-ti-einai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-mate.gr/yphresies/diafimisi-se-facebook-instagram/" TargetMode="External"/><Relationship Id="rId2" Type="http://schemas.openxmlformats.org/officeDocument/2006/relationships/hyperlink" Target="https://web-mate.gr/ayxisi-poliseon-me-to-remarketing-kai-ti-eina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eb-mate.gr/ti-allaxe-stis-digital-diafimiseis-to-2021-2022/" TargetMode="External"/><Relationship Id="rId4" Type="http://schemas.openxmlformats.org/officeDocument/2006/relationships/hyperlink" Target="https://web-mate.gr/yphresies/diafhmisi-se-google-ad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adsmanager/manage/campaigns?act=5727059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D16957-9EF5-2014-C30C-7065E420ED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Χορηγούμενη </a:t>
            </a:r>
            <a:r>
              <a:rPr lang="el-GR" dirty="0" err="1"/>
              <a:t>αναρτηση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159ADD5-952B-9BB0-B92E-246694C08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/>
              <a:t>Μυλωνα</a:t>
            </a:r>
            <a:r>
              <a:rPr lang="el-GR" dirty="0"/>
              <a:t> </a:t>
            </a:r>
            <a:r>
              <a:rPr lang="el-GR" dirty="0" err="1"/>
              <a:t>ιφιγενεια</a:t>
            </a:r>
            <a:endParaRPr lang="el-GR" dirty="0"/>
          </a:p>
          <a:p>
            <a:r>
              <a:rPr lang="el-GR" dirty="0" err="1"/>
              <a:t>Επικουρη</a:t>
            </a:r>
            <a:r>
              <a:rPr lang="el-GR" dirty="0"/>
              <a:t> </a:t>
            </a:r>
            <a:r>
              <a:rPr lang="el-GR" dirty="0" err="1"/>
              <a:t>καθηγητρια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37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249510-5144-B53F-E73D-6E1B9259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-apple-system"/>
              </a:rPr>
              <a:t>Remarketing</a:t>
            </a:r>
            <a:br>
              <a:rPr lang="en-US" b="1" i="0" dirty="0">
                <a:solidFill>
                  <a:srgbClr val="000000"/>
                </a:solidFill>
                <a:effectLst/>
                <a:latin typeface="-apple-system"/>
              </a:rPr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C0F439-0CC0-8158-2A01-EB189F77F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l-GR" b="0" i="0" dirty="0">
                <a:effectLst/>
                <a:latin typeface="metabookgreek-roman"/>
              </a:rPr>
              <a:t>Ένα μεγάλο κομμάτι των διαφημίσεων μέσω </a:t>
            </a:r>
            <a:r>
              <a:rPr lang="el-GR" b="0" i="0" dirty="0" err="1">
                <a:effectLst/>
                <a:latin typeface="metabookgreek-roman"/>
              </a:rPr>
              <a:t>facebook</a:t>
            </a:r>
            <a:r>
              <a:rPr lang="el-GR" b="0" i="0" dirty="0">
                <a:effectLst/>
                <a:latin typeface="metabookgreek-roman"/>
              </a:rPr>
              <a:t> και </a:t>
            </a:r>
            <a:r>
              <a:rPr lang="el-GR" b="0" i="0" dirty="0" err="1">
                <a:effectLst/>
                <a:latin typeface="metabookgreek-roman"/>
              </a:rPr>
              <a:t>instagram</a:t>
            </a:r>
            <a:r>
              <a:rPr lang="el-GR" b="0" i="0" dirty="0">
                <a:effectLst/>
                <a:latin typeface="metabookgreek-roman"/>
              </a:rPr>
              <a:t> είναι οι διαφημίσεις τύπου </a:t>
            </a:r>
            <a:r>
              <a:rPr lang="el-GR" b="0" i="0" u="none" strike="noStrike" dirty="0" err="1">
                <a:effectLst/>
                <a:latin typeface="metabookgreek-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remarketing</a:t>
            </a:r>
            <a:r>
              <a:rPr lang="el-GR" b="0" i="0" u="none" strike="noStrike" dirty="0">
                <a:effectLst/>
                <a:latin typeface="metabookgreek-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ή </a:t>
            </a:r>
            <a:r>
              <a:rPr lang="el-GR" b="0" i="0" u="none" strike="noStrike" dirty="0" err="1">
                <a:effectLst/>
                <a:latin typeface="metabookgreek-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retargeting</a:t>
            </a:r>
            <a:r>
              <a:rPr lang="el-GR" b="0" i="0" u="none" strike="noStrike" dirty="0">
                <a:effectLst/>
                <a:latin typeface="metabookgreek-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l-GR" b="0" i="0" dirty="0">
                <a:effectLst/>
                <a:latin typeface="metabookgreek-roman"/>
              </a:rPr>
              <a:t>.</a:t>
            </a:r>
          </a:p>
          <a:p>
            <a:pPr algn="l"/>
            <a:r>
              <a:rPr lang="el-GR" b="0" i="0" dirty="0">
                <a:effectLst/>
                <a:latin typeface="metabookgreek-roman"/>
              </a:rPr>
              <a:t>Για να καταλάβετε απλά τι είναι αυτές οι διαφημίσεις , σκεφτείτε όταν μπαίνετε μέσα σε ένα </a:t>
            </a:r>
            <a:r>
              <a:rPr lang="el-GR" b="0" i="0" dirty="0" err="1">
                <a:effectLst/>
                <a:latin typeface="metabookgreek-roman"/>
              </a:rPr>
              <a:t>site</a:t>
            </a:r>
            <a:r>
              <a:rPr lang="el-GR" b="0" i="0" dirty="0">
                <a:effectLst/>
                <a:latin typeface="metabookgreek-roman"/>
              </a:rPr>
              <a:t> και έπειτα αυτό το </a:t>
            </a:r>
            <a:r>
              <a:rPr lang="el-GR" b="0" i="0" dirty="0" err="1">
                <a:effectLst/>
                <a:latin typeface="metabookgreek-roman"/>
              </a:rPr>
              <a:t>site</a:t>
            </a:r>
            <a:r>
              <a:rPr lang="el-GR" b="0" i="0" dirty="0">
                <a:effectLst/>
                <a:latin typeface="metabookgreek-roman"/>
              </a:rPr>
              <a:t> σας ακολουθεί με τις διαφημίσεις του.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09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6EE632-2E5E-4070-A04F-0FDB4014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D623A4-7FCD-191C-40EE-E0FF1D67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l-GR" b="0" i="0" dirty="0">
                <a:effectLst/>
                <a:latin typeface="metabookgreek-roman"/>
              </a:rPr>
              <a:t>Έχει αποδειχθεί ότι με το συγκεκριμένο τρόπο αυξάνονται οι πωλήσεις κατά 40% στα e-</a:t>
            </a:r>
            <a:r>
              <a:rPr lang="el-GR" b="0" i="0" dirty="0" err="1">
                <a:effectLst/>
                <a:latin typeface="metabookgreek-roman"/>
              </a:rPr>
              <a:t>shop</a:t>
            </a:r>
            <a:r>
              <a:rPr lang="el-GR" b="0" i="0" dirty="0">
                <a:effectLst/>
                <a:latin typeface="metabookgreek-roman"/>
              </a:rPr>
              <a:t> εφόσον γίνεται σωστά!</a:t>
            </a:r>
          </a:p>
          <a:p>
            <a:pPr algn="l"/>
            <a:r>
              <a:rPr lang="el-GR" b="0" i="0" dirty="0">
                <a:effectLst/>
                <a:latin typeface="metabookgreek-roman"/>
              </a:rPr>
              <a:t>Περισσότερα μπορείτε να δείτε στο άρθρο μας που είναι αφιερωμένο στο </a:t>
            </a:r>
            <a:r>
              <a:rPr lang="el-GR" b="0" i="0" strike="noStrike" dirty="0" err="1">
                <a:effectLst/>
                <a:latin typeface="metabookgreek-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remarketing</a:t>
            </a:r>
            <a:endParaRPr lang="el-GR" b="0" i="0" dirty="0">
              <a:effectLst/>
              <a:latin typeface="metabookgreek-roman"/>
            </a:endParaRPr>
          </a:p>
          <a:p>
            <a:pPr algn="l"/>
            <a:r>
              <a:rPr lang="el-GR" b="0" i="0" dirty="0">
                <a:effectLst/>
                <a:latin typeface="metabookgreek-roman"/>
              </a:rPr>
              <a:t>Τα τελευταία χρόνια και ιδιαίτερα από το 2021-22 δυστυχώς ή ευτυχώς υπάρχουν περιορισμοί στο </a:t>
            </a:r>
            <a:r>
              <a:rPr lang="el-GR" b="0" i="0" dirty="0" err="1">
                <a:effectLst/>
                <a:latin typeface="metabookgreek-roman"/>
              </a:rPr>
              <a:t>remarketing</a:t>
            </a:r>
            <a:r>
              <a:rPr lang="el-GR" b="0" i="0" dirty="0">
                <a:effectLst/>
                <a:latin typeface="metabookgreek-roman"/>
              </a:rPr>
              <a:t> και γενικότερα στη </a:t>
            </a:r>
            <a:r>
              <a:rPr lang="el-GR" b="0" i="0" strike="noStrike" dirty="0">
                <a:effectLst/>
                <a:latin typeface="metabookgreek-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διαφήμιση μέσω </a:t>
            </a:r>
            <a:r>
              <a:rPr lang="el-GR" b="0" i="0" strike="noStrike" dirty="0" err="1">
                <a:effectLst/>
                <a:latin typeface="metabookgreek-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r>
              <a:rPr lang="el-GR" b="0" i="0" dirty="0">
                <a:effectLst/>
                <a:latin typeface="metabookgreek-roman"/>
              </a:rPr>
              <a:t> και </a:t>
            </a:r>
            <a:r>
              <a:rPr lang="el-GR" b="0" i="0" strike="noStrike" dirty="0" err="1">
                <a:effectLst/>
                <a:latin typeface="metabookgreek-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</a:t>
            </a:r>
            <a:r>
              <a:rPr lang="el-GR" b="0" i="0" strike="noStrike" dirty="0">
                <a:effectLst/>
                <a:latin typeface="metabookgreek-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b="0" i="0" strike="noStrike" dirty="0" err="1">
                <a:effectLst/>
                <a:latin typeface="metabookgreek-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ads</a:t>
            </a:r>
            <a:r>
              <a:rPr lang="el-GR" b="0" i="0" dirty="0">
                <a:effectLst/>
                <a:latin typeface="metabookgreek-roman"/>
              </a:rPr>
              <a:t> μάθετε περισσότερα </a:t>
            </a:r>
            <a:r>
              <a:rPr lang="el-GR" b="0" i="0" strike="noStrike" dirty="0">
                <a:effectLst/>
                <a:latin typeface="metabookgreek-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εδώ</a:t>
            </a:r>
            <a:endParaRPr lang="el-GR" b="0" i="0" dirty="0">
              <a:effectLst/>
              <a:latin typeface="metabookgreek-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2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8DF655-F58A-8463-D7A4-BB84F1C3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640B66-5396-2F3C-CA0E-D0CCC0650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Σύμφωνα με τους </a:t>
            </a:r>
            <a:r>
              <a:rPr lang="el-GR" dirty="0" err="1"/>
              <a:t>Jin</a:t>
            </a:r>
            <a:r>
              <a:rPr lang="el-GR" dirty="0"/>
              <a:t> and </a:t>
            </a:r>
            <a:r>
              <a:rPr lang="el-GR" dirty="0" err="1"/>
              <a:t>Muqaddam</a:t>
            </a:r>
            <a:r>
              <a:rPr lang="el-GR" dirty="0"/>
              <a:t> (2019) οι πιο δημοφιλής τρόποι διαφήμισης στα μέσα κοινωνικής δικτύωσης, όπως το Instagram είναι οι χορηγούμενες αναρτήσεις από την εταιρία και οι χορηγούμενες αναρτήσεις από </a:t>
            </a:r>
            <a:r>
              <a:rPr lang="el-GR" dirty="0" err="1"/>
              <a:t>influencers</a:t>
            </a:r>
            <a:r>
              <a:rPr lang="el-G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FC2506-6C89-6589-07FC-2FE665BB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E5EE82-ECEF-A47F-E0AB-67E961450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η  διαδικασία </a:t>
            </a:r>
            <a:r>
              <a:rPr lang="el-GR" dirty="0" err="1"/>
              <a:t>πουη</a:t>
            </a:r>
            <a:r>
              <a:rPr lang="el-GR" dirty="0"/>
              <a:t> εταιρία πληρώνει ένα ποσό στην πλατφόρμα ώστε να προωθήσει σε συγκεκριμένο και </a:t>
            </a:r>
            <a:r>
              <a:rPr lang="el-GR" dirty="0" err="1"/>
              <a:t>στοχευμένο</a:t>
            </a:r>
            <a:r>
              <a:rPr lang="el-GR" dirty="0"/>
              <a:t> κοινό  ένα προϊόν ή </a:t>
            </a:r>
            <a:r>
              <a:rPr lang="el-GR"/>
              <a:t>μια υπηρεσία.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1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2CE280-FF2F-0844-6A92-AE32BD9AD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A0C481-DE47-E84A-BD1F-B8DB87F6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l-GR" b="0" i="0" dirty="0">
                <a:solidFill>
                  <a:schemeClr val="tx1"/>
                </a:solidFill>
                <a:effectLst/>
              </a:rPr>
              <a:t>Δημιουργία χορηγούμενου μηνύματος</a:t>
            </a:r>
          </a:p>
          <a:p>
            <a:pPr algn="l"/>
            <a:r>
              <a:rPr lang="el-GR" b="0" i="0" dirty="0">
                <a:solidFill>
                  <a:schemeClr val="tx1"/>
                </a:solidFill>
                <a:effectLst/>
              </a:rPr>
              <a:t>Για να δημιουργήσετε ένα χορηγούμενο μήνυμα: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chemeClr val="tx1"/>
                </a:solidFill>
                <a:effectLst/>
              </a:rPr>
              <a:t>Πηγαίνετε στην ενότητα </a:t>
            </a:r>
            <a:r>
              <a:rPr lang="el-GR" b="1" i="0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Δημιουργία διαφήμισης στη</a:t>
            </a:r>
            <a:r>
              <a:rPr lang="el-GR" b="0" i="0" dirty="0">
                <a:solidFill>
                  <a:schemeClr val="tx1"/>
                </a:solidFill>
                <a:effectLst/>
              </a:rPr>
              <a:t> Διαχείριση διαφημίσεων.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chemeClr val="tx1"/>
                </a:solidFill>
                <a:effectLst/>
              </a:rPr>
              <a:t>Στην ενότητα </a:t>
            </a:r>
            <a:r>
              <a:rPr lang="el-GR" b="1" i="0" dirty="0">
                <a:solidFill>
                  <a:schemeClr val="tx1"/>
                </a:solidFill>
                <a:effectLst/>
              </a:rPr>
              <a:t>Επιλέξτε στόχο εκστρατείας</a:t>
            </a:r>
            <a:r>
              <a:rPr lang="el-GR" b="0" i="0" dirty="0">
                <a:solidFill>
                  <a:schemeClr val="tx1"/>
                </a:solidFill>
                <a:effectLst/>
              </a:rPr>
              <a:t>, επιλέξτε τον στόχο </a:t>
            </a:r>
            <a:r>
              <a:rPr lang="el-GR" b="1" i="0" dirty="0">
                <a:solidFill>
                  <a:schemeClr val="tx1"/>
                </a:solidFill>
                <a:effectLst/>
              </a:rPr>
              <a:t>Αλληλεπίδραση</a:t>
            </a:r>
            <a:r>
              <a:rPr lang="el-GR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chemeClr val="tx1"/>
                </a:solidFill>
                <a:effectLst/>
              </a:rPr>
              <a:t>Ορίστε όνομα για την εκστρατεία σας και έπειτα πατήστε </a:t>
            </a:r>
            <a:r>
              <a:rPr lang="el-GR" b="1" i="0" dirty="0">
                <a:solidFill>
                  <a:schemeClr val="tx1"/>
                </a:solidFill>
                <a:effectLst/>
              </a:rPr>
              <a:t>Επόμενο</a:t>
            </a:r>
            <a:r>
              <a:rPr lang="el-GR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chemeClr val="tx1"/>
                </a:solidFill>
                <a:effectLst/>
              </a:rPr>
              <a:t>Στην ενότητα "Τοποθεσία μετατροπής" επιλέξτε </a:t>
            </a:r>
            <a:r>
              <a:rPr lang="el-GR" b="1" i="0" dirty="0">
                <a:solidFill>
                  <a:schemeClr val="tx1"/>
                </a:solidFill>
                <a:effectLst/>
              </a:rPr>
              <a:t>Εφαρμογές ανταλλαγής μηνυμάτων</a:t>
            </a:r>
            <a:r>
              <a:rPr lang="el-GR" b="0" i="0" dirty="0">
                <a:solidFill>
                  <a:schemeClr val="tx1"/>
                </a:solidFill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71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0BB477-D5D4-CFEC-D56B-F2D8645B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E58060-A75B-1EB8-03F2-48338CA74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Στην ενότητα "Τύπος διαφήμισης", χρησιμοποιήστε το αναπτυσσόμενο μενού για να επιλέξετε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Χορηγούμενα μηνύματα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Επιλέξτε προϋπολογισμό και χρονοδιάγραμμα.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Στην ενότητα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Κοινό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, μπορείτε να επιλέξετε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Δημιουργία νέου κοινού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 ή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Χρήση αποθηκευμένου κοινού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 πατώντας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Εμφάνιση σύνθετων επιλογών (προαιρετικό)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Τα χορηγούμενα μηνύματα δεν θα σταλούν σε συζητήσεις που ήταν ενεργές εντός των τελευταίων 24 ωρών ή σε συζητήσεις που είναι ανενεργές για διάστημα μεγαλύτερο του ενός έτους. Ωστόσο, αυτές οι παράμετροι υπόκεινται σε αλλαγές. Μόνο ένα χορηγούμενο μήνυμα θα παραδοθεί ανά άτομο, για κάθε διαφημιστικό σύνολο.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Πατήστε </a:t>
            </a:r>
            <a:r>
              <a:rPr lang="el-GR" b="1" i="0" dirty="0">
                <a:solidFill>
                  <a:srgbClr val="465A69"/>
                </a:solidFill>
                <a:effectLst/>
                <a:latin typeface="Optimistic Text Bold"/>
              </a:rPr>
              <a:t>Επόμενο</a:t>
            </a:r>
            <a:r>
              <a:rPr lang="el-GR" b="0" i="0" dirty="0">
                <a:solidFill>
                  <a:srgbClr val="465A69"/>
                </a:solidFill>
                <a:effectLst/>
                <a:latin typeface="Optimistic Text Norm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5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861803-B7B2-3A07-E5C7-C94DF61A1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14F073-0285-A38C-D8D4-536C55585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</a:rPr>
              <a:t>Στην ενότητα </a:t>
            </a:r>
            <a:r>
              <a:rPr lang="el-GR" b="1" i="0" dirty="0">
                <a:solidFill>
                  <a:srgbClr val="465A69"/>
                </a:solidFill>
                <a:effectLst/>
              </a:rPr>
              <a:t>Πρότυπο μηνύματος</a:t>
            </a:r>
            <a:r>
              <a:rPr lang="el-GR" b="0" i="0" dirty="0">
                <a:solidFill>
                  <a:srgbClr val="465A69"/>
                </a:solidFill>
                <a:effectLst/>
              </a:rPr>
              <a:t>, επιλέξτε τη μορφή </a:t>
            </a:r>
            <a:r>
              <a:rPr lang="el-GR" b="1" i="0" dirty="0">
                <a:solidFill>
                  <a:srgbClr val="465A69"/>
                </a:solidFill>
                <a:effectLst/>
              </a:rPr>
              <a:t>Μόνο κείμενο</a:t>
            </a:r>
            <a:r>
              <a:rPr lang="el-GR" b="0" i="0" dirty="0">
                <a:solidFill>
                  <a:srgbClr val="465A69"/>
                </a:solidFill>
                <a:effectLst/>
              </a:rPr>
              <a:t> ή </a:t>
            </a:r>
            <a:r>
              <a:rPr lang="el-GR" b="1" i="0" dirty="0">
                <a:solidFill>
                  <a:srgbClr val="465A69"/>
                </a:solidFill>
                <a:effectLst/>
              </a:rPr>
              <a:t>Κείμενο και εικόνα</a:t>
            </a:r>
            <a:r>
              <a:rPr lang="el-GR" b="0" i="0" dirty="0">
                <a:solidFill>
                  <a:srgbClr val="465A69"/>
                </a:solidFill>
                <a:effectLst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</a:rPr>
              <a:t>Πληκτρολογήστε το μήνυμά σας και ανεβάστε μια φωτογραφία (προαιρετικά).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</a:rPr>
              <a:t>Στην ενότητα </a:t>
            </a:r>
            <a:r>
              <a:rPr lang="el-GR" b="1" i="0" dirty="0">
                <a:solidFill>
                  <a:srgbClr val="465A69"/>
                </a:solidFill>
                <a:effectLst/>
              </a:rPr>
              <a:t>Ενέργειες πελατών</a:t>
            </a:r>
            <a:r>
              <a:rPr lang="el-GR" b="0" i="0" dirty="0">
                <a:solidFill>
                  <a:srgbClr val="465A69"/>
                </a:solidFill>
                <a:effectLst/>
              </a:rPr>
              <a:t>, μπορείτε να προσθέσετε γρήγορες απαντήσεις ή κουμπιά στο μήνυμά σας.</a:t>
            </a:r>
          </a:p>
          <a:p>
            <a:pPr marL="457200" lvl="1" indent="0" algn="l">
              <a:buNone/>
            </a:pPr>
            <a:r>
              <a:rPr lang="el-GR" b="0" i="0" dirty="0">
                <a:solidFill>
                  <a:srgbClr val="465A69"/>
                </a:solidFill>
                <a:effectLst/>
              </a:rPr>
              <a:t>Οι γρήγορες απαντήσεις είναι προκαθορισμένες φυσαλίδες που εμφανίζονται στους πελάτες για να ξεκινήσουν και να συνεχίσουν τη συζήτηση.</a:t>
            </a:r>
          </a:p>
          <a:p>
            <a:pPr algn="l">
              <a:buFont typeface="+mj-lt"/>
              <a:buAutoNum type="arabicPeriod"/>
            </a:pPr>
            <a:r>
              <a:rPr lang="el-GR" b="0" i="0" dirty="0">
                <a:solidFill>
                  <a:srgbClr val="465A69"/>
                </a:solidFill>
                <a:effectLst/>
              </a:rPr>
              <a:t>Ολοκληρώστε την επεξεργασία της διαφήμισης και πατήστε </a:t>
            </a:r>
            <a:r>
              <a:rPr lang="el-GR" b="1" i="0" dirty="0">
                <a:solidFill>
                  <a:srgbClr val="465A69"/>
                </a:solidFill>
                <a:effectLst/>
              </a:rPr>
              <a:t>Δημοσίευση</a:t>
            </a:r>
            <a:r>
              <a:rPr lang="el-GR" b="0" i="0" dirty="0">
                <a:solidFill>
                  <a:srgbClr val="465A69"/>
                </a:solidFill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41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C0664B-8C7A-CC7D-435D-F82B57B7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CEAE22-195C-6DEF-2DE6-7397D1863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0" i="0" dirty="0">
                <a:effectLst/>
                <a:latin typeface="Optimistic Text Normal"/>
              </a:rPr>
              <a:t>Τα περισσότερα χορηγούμενα μηνύματα παραδίδονται εντός 24 ωρών από την έναρξη της εκστρατείας, αλλά για μεγιστοποίηση των αποτελεσμάτων προτείνουμε στους διαφημιζόμενους να προβάλλουν τις εκστρατείες χορηγούμενων μηνυμάτων για τουλάχιστον 5 ημέρες.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79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829E84-6119-EEF8-C369-1126A461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i="0" dirty="0">
                <a:solidFill>
                  <a:srgbClr val="000000"/>
                </a:solidFill>
                <a:effectLst/>
                <a:latin typeface="-apple-system"/>
              </a:rPr>
              <a:t>Κάντε διαφήμιση σε </a:t>
            </a:r>
            <a:r>
              <a:rPr lang="el-GR" b="1" i="0" dirty="0" err="1">
                <a:solidFill>
                  <a:srgbClr val="000000"/>
                </a:solidFill>
                <a:effectLst/>
                <a:latin typeface="-apple-system"/>
              </a:rPr>
              <a:t>instagram</a:t>
            </a:r>
            <a:r>
              <a:rPr lang="el-GR" b="1" i="0" dirty="0">
                <a:solidFill>
                  <a:srgbClr val="000000"/>
                </a:solidFill>
                <a:effectLst/>
                <a:latin typeface="-apple-system"/>
              </a:rPr>
              <a:t> και </a:t>
            </a:r>
            <a:r>
              <a:rPr lang="el-GR" b="1" i="0" dirty="0" err="1">
                <a:solidFill>
                  <a:srgbClr val="000000"/>
                </a:solidFill>
                <a:effectLst/>
                <a:latin typeface="-apple-system"/>
              </a:rPr>
              <a:t>facebook</a:t>
            </a:r>
            <a:r>
              <a:rPr lang="el-GR" b="1" i="0" dirty="0">
                <a:solidFill>
                  <a:srgbClr val="000000"/>
                </a:solidFill>
                <a:effectLst/>
                <a:latin typeface="-apple-system"/>
              </a:rPr>
              <a:t> με </a:t>
            </a:r>
            <a:r>
              <a:rPr lang="el-GR" b="1" i="0" dirty="0" err="1">
                <a:solidFill>
                  <a:srgbClr val="000000"/>
                </a:solidFill>
                <a:effectLst/>
                <a:latin typeface="-apple-system"/>
              </a:rPr>
              <a:t>στοχευμένο</a:t>
            </a:r>
            <a:r>
              <a:rPr lang="el-GR" b="1" i="0" dirty="0">
                <a:solidFill>
                  <a:srgbClr val="000000"/>
                </a:solidFill>
                <a:effectLst/>
                <a:latin typeface="-apple-system"/>
              </a:rPr>
              <a:t> κοινό</a:t>
            </a:r>
            <a:br>
              <a:rPr lang="el-GR" b="1" i="0" dirty="0">
                <a:solidFill>
                  <a:srgbClr val="000000"/>
                </a:solidFill>
                <a:effectLst/>
                <a:latin typeface="-apple-system"/>
              </a:rPr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660797-ADD9-E3B7-0AF9-DCD0C7A1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Το πρώτο πράγμα που πρέπει να κάνει κάποιος για να έχει επιτυχία η οποιαδήποτε διαφήμιση είναι να ορίσει το κοινό του. Το πιο εύκολο που μπορείτε να κάνετε είναι να δημιουργήσετε μια </a:t>
            </a:r>
            <a:r>
              <a:rPr lang="el-GR" b="0" i="0" dirty="0" err="1">
                <a:solidFill>
                  <a:srgbClr val="000000"/>
                </a:solidFill>
                <a:effectLst/>
                <a:latin typeface="metabookgreek-roman"/>
              </a:rPr>
              <a:t>persona</a:t>
            </a:r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 του πελάτη που συνήθως αγοράζει από το κατάστημα σας. </a:t>
            </a:r>
          </a:p>
          <a:p>
            <a:pPr algn="l"/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Είναι άνδρας, είναι γυναίκα ; </a:t>
            </a:r>
          </a:p>
          <a:p>
            <a:pPr algn="l"/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Ποια είναι τα ενδιαφέροντα του; Υπάρχει γεωγραφικός προσδιορισμός ή περιορισμός;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83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0E61D-D744-F3EE-013D-E9D857A0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6BED70-332F-71E4-3812-08C747635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Εάν δημιουργήσετε την </a:t>
            </a:r>
            <a:r>
              <a:rPr lang="el-GR" b="0" i="0" dirty="0" err="1">
                <a:solidFill>
                  <a:srgbClr val="000000"/>
                </a:solidFill>
                <a:effectLst/>
                <a:latin typeface="metabookgreek-roman"/>
              </a:rPr>
              <a:t>persona</a:t>
            </a:r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 θα είναι πολύ πιο εύκολο να φτιάξετε το γραφικό και το κείμενο της διαφήμισης για μια επιτυχημένη διαφήμιση. </a:t>
            </a:r>
          </a:p>
          <a:p>
            <a:r>
              <a:rPr lang="el-GR" b="0" i="0" dirty="0">
                <a:solidFill>
                  <a:srgbClr val="000000"/>
                </a:solidFill>
                <a:effectLst/>
                <a:latin typeface="metabookgreek-roman"/>
              </a:rPr>
              <a:t>Έτσι θα ενδιαφερθεί ο χρήστης που σας ενδιαφέρει και εκτός από αλληλεπίδραση θα έχετε και τα επιθυμητά αποτελέσματα.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715288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</TotalTime>
  <Words>538</Words>
  <Application>Microsoft Office PowerPoint</Application>
  <PresentationFormat>Ευρεία οθόνη</PresentationFormat>
  <Paragraphs>34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8" baseType="lpstr">
      <vt:lpstr>-apple-system</vt:lpstr>
      <vt:lpstr>Calibri</vt:lpstr>
      <vt:lpstr>Calibri Light</vt:lpstr>
      <vt:lpstr>metabookgreek-roman</vt:lpstr>
      <vt:lpstr>Optimistic Text Bold</vt:lpstr>
      <vt:lpstr>Optimistic Text Normal</vt:lpstr>
      <vt:lpstr>Ανασκόπηση</vt:lpstr>
      <vt:lpstr>Χορηγούμενη αναρτηση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Κάντε διαφήμιση σε instagram και facebook με στοχευμένο κοινό </vt:lpstr>
      <vt:lpstr>Παρουσίαση του PowerPoint</vt:lpstr>
      <vt:lpstr>Remarketing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Χορηγούμενη αναρτηση</dc:title>
  <dc:creator>Anonymous</dc:creator>
  <cp:lastModifiedBy>Anonymous</cp:lastModifiedBy>
  <cp:revision>3</cp:revision>
  <dcterms:created xsi:type="dcterms:W3CDTF">2023-04-07T18:45:33Z</dcterms:created>
  <dcterms:modified xsi:type="dcterms:W3CDTF">2024-04-01T10:03:41Z</dcterms:modified>
</cp:coreProperties>
</file>