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7" r:id="rId4"/>
    <p:sldId id="258" r:id="rId5"/>
    <p:sldId id="259" r:id="rId6"/>
    <p:sldId id="257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E9671-2399-4810-A3D0-16CF1F0E0EFB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6E987-9980-4673-AD9C-3E771AB5C52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2147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E9671-2399-4810-A3D0-16CF1F0E0EFB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6E987-9980-4673-AD9C-3E771AB5C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064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E9671-2399-4810-A3D0-16CF1F0E0EFB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6E987-9980-4673-AD9C-3E771AB5C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298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E9671-2399-4810-A3D0-16CF1F0E0EFB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6E987-9980-4673-AD9C-3E771AB5C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132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E9671-2399-4810-A3D0-16CF1F0E0EFB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6E987-9980-4673-AD9C-3E771AB5C52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3460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E9671-2399-4810-A3D0-16CF1F0E0EFB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6E987-9980-4673-AD9C-3E771AB5C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982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E9671-2399-4810-A3D0-16CF1F0E0EFB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6E987-9980-4673-AD9C-3E771AB5C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61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E9671-2399-4810-A3D0-16CF1F0E0EFB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6E987-9980-4673-AD9C-3E771AB5C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759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E9671-2399-4810-A3D0-16CF1F0E0EFB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6E987-9980-4673-AD9C-3E771AB5C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809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3FE9671-2399-4810-A3D0-16CF1F0E0EFB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036E987-9980-4673-AD9C-3E771AB5C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450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E9671-2399-4810-A3D0-16CF1F0E0EFB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6E987-9980-4673-AD9C-3E771AB5C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899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3FE9671-2399-4810-A3D0-16CF1F0E0EFB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036E987-9980-4673-AD9C-3E771AB5C52E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754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eb-mate.gr/ayxisi-poliseon-me-to-remarketing-kai-ti-einai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eb-mate.gr/yphresies/diafimisi-se-facebook-instagram/" TargetMode="External"/><Relationship Id="rId2" Type="http://schemas.openxmlformats.org/officeDocument/2006/relationships/hyperlink" Target="https://web-mate.gr/ayxisi-poliseon-me-to-remarketing-kai-ti-einai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eb-mate.gr/ti-allaxe-stis-digital-diafimiseis-to-2021-2022/" TargetMode="External"/><Relationship Id="rId4" Type="http://schemas.openxmlformats.org/officeDocument/2006/relationships/hyperlink" Target="https://web-mate.gr/yphresies/diafhmisi-se-google-ads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adsmanager/manage/campaigns?act=57270591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3D16957-9EF5-2014-C30C-7065E420ED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Χορηγούμενη </a:t>
            </a:r>
            <a:r>
              <a:rPr lang="el-GR" dirty="0" err="1"/>
              <a:t>αναρτηση</a:t>
            </a:r>
            <a:endParaRPr lang="en-US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0159ADD5-952B-9BB0-B92E-246694C082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err="1"/>
              <a:t>Μυλωνα</a:t>
            </a:r>
            <a:r>
              <a:rPr lang="el-GR" dirty="0"/>
              <a:t> </a:t>
            </a:r>
            <a:r>
              <a:rPr lang="el-GR" dirty="0" err="1"/>
              <a:t>ιφιγενεια</a:t>
            </a:r>
            <a:endParaRPr lang="el-GR" dirty="0"/>
          </a:p>
          <a:p>
            <a:r>
              <a:rPr lang="el-GR" dirty="0" err="1"/>
              <a:t>Επικουρη</a:t>
            </a:r>
            <a:r>
              <a:rPr lang="el-GR" dirty="0"/>
              <a:t> </a:t>
            </a:r>
            <a:r>
              <a:rPr lang="el-GR" dirty="0" err="1"/>
              <a:t>καθηγητρια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373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2249510-5144-B53F-E73D-6E1B92595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-apple-system"/>
              </a:rPr>
              <a:t>Remarketing</a:t>
            </a:r>
            <a:br>
              <a:rPr lang="en-US" b="1" i="0" dirty="0">
                <a:solidFill>
                  <a:srgbClr val="000000"/>
                </a:solidFill>
                <a:effectLst/>
                <a:latin typeface="-apple-system"/>
              </a:rPr>
            </a:br>
            <a:endParaRPr lang="en-US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8C0F439-0CC0-8158-2A01-EB189F77F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b="0" i="0" dirty="0">
                <a:effectLst/>
                <a:latin typeface="metabookgreek-roman"/>
              </a:rPr>
              <a:t>Ένα μεγάλο κομμάτι των διαφημίσεων μέσω </a:t>
            </a:r>
            <a:r>
              <a:rPr lang="el-GR" b="0" i="0" dirty="0" err="1">
                <a:effectLst/>
                <a:latin typeface="metabookgreek-roman"/>
              </a:rPr>
              <a:t>facebook</a:t>
            </a:r>
            <a:r>
              <a:rPr lang="el-GR" b="0" i="0" dirty="0">
                <a:effectLst/>
                <a:latin typeface="metabookgreek-roman"/>
              </a:rPr>
              <a:t> και </a:t>
            </a:r>
            <a:r>
              <a:rPr lang="el-GR" b="0" i="0" dirty="0" err="1">
                <a:effectLst/>
                <a:latin typeface="metabookgreek-roman"/>
              </a:rPr>
              <a:t>instagram</a:t>
            </a:r>
            <a:r>
              <a:rPr lang="el-GR" b="0" i="0" dirty="0">
                <a:effectLst/>
                <a:latin typeface="metabookgreek-roman"/>
              </a:rPr>
              <a:t> είναι οι διαφημίσεις τύπου </a:t>
            </a:r>
            <a:r>
              <a:rPr lang="el-GR" b="0" i="0" u="none" strike="noStrike" dirty="0" err="1">
                <a:effectLst/>
                <a:latin typeface="metabookgreek-rom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remarketing</a:t>
            </a:r>
            <a:r>
              <a:rPr lang="el-GR" b="0" i="0" u="none" strike="noStrike" dirty="0">
                <a:effectLst/>
                <a:latin typeface="metabookgreek-rom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ή </a:t>
            </a:r>
            <a:r>
              <a:rPr lang="el-GR" b="0" i="0" u="none" strike="noStrike" dirty="0" err="1">
                <a:effectLst/>
                <a:latin typeface="metabookgreek-rom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retargeting</a:t>
            </a:r>
            <a:r>
              <a:rPr lang="el-GR" b="0" i="0" u="none" strike="noStrike" dirty="0">
                <a:effectLst/>
                <a:latin typeface="metabookgreek-rom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</a:t>
            </a:r>
            <a:r>
              <a:rPr lang="el-GR" b="0" i="0" dirty="0">
                <a:effectLst/>
                <a:latin typeface="metabookgreek-roman"/>
              </a:rPr>
              <a:t>.</a:t>
            </a:r>
          </a:p>
          <a:p>
            <a:pPr algn="l"/>
            <a:r>
              <a:rPr lang="el-GR" b="0" i="0" dirty="0">
                <a:effectLst/>
                <a:latin typeface="metabookgreek-roman"/>
              </a:rPr>
              <a:t>Για να καταλάβετε απλά τι είναι αυτές οι διαφημίσεις , σκεφτείτε όταν μπαίνετε μέσα σε ένα </a:t>
            </a:r>
            <a:r>
              <a:rPr lang="el-GR" b="0" i="0" dirty="0" err="1">
                <a:effectLst/>
                <a:latin typeface="metabookgreek-roman"/>
              </a:rPr>
              <a:t>site</a:t>
            </a:r>
            <a:r>
              <a:rPr lang="el-GR" b="0" i="0" dirty="0">
                <a:effectLst/>
                <a:latin typeface="metabookgreek-roman"/>
              </a:rPr>
              <a:t> και έπειτα αυτό το </a:t>
            </a:r>
            <a:r>
              <a:rPr lang="el-GR" b="0" i="0" dirty="0" err="1">
                <a:effectLst/>
                <a:latin typeface="metabookgreek-roman"/>
              </a:rPr>
              <a:t>site</a:t>
            </a:r>
            <a:r>
              <a:rPr lang="el-GR" b="0" i="0" dirty="0">
                <a:effectLst/>
                <a:latin typeface="metabookgreek-roman"/>
              </a:rPr>
              <a:t> σας ακολουθεί με τις διαφημίσεις του.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109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B6EE632-2E5E-4070-A04F-0FDB40143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ED623A4-7FCD-191C-40EE-E0FF1D67A5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l-GR" b="0" i="0" dirty="0">
                <a:effectLst/>
                <a:latin typeface="metabookgreek-roman"/>
              </a:rPr>
              <a:t>Έχει αποδειχθεί ότι με το συγκεκριμένο τρόπο αυξάνονται οι πωλήσεις κατά 40% στα e-</a:t>
            </a:r>
            <a:r>
              <a:rPr lang="el-GR" b="0" i="0" dirty="0" err="1">
                <a:effectLst/>
                <a:latin typeface="metabookgreek-roman"/>
              </a:rPr>
              <a:t>shop</a:t>
            </a:r>
            <a:r>
              <a:rPr lang="el-GR" b="0" i="0" dirty="0">
                <a:effectLst/>
                <a:latin typeface="metabookgreek-roman"/>
              </a:rPr>
              <a:t> εφόσον γίνεται σωστά!</a:t>
            </a:r>
          </a:p>
          <a:p>
            <a:pPr algn="l"/>
            <a:r>
              <a:rPr lang="el-GR" b="0" i="0" dirty="0">
                <a:effectLst/>
                <a:latin typeface="metabookgreek-roman"/>
              </a:rPr>
              <a:t>Περισσότερα μπορείτε να δείτε στο άρθρο μας που είναι αφιερωμένο στο </a:t>
            </a:r>
            <a:r>
              <a:rPr lang="el-GR" b="0" i="0" strike="noStrike" dirty="0" err="1">
                <a:effectLst/>
                <a:latin typeface="metabookgreek-rom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remarketing</a:t>
            </a:r>
            <a:endParaRPr lang="el-GR" b="0" i="0" dirty="0">
              <a:effectLst/>
              <a:latin typeface="metabookgreek-roman"/>
            </a:endParaRPr>
          </a:p>
          <a:p>
            <a:pPr algn="l"/>
            <a:r>
              <a:rPr lang="el-GR" b="0" i="0" dirty="0">
                <a:effectLst/>
                <a:latin typeface="metabookgreek-roman"/>
              </a:rPr>
              <a:t>Τα τελευταία χρόνια και ιδιαίτερα από το 2021-22 δυστυχώς ή ευτυχώς υπάρχουν περιορισμοί στο </a:t>
            </a:r>
            <a:r>
              <a:rPr lang="el-GR" b="0" i="0" dirty="0" err="1">
                <a:effectLst/>
                <a:latin typeface="metabookgreek-roman"/>
              </a:rPr>
              <a:t>remarketing</a:t>
            </a:r>
            <a:r>
              <a:rPr lang="el-GR" b="0" i="0" dirty="0">
                <a:effectLst/>
                <a:latin typeface="metabookgreek-roman"/>
              </a:rPr>
              <a:t> και γενικότερα στη </a:t>
            </a:r>
            <a:r>
              <a:rPr lang="el-GR" b="0" i="0" strike="noStrike" dirty="0">
                <a:effectLst/>
                <a:latin typeface="metabookgreek-roma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διαφήμιση μέσω </a:t>
            </a:r>
            <a:r>
              <a:rPr lang="el-GR" b="0" i="0" strike="noStrike" dirty="0" err="1">
                <a:effectLst/>
                <a:latin typeface="metabookgreek-roma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facebook</a:t>
            </a:r>
            <a:r>
              <a:rPr lang="el-GR" b="0" i="0" dirty="0">
                <a:effectLst/>
                <a:latin typeface="metabookgreek-roman"/>
              </a:rPr>
              <a:t> και </a:t>
            </a:r>
            <a:r>
              <a:rPr lang="el-GR" b="0" i="0" strike="noStrike" dirty="0" err="1">
                <a:effectLst/>
                <a:latin typeface="metabookgreek-rom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google</a:t>
            </a:r>
            <a:r>
              <a:rPr lang="el-GR" b="0" i="0" strike="noStrike" dirty="0">
                <a:effectLst/>
                <a:latin typeface="metabookgreek-rom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l-GR" b="0" i="0" strike="noStrike" dirty="0" err="1">
                <a:effectLst/>
                <a:latin typeface="metabookgreek-rom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ads</a:t>
            </a:r>
            <a:r>
              <a:rPr lang="el-GR" b="0" i="0" dirty="0">
                <a:effectLst/>
                <a:latin typeface="metabookgreek-roman"/>
              </a:rPr>
              <a:t> μάθετε περισσότερα </a:t>
            </a:r>
            <a:r>
              <a:rPr lang="el-GR" b="0" i="0" strike="noStrike" dirty="0">
                <a:effectLst/>
                <a:latin typeface="metabookgreek-roman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εδώ</a:t>
            </a:r>
            <a:endParaRPr lang="el-GR" b="0" i="0" dirty="0">
              <a:effectLst/>
              <a:latin typeface="metabookgreek-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326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58DF655-F58A-8463-D7A4-BB84F1C3F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8640B66-5396-2F3C-CA0E-D0CCC06509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Σύμφωνα με τους </a:t>
            </a:r>
            <a:r>
              <a:rPr lang="el-GR" dirty="0" err="1"/>
              <a:t>Jin</a:t>
            </a:r>
            <a:r>
              <a:rPr lang="el-GR" dirty="0"/>
              <a:t> and </a:t>
            </a:r>
            <a:r>
              <a:rPr lang="el-GR" dirty="0" err="1"/>
              <a:t>Muqaddam</a:t>
            </a:r>
            <a:r>
              <a:rPr lang="el-GR" dirty="0"/>
              <a:t> (2019) οι πιο δημοφιλής τρόποι διαφήμισης στα μέσα κοινωνικής δικτύωσης, όπως το Instagram είναι οι χορηγούμενες αναρτήσεις από την εταιρία και οι χορηγούμενες αναρτήσεις από </a:t>
            </a:r>
            <a:r>
              <a:rPr lang="el-GR" dirty="0" err="1"/>
              <a:t>influencers</a:t>
            </a:r>
            <a:r>
              <a:rPr lang="el-GR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93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FFC2506-6C89-6589-07FC-2FE665BB2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3E5EE82-ECEF-A47F-E0AB-67E9614509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Είναι η  διαδικασία </a:t>
            </a:r>
            <a:r>
              <a:rPr lang="el-GR" dirty="0" err="1"/>
              <a:t>πουη</a:t>
            </a:r>
            <a:r>
              <a:rPr lang="el-GR" dirty="0"/>
              <a:t> εταιρία πληρώνει ένα ποσό στην πλατφόρμα ώστε να προωθήσει σε συγκεκριμένο και </a:t>
            </a:r>
            <a:r>
              <a:rPr lang="el-GR" dirty="0" err="1"/>
              <a:t>στοχευμένο</a:t>
            </a:r>
            <a:r>
              <a:rPr lang="el-GR" dirty="0"/>
              <a:t> κοινό  ένα προϊόν ή </a:t>
            </a:r>
            <a:r>
              <a:rPr lang="el-GR"/>
              <a:t>μια υπηρεσία.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319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D2CE280-FF2F-0844-6A92-AE32BD9AD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1A0C481-DE47-E84A-BD1F-B8DB87F686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l-GR" b="0" i="0" dirty="0">
                <a:solidFill>
                  <a:schemeClr val="tx1"/>
                </a:solidFill>
                <a:effectLst/>
              </a:rPr>
              <a:t>Δημιουργία χορηγούμενου μηνύματος</a:t>
            </a:r>
          </a:p>
          <a:p>
            <a:pPr algn="l"/>
            <a:r>
              <a:rPr lang="el-GR" b="0" i="0" dirty="0">
                <a:solidFill>
                  <a:schemeClr val="tx1"/>
                </a:solidFill>
                <a:effectLst/>
              </a:rPr>
              <a:t>Για να δημιουργήσετε ένα χορηγούμενο μήνυμα:</a:t>
            </a:r>
          </a:p>
          <a:p>
            <a:pPr algn="l">
              <a:buFont typeface="+mj-lt"/>
              <a:buAutoNum type="arabicPeriod"/>
            </a:pPr>
            <a:r>
              <a:rPr lang="el-GR" b="0" i="0" dirty="0">
                <a:solidFill>
                  <a:schemeClr val="tx1"/>
                </a:solidFill>
                <a:effectLst/>
              </a:rPr>
              <a:t>Πηγαίνετε στην ενότητα </a:t>
            </a:r>
            <a:r>
              <a:rPr lang="el-GR" b="1" i="0" dirty="0">
                <a:solidFill>
                  <a:schemeClr val="tx1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Δημιουργία διαφήμισης στη</a:t>
            </a:r>
            <a:r>
              <a:rPr lang="el-GR" b="0" i="0" dirty="0">
                <a:solidFill>
                  <a:schemeClr val="tx1"/>
                </a:solidFill>
                <a:effectLst/>
              </a:rPr>
              <a:t> Διαχείριση διαφημίσεων.</a:t>
            </a:r>
          </a:p>
          <a:p>
            <a:pPr algn="l">
              <a:buFont typeface="+mj-lt"/>
              <a:buAutoNum type="arabicPeriod"/>
            </a:pPr>
            <a:r>
              <a:rPr lang="el-GR" b="0" i="0" dirty="0">
                <a:solidFill>
                  <a:schemeClr val="tx1"/>
                </a:solidFill>
                <a:effectLst/>
              </a:rPr>
              <a:t>Στην ενότητα </a:t>
            </a:r>
            <a:r>
              <a:rPr lang="el-GR" b="1" i="0" dirty="0">
                <a:solidFill>
                  <a:schemeClr val="tx1"/>
                </a:solidFill>
                <a:effectLst/>
              </a:rPr>
              <a:t>Επιλέξτε στόχο εκστρατείας</a:t>
            </a:r>
            <a:r>
              <a:rPr lang="el-GR" b="0" i="0" dirty="0">
                <a:solidFill>
                  <a:schemeClr val="tx1"/>
                </a:solidFill>
                <a:effectLst/>
              </a:rPr>
              <a:t>, επιλέξτε τον στόχο </a:t>
            </a:r>
            <a:r>
              <a:rPr lang="el-GR" b="1" i="0" dirty="0">
                <a:solidFill>
                  <a:schemeClr val="tx1"/>
                </a:solidFill>
                <a:effectLst/>
              </a:rPr>
              <a:t>Αλληλεπίδραση</a:t>
            </a:r>
            <a:r>
              <a:rPr lang="el-GR" b="0" i="0" dirty="0">
                <a:solidFill>
                  <a:schemeClr val="tx1"/>
                </a:solidFill>
                <a:effectLst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el-GR" b="0" i="0" dirty="0">
                <a:solidFill>
                  <a:schemeClr val="tx1"/>
                </a:solidFill>
                <a:effectLst/>
              </a:rPr>
              <a:t>Ορίστε όνομα για την εκστρατεία σας και έπειτα πατήστε </a:t>
            </a:r>
            <a:r>
              <a:rPr lang="el-GR" b="1" i="0" dirty="0">
                <a:solidFill>
                  <a:schemeClr val="tx1"/>
                </a:solidFill>
                <a:effectLst/>
              </a:rPr>
              <a:t>Επόμενο</a:t>
            </a:r>
            <a:r>
              <a:rPr lang="el-GR" b="0" i="0" dirty="0">
                <a:solidFill>
                  <a:schemeClr val="tx1"/>
                </a:solidFill>
                <a:effectLst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el-GR" b="0" i="0" dirty="0">
                <a:solidFill>
                  <a:schemeClr val="tx1"/>
                </a:solidFill>
                <a:effectLst/>
              </a:rPr>
              <a:t>Στην ενότητα "Τοποθεσία μετατροπής" επιλέξτε </a:t>
            </a:r>
            <a:r>
              <a:rPr lang="el-GR" b="1" i="0" dirty="0">
                <a:solidFill>
                  <a:schemeClr val="tx1"/>
                </a:solidFill>
                <a:effectLst/>
              </a:rPr>
              <a:t>Εφαρμογές ανταλλαγής μηνυμάτων</a:t>
            </a:r>
            <a:r>
              <a:rPr lang="el-GR" b="0" i="0" dirty="0">
                <a:solidFill>
                  <a:schemeClr val="tx1"/>
                </a:solidFill>
                <a:effectLst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716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60BB477-D5D4-CFEC-D56B-F2D8645BB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EE58060-A75B-1EB8-03F2-48338CA743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Font typeface="+mj-lt"/>
              <a:buAutoNum type="arabicPeriod"/>
            </a:pPr>
            <a:r>
              <a:rPr lang="el-GR" b="0" i="0" dirty="0">
                <a:solidFill>
                  <a:srgbClr val="465A69"/>
                </a:solidFill>
                <a:effectLst/>
                <a:latin typeface="Optimistic Text Normal"/>
              </a:rPr>
              <a:t>Στην ενότητα "Τύπος διαφήμισης", χρησιμοποιήστε το αναπτυσσόμενο μενού για να επιλέξετε </a:t>
            </a:r>
            <a:r>
              <a:rPr lang="el-GR" b="1" i="0" dirty="0">
                <a:solidFill>
                  <a:srgbClr val="465A69"/>
                </a:solidFill>
                <a:effectLst/>
                <a:latin typeface="Optimistic Text Bold"/>
              </a:rPr>
              <a:t>Χορηγούμενα μηνύματα</a:t>
            </a:r>
            <a:r>
              <a:rPr lang="el-GR" b="0" i="0" dirty="0">
                <a:solidFill>
                  <a:srgbClr val="465A69"/>
                </a:solidFill>
                <a:effectLst/>
                <a:latin typeface="Optimistic Text Normal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el-GR" b="0" i="0" dirty="0">
                <a:solidFill>
                  <a:srgbClr val="465A69"/>
                </a:solidFill>
                <a:effectLst/>
                <a:latin typeface="Optimistic Text Normal"/>
              </a:rPr>
              <a:t>Επιλέξτε προϋπολογισμό και χρονοδιάγραμμα.</a:t>
            </a:r>
          </a:p>
          <a:p>
            <a:pPr algn="l">
              <a:buFont typeface="+mj-lt"/>
              <a:buAutoNum type="arabicPeriod"/>
            </a:pPr>
            <a:r>
              <a:rPr lang="el-GR" b="0" i="0" dirty="0">
                <a:solidFill>
                  <a:srgbClr val="465A69"/>
                </a:solidFill>
                <a:effectLst/>
                <a:latin typeface="Optimistic Text Normal"/>
              </a:rPr>
              <a:t>Στην ενότητα </a:t>
            </a:r>
            <a:r>
              <a:rPr lang="el-GR" b="1" i="0" dirty="0">
                <a:solidFill>
                  <a:srgbClr val="465A69"/>
                </a:solidFill>
                <a:effectLst/>
                <a:latin typeface="Optimistic Text Bold"/>
              </a:rPr>
              <a:t>Κοινό</a:t>
            </a:r>
            <a:r>
              <a:rPr lang="el-GR" b="0" i="0" dirty="0">
                <a:solidFill>
                  <a:srgbClr val="465A69"/>
                </a:solidFill>
                <a:effectLst/>
                <a:latin typeface="Optimistic Text Normal"/>
              </a:rPr>
              <a:t>, μπορείτε να επιλέξετε </a:t>
            </a:r>
            <a:r>
              <a:rPr lang="el-GR" b="1" i="0" dirty="0">
                <a:solidFill>
                  <a:srgbClr val="465A69"/>
                </a:solidFill>
                <a:effectLst/>
                <a:latin typeface="Optimistic Text Bold"/>
              </a:rPr>
              <a:t>Δημιουργία νέου κοινού</a:t>
            </a:r>
            <a:r>
              <a:rPr lang="el-GR" b="0" i="0" dirty="0">
                <a:solidFill>
                  <a:srgbClr val="465A69"/>
                </a:solidFill>
                <a:effectLst/>
                <a:latin typeface="Optimistic Text Normal"/>
              </a:rPr>
              <a:t> ή </a:t>
            </a:r>
            <a:r>
              <a:rPr lang="el-GR" b="1" i="0" dirty="0">
                <a:solidFill>
                  <a:srgbClr val="465A69"/>
                </a:solidFill>
                <a:effectLst/>
                <a:latin typeface="Optimistic Text Bold"/>
              </a:rPr>
              <a:t>Χρήση αποθηκευμένου κοινού</a:t>
            </a:r>
            <a:r>
              <a:rPr lang="el-GR" b="0" i="0" dirty="0">
                <a:solidFill>
                  <a:srgbClr val="465A69"/>
                </a:solidFill>
                <a:effectLst/>
                <a:latin typeface="Optimistic Text Normal"/>
              </a:rPr>
              <a:t> πατώντας </a:t>
            </a:r>
            <a:r>
              <a:rPr lang="el-GR" b="1" i="0" dirty="0">
                <a:solidFill>
                  <a:srgbClr val="465A69"/>
                </a:solidFill>
                <a:effectLst/>
                <a:latin typeface="Optimistic Text Bold"/>
              </a:rPr>
              <a:t>Εμφάνιση σύνθετων επιλογών (προαιρετικό)</a:t>
            </a:r>
            <a:r>
              <a:rPr lang="el-GR" b="0" i="0" dirty="0">
                <a:solidFill>
                  <a:srgbClr val="465A69"/>
                </a:solidFill>
                <a:effectLst/>
                <a:latin typeface="Optimistic Text Normal"/>
              </a:rPr>
              <a:t>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l-GR" b="0" i="0" dirty="0">
                <a:solidFill>
                  <a:srgbClr val="465A69"/>
                </a:solidFill>
                <a:effectLst/>
                <a:latin typeface="Optimistic Text Normal"/>
              </a:rPr>
              <a:t>Τα χορηγούμενα μηνύματα δεν θα σταλούν σε συζητήσεις που ήταν ενεργές εντός των τελευταίων 24 ωρών ή σε συζητήσεις που είναι ανενεργές για διάστημα μεγαλύτερο του ενός έτους. Ωστόσο, αυτές οι παράμετροι υπόκεινται σε αλλαγές. Μόνο ένα χορηγούμενο μήνυμα θα παραδοθεί ανά άτομο, για κάθε διαφημιστικό σύνολο.</a:t>
            </a:r>
          </a:p>
          <a:p>
            <a:pPr algn="l">
              <a:buFont typeface="+mj-lt"/>
              <a:buAutoNum type="arabicPeriod"/>
            </a:pPr>
            <a:r>
              <a:rPr lang="el-GR" b="0" i="0" dirty="0">
                <a:solidFill>
                  <a:srgbClr val="465A69"/>
                </a:solidFill>
                <a:effectLst/>
                <a:latin typeface="Optimistic Text Normal"/>
              </a:rPr>
              <a:t>Πατήστε </a:t>
            </a:r>
            <a:r>
              <a:rPr lang="el-GR" b="1" i="0" dirty="0">
                <a:solidFill>
                  <a:srgbClr val="465A69"/>
                </a:solidFill>
                <a:effectLst/>
                <a:latin typeface="Optimistic Text Bold"/>
              </a:rPr>
              <a:t>Επόμενο</a:t>
            </a:r>
            <a:r>
              <a:rPr lang="el-GR" b="0" i="0" dirty="0">
                <a:solidFill>
                  <a:srgbClr val="465A69"/>
                </a:solidFill>
                <a:effectLst/>
                <a:latin typeface="Optimistic Text Normal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159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3861803-B7B2-3A07-E5C7-C94DF61A1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614F073-0285-A38C-D8D4-536C555854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Font typeface="+mj-lt"/>
              <a:buAutoNum type="arabicPeriod"/>
            </a:pPr>
            <a:r>
              <a:rPr lang="el-GR" b="0" i="0" dirty="0">
                <a:solidFill>
                  <a:srgbClr val="465A69"/>
                </a:solidFill>
                <a:effectLst/>
              </a:rPr>
              <a:t>Στην ενότητα </a:t>
            </a:r>
            <a:r>
              <a:rPr lang="el-GR" b="1" i="0" dirty="0">
                <a:solidFill>
                  <a:srgbClr val="465A69"/>
                </a:solidFill>
                <a:effectLst/>
              </a:rPr>
              <a:t>Πρότυπο μηνύματος</a:t>
            </a:r>
            <a:r>
              <a:rPr lang="el-GR" b="0" i="0" dirty="0">
                <a:solidFill>
                  <a:srgbClr val="465A69"/>
                </a:solidFill>
                <a:effectLst/>
              </a:rPr>
              <a:t>, επιλέξτε τη μορφή </a:t>
            </a:r>
            <a:r>
              <a:rPr lang="el-GR" b="1" i="0" dirty="0">
                <a:solidFill>
                  <a:srgbClr val="465A69"/>
                </a:solidFill>
                <a:effectLst/>
              </a:rPr>
              <a:t>Μόνο κείμενο</a:t>
            </a:r>
            <a:r>
              <a:rPr lang="el-GR" b="0" i="0" dirty="0">
                <a:solidFill>
                  <a:srgbClr val="465A69"/>
                </a:solidFill>
                <a:effectLst/>
              </a:rPr>
              <a:t> ή </a:t>
            </a:r>
            <a:r>
              <a:rPr lang="el-GR" b="1" i="0" dirty="0">
                <a:solidFill>
                  <a:srgbClr val="465A69"/>
                </a:solidFill>
                <a:effectLst/>
              </a:rPr>
              <a:t>Κείμενο και εικόνα</a:t>
            </a:r>
            <a:r>
              <a:rPr lang="el-GR" b="0" i="0" dirty="0">
                <a:solidFill>
                  <a:srgbClr val="465A69"/>
                </a:solidFill>
                <a:effectLst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el-GR" b="0" i="0" dirty="0">
                <a:solidFill>
                  <a:srgbClr val="465A69"/>
                </a:solidFill>
                <a:effectLst/>
              </a:rPr>
              <a:t>Πληκτρολογήστε το μήνυμά σας και ανεβάστε μια φωτογραφία (προαιρετικά).</a:t>
            </a:r>
          </a:p>
          <a:p>
            <a:pPr algn="l">
              <a:buFont typeface="+mj-lt"/>
              <a:buAutoNum type="arabicPeriod"/>
            </a:pPr>
            <a:r>
              <a:rPr lang="el-GR" b="0" i="0" dirty="0">
                <a:solidFill>
                  <a:srgbClr val="465A69"/>
                </a:solidFill>
                <a:effectLst/>
              </a:rPr>
              <a:t>Στην ενότητα </a:t>
            </a:r>
            <a:r>
              <a:rPr lang="el-GR" b="1" i="0" dirty="0">
                <a:solidFill>
                  <a:srgbClr val="465A69"/>
                </a:solidFill>
                <a:effectLst/>
              </a:rPr>
              <a:t>Ενέργειες πελατών</a:t>
            </a:r>
            <a:r>
              <a:rPr lang="el-GR" b="0" i="0" dirty="0">
                <a:solidFill>
                  <a:srgbClr val="465A69"/>
                </a:solidFill>
                <a:effectLst/>
              </a:rPr>
              <a:t>, μπορείτε να προσθέσετε γρήγορες απαντήσεις ή κουμπιά στο μήνυμά σας.</a:t>
            </a:r>
          </a:p>
          <a:p>
            <a:pPr marL="457200" lvl="1" indent="0" algn="l">
              <a:buNone/>
            </a:pPr>
            <a:r>
              <a:rPr lang="el-GR" b="0" i="0" dirty="0">
                <a:solidFill>
                  <a:srgbClr val="465A69"/>
                </a:solidFill>
                <a:effectLst/>
              </a:rPr>
              <a:t>Οι γρήγορες απαντήσεις είναι προκαθορισμένες φυσαλίδες που εμφανίζονται στους πελάτες για να ξεκινήσουν και να συνεχίσουν τη συζήτηση.</a:t>
            </a:r>
          </a:p>
          <a:p>
            <a:pPr algn="l">
              <a:buFont typeface="+mj-lt"/>
              <a:buAutoNum type="arabicPeriod"/>
            </a:pPr>
            <a:r>
              <a:rPr lang="el-GR" b="0" i="0" dirty="0">
                <a:solidFill>
                  <a:srgbClr val="465A69"/>
                </a:solidFill>
                <a:effectLst/>
              </a:rPr>
              <a:t>Ολοκληρώστε την επεξεργασία της διαφήμισης και πατήστε </a:t>
            </a:r>
            <a:r>
              <a:rPr lang="el-GR" b="1" i="0" dirty="0">
                <a:solidFill>
                  <a:srgbClr val="465A69"/>
                </a:solidFill>
                <a:effectLst/>
              </a:rPr>
              <a:t>Δημοσίευση</a:t>
            </a:r>
            <a:r>
              <a:rPr lang="el-GR" b="0" i="0" dirty="0">
                <a:solidFill>
                  <a:srgbClr val="465A69"/>
                </a:solidFill>
                <a:effectLst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441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1C0664B-8C7A-CC7D-435D-F82B57B72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9CEAE22-195C-6DEF-2DE6-7397D1863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b="0" i="0" dirty="0">
                <a:effectLst/>
                <a:latin typeface="Optimistic Text Normal"/>
              </a:rPr>
              <a:t>Τα περισσότερα χορηγούμενα μηνύματα παραδίδονται εντός 24 ωρών από την έναρξη της εκστρατείας, αλλά για μεγιστοποίηση των αποτελεσμάτων προτείνουμε στους διαφημιζόμενους να προβάλλουν τις εκστρατείες χορηγούμενων μηνυμάτων για τουλάχιστον 5 ημέρες.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079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7829E84-6119-EEF8-C369-1126A4614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i="0" dirty="0">
                <a:solidFill>
                  <a:srgbClr val="000000"/>
                </a:solidFill>
                <a:effectLst/>
                <a:latin typeface="-apple-system"/>
              </a:rPr>
              <a:t>Κάντε διαφήμιση σε </a:t>
            </a:r>
            <a:r>
              <a:rPr lang="el-GR" b="1" i="0" dirty="0" err="1">
                <a:solidFill>
                  <a:srgbClr val="000000"/>
                </a:solidFill>
                <a:effectLst/>
                <a:latin typeface="-apple-system"/>
              </a:rPr>
              <a:t>instagram</a:t>
            </a:r>
            <a:r>
              <a:rPr lang="el-GR" b="1" i="0" dirty="0">
                <a:solidFill>
                  <a:srgbClr val="000000"/>
                </a:solidFill>
                <a:effectLst/>
                <a:latin typeface="-apple-system"/>
              </a:rPr>
              <a:t> και </a:t>
            </a:r>
            <a:r>
              <a:rPr lang="el-GR" b="1" i="0" dirty="0" err="1">
                <a:solidFill>
                  <a:srgbClr val="000000"/>
                </a:solidFill>
                <a:effectLst/>
                <a:latin typeface="-apple-system"/>
              </a:rPr>
              <a:t>facebook</a:t>
            </a:r>
            <a:r>
              <a:rPr lang="el-GR" b="1" i="0" dirty="0">
                <a:solidFill>
                  <a:srgbClr val="000000"/>
                </a:solidFill>
                <a:effectLst/>
                <a:latin typeface="-apple-system"/>
              </a:rPr>
              <a:t> με </a:t>
            </a:r>
            <a:r>
              <a:rPr lang="el-GR" b="1" i="0" dirty="0" err="1">
                <a:solidFill>
                  <a:srgbClr val="000000"/>
                </a:solidFill>
                <a:effectLst/>
                <a:latin typeface="-apple-system"/>
              </a:rPr>
              <a:t>στοχευμένο</a:t>
            </a:r>
            <a:r>
              <a:rPr lang="el-GR" b="1" i="0" dirty="0">
                <a:solidFill>
                  <a:srgbClr val="000000"/>
                </a:solidFill>
                <a:effectLst/>
                <a:latin typeface="-apple-system"/>
              </a:rPr>
              <a:t> κοινό</a:t>
            </a:r>
            <a:br>
              <a:rPr lang="el-GR" b="1" i="0" dirty="0">
                <a:solidFill>
                  <a:srgbClr val="000000"/>
                </a:solidFill>
                <a:effectLst/>
                <a:latin typeface="-apple-system"/>
              </a:rPr>
            </a:br>
            <a:endParaRPr lang="en-US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0660797-ADD9-E3B7-0AF9-DCD0C7A13F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b="0" i="0" dirty="0">
                <a:solidFill>
                  <a:srgbClr val="000000"/>
                </a:solidFill>
                <a:effectLst/>
                <a:latin typeface="metabookgreek-roman"/>
              </a:rPr>
              <a:t>Το πρώτο πράγμα που πρέπει να κάνει κάποιος για να έχει επιτυχία η οποιαδήποτε διαφήμιση είναι να ορίσει το κοινό του. Το πιο εύκολο που μπορείτε να κάνετε είναι να δημιουργήσετε μια </a:t>
            </a:r>
            <a:r>
              <a:rPr lang="el-GR" b="0" i="0" dirty="0" err="1">
                <a:solidFill>
                  <a:srgbClr val="000000"/>
                </a:solidFill>
                <a:effectLst/>
                <a:latin typeface="metabookgreek-roman"/>
              </a:rPr>
              <a:t>persona</a:t>
            </a:r>
            <a:r>
              <a:rPr lang="el-GR" b="0" i="0" dirty="0">
                <a:solidFill>
                  <a:srgbClr val="000000"/>
                </a:solidFill>
                <a:effectLst/>
                <a:latin typeface="metabookgreek-roman"/>
              </a:rPr>
              <a:t> του πελάτη που συνήθως αγοράζει από το κατάστημα σας. </a:t>
            </a:r>
          </a:p>
          <a:p>
            <a:pPr algn="l"/>
            <a:r>
              <a:rPr lang="el-GR" b="0" i="0" dirty="0">
                <a:solidFill>
                  <a:srgbClr val="000000"/>
                </a:solidFill>
                <a:effectLst/>
                <a:latin typeface="metabookgreek-roman"/>
              </a:rPr>
              <a:t>Είναι άνδρας, είναι γυναίκα ; </a:t>
            </a:r>
          </a:p>
          <a:p>
            <a:pPr algn="l"/>
            <a:r>
              <a:rPr lang="el-GR" b="0" i="0" dirty="0">
                <a:solidFill>
                  <a:srgbClr val="000000"/>
                </a:solidFill>
                <a:effectLst/>
                <a:latin typeface="metabookgreek-roman"/>
              </a:rPr>
              <a:t>Ποια είναι τα ενδιαφέροντα του; Υπάρχει γεωγραφικός προσδιορισμός ή περιορισμός;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983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5F0E61D-D744-F3EE-013D-E9D857A01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B6BED70-332F-71E4-3812-08C7476351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0" i="0" dirty="0">
                <a:solidFill>
                  <a:srgbClr val="000000"/>
                </a:solidFill>
                <a:effectLst/>
                <a:latin typeface="metabookgreek-roman"/>
              </a:rPr>
              <a:t>Εάν δημιουργήσετε την </a:t>
            </a:r>
            <a:r>
              <a:rPr lang="el-GR" b="0" i="0" dirty="0" err="1">
                <a:solidFill>
                  <a:srgbClr val="000000"/>
                </a:solidFill>
                <a:effectLst/>
                <a:latin typeface="metabookgreek-roman"/>
              </a:rPr>
              <a:t>persona</a:t>
            </a:r>
            <a:r>
              <a:rPr lang="el-GR" b="0" i="0" dirty="0">
                <a:solidFill>
                  <a:srgbClr val="000000"/>
                </a:solidFill>
                <a:effectLst/>
                <a:latin typeface="metabookgreek-roman"/>
              </a:rPr>
              <a:t> θα είναι πολύ πιο εύκολο να φτιάξετε το γραφικό και το κείμενο της διαφήμισης για μια επιτυχημένη διαφήμιση. </a:t>
            </a:r>
          </a:p>
          <a:p>
            <a:r>
              <a:rPr lang="el-GR" b="0" i="0" dirty="0">
                <a:solidFill>
                  <a:srgbClr val="000000"/>
                </a:solidFill>
                <a:effectLst/>
                <a:latin typeface="metabookgreek-roman"/>
              </a:rPr>
              <a:t>Έτσι θα ενδιαφερθεί ο χρήστης που σας ενδιαφέρει και εκτός από αλληλεπίδραση θα έχετε και τα επιθυμητά αποτελέσματα.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715288"/>
      </p:ext>
    </p:extLst>
  </p:cSld>
  <p:clrMapOvr>
    <a:masterClrMapping/>
  </p:clrMapOvr>
</p:sld>
</file>

<file path=ppt/theme/theme1.xml><?xml version="1.0" encoding="utf-8"?>
<a:theme xmlns:a="http://schemas.openxmlformats.org/drawingml/2006/main" name="Ανασκόπηση">
  <a:themeElements>
    <a:clrScheme name="Ανασκόπηση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Ανασκόπηση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Ανασκόπηση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27</TotalTime>
  <Words>538</Words>
  <Application>Microsoft Office PowerPoint</Application>
  <PresentationFormat>Ευρεία οθόνη</PresentationFormat>
  <Paragraphs>34</Paragraphs>
  <Slides>11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8" baseType="lpstr">
      <vt:lpstr>-apple-system</vt:lpstr>
      <vt:lpstr>Calibri</vt:lpstr>
      <vt:lpstr>Calibri Light</vt:lpstr>
      <vt:lpstr>metabookgreek-roman</vt:lpstr>
      <vt:lpstr>Optimistic Text Bold</vt:lpstr>
      <vt:lpstr>Optimistic Text Normal</vt:lpstr>
      <vt:lpstr>Ανασκόπηση</vt:lpstr>
      <vt:lpstr>Χορηγούμενη αναρτηση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Κάντε διαφήμιση σε instagram και facebook με στοχευμένο κοινό </vt:lpstr>
      <vt:lpstr>Παρουσίαση του PowerPoint</vt:lpstr>
      <vt:lpstr>Remarketing 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Χορηγούμενη αναρτηση</dc:title>
  <dc:creator>Anonymous</dc:creator>
  <cp:lastModifiedBy>Anonymous</cp:lastModifiedBy>
  <cp:revision>3</cp:revision>
  <dcterms:created xsi:type="dcterms:W3CDTF">2023-04-07T18:45:33Z</dcterms:created>
  <dcterms:modified xsi:type="dcterms:W3CDTF">2024-04-01T10:03:41Z</dcterms:modified>
</cp:coreProperties>
</file>