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353" r:id="rId4"/>
    <p:sldId id="258" r:id="rId5"/>
    <p:sldId id="354" r:id="rId6"/>
    <p:sldId id="355" r:id="rId7"/>
    <p:sldId id="275" r:id="rId8"/>
    <p:sldId id="327" r:id="rId9"/>
    <p:sldId id="328" r:id="rId10"/>
    <p:sldId id="329" r:id="rId11"/>
    <p:sldId id="330" r:id="rId12"/>
    <p:sldId id="294" r:id="rId13"/>
    <p:sldId id="358" r:id="rId14"/>
    <p:sldId id="359" r:id="rId15"/>
    <p:sldId id="360" r:id="rId16"/>
    <p:sldId id="356" r:id="rId17"/>
    <p:sldId id="385" r:id="rId18"/>
    <p:sldId id="386" r:id="rId19"/>
    <p:sldId id="387" r:id="rId20"/>
    <p:sldId id="388" r:id="rId21"/>
    <p:sldId id="479" r:id="rId22"/>
    <p:sldId id="458" r:id="rId23"/>
    <p:sldId id="459" r:id="rId24"/>
    <p:sldId id="460" r:id="rId25"/>
    <p:sldId id="461" r:id="rId26"/>
    <p:sldId id="462" r:id="rId27"/>
    <p:sldId id="463" r:id="rId28"/>
    <p:sldId id="464" r:id="rId29"/>
    <p:sldId id="465" r:id="rId30"/>
    <p:sldId id="466" r:id="rId31"/>
    <p:sldId id="467" r:id="rId32"/>
    <p:sldId id="468" r:id="rId33"/>
    <p:sldId id="470" r:id="rId34"/>
    <p:sldId id="471" r:id="rId35"/>
    <p:sldId id="472" r:id="rId36"/>
    <p:sldId id="473" r:id="rId37"/>
    <p:sldId id="480" r:id="rId38"/>
    <p:sldId id="481" r:id="rId39"/>
    <p:sldId id="482" r:id="rId40"/>
    <p:sldId id="483" r:id="rId41"/>
    <p:sldId id="484" r:id="rId42"/>
    <p:sldId id="389" r:id="rId43"/>
    <p:sldId id="391" r:id="rId44"/>
    <p:sldId id="485" r:id="rId45"/>
    <p:sldId id="392" r:id="rId46"/>
    <p:sldId id="393" r:id="rId47"/>
    <p:sldId id="396" r:id="rId48"/>
    <p:sldId id="394" r:id="rId49"/>
    <p:sldId id="395" r:id="rId50"/>
    <p:sldId id="397" r:id="rId51"/>
    <p:sldId id="398" r:id="rId52"/>
    <p:sldId id="399" r:id="rId5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-612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868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60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7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073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6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2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694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2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BA3A664-5598-4C78-B085-59714D2AD0A6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1F488DB-C4EB-47F5-B449-EA8BB558132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242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global.tommy.com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DCDFFE-3619-5F62-AA40-1256983B0D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Τμηματοποίηση</a:t>
            </a:r>
            <a:endParaRPr lang="en-US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7F815C5-A8A5-A55B-A815-340A6564A1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Μυλωνά Ιφιγένεια</a:t>
            </a:r>
          </a:p>
          <a:p>
            <a:r>
              <a:rPr lang="el-GR" dirty="0"/>
              <a:t>Επίκουρη Καθηγήτρια ΔΕΤ</a:t>
            </a:r>
          </a:p>
          <a:p>
            <a:r>
              <a:rPr lang="el-GR" dirty="0"/>
              <a:t>ΔΙΠΑΕ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241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Ψυχογραφική</a:t>
            </a:r>
            <a:endParaRPr lang="el-G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Τρόπος ζωής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Αξίες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>
                <a:solidFill>
                  <a:schemeClr val="tx1"/>
                </a:solidFill>
                <a:latin typeface="+mn-lt"/>
              </a:rPr>
              <a:t>Συμπεριφορική</a:t>
            </a:r>
            <a:endParaRPr lang="el-G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Ανάγκες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Ρόλοι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60648"/>
            <a:ext cx="9144000" cy="1415752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chemeClr val="tx1"/>
                </a:solidFill>
                <a:latin typeface="Arial Black" pitchFamily="34" charset="0"/>
              </a:rPr>
              <a:t>Οφέλη </a:t>
            </a:r>
            <a:r>
              <a:rPr lang="en-GB" dirty="0" err="1">
                <a:solidFill>
                  <a:schemeClr val="tx1"/>
                </a:solidFill>
                <a:latin typeface="Arial Black" pitchFamily="34" charset="0"/>
              </a:rPr>
              <a:t>τμηματοποίησης</a:t>
            </a:r>
            <a:r>
              <a:rPr lang="en-GB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Arial Black" pitchFamily="34" charset="0"/>
              </a:rPr>
              <a:t>της</a:t>
            </a:r>
            <a:r>
              <a:rPr lang="en-GB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n-GB" dirty="0" err="1">
                <a:solidFill>
                  <a:schemeClr val="tx1"/>
                </a:solidFill>
                <a:latin typeface="Arial Black" pitchFamily="34" charset="0"/>
              </a:rPr>
              <a:t>αγοράς</a:t>
            </a:r>
            <a:endParaRPr lang="en-GB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828800" y="1752600"/>
            <a:ext cx="8610600" cy="4724400"/>
          </a:xfrm>
        </p:spPr>
        <p:txBody>
          <a:bodyPr/>
          <a:lstStyle/>
          <a:p>
            <a:pPr eaLnBrk="1" hangingPunct="1"/>
            <a:endParaRPr lang="el-GR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err="1">
                <a:solidFill>
                  <a:schemeClr val="tx1"/>
                </a:solidFill>
                <a:cs typeface="Times New Roman" pitchFamily="18" charset="0"/>
              </a:rPr>
              <a:t>Βελτιωμένη</a:t>
            </a:r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chemeClr val="tx1"/>
                </a:solidFill>
                <a:cs typeface="Times New Roman" pitchFamily="18" charset="0"/>
              </a:rPr>
              <a:t>κερδοφορί</a:t>
            </a:r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err="1">
                <a:solidFill>
                  <a:schemeClr val="tx1"/>
                </a:solidFill>
                <a:cs typeface="Times New Roman" pitchFamily="18" charset="0"/>
              </a:rPr>
              <a:t>Δι</a:t>
            </a:r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ατήρηση πελατών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err="1">
                <a:solidFill>
                  <a:schemeClr val="tx1"/>
                </a:solidFill>
                <a:cs typeface="Times New Roman" pitchFamily="18" charset="0"/>
              </a:rPr>
              <a:t>Ενθάρρυνση</a:t>
            </a:r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 κα</a:t>
            </a:r>
            <a:r>
              <a:rPr lang="en-GB" dirty="0" err="1">
                <a:solidFill>
                  <a:schemeClr val="tx1"/>
                </a:solidFill>
                <a:cs typeface="Times New Roman" pitchFamily="18" charset="0"/>
              </a:rPr>
              <a:t>ινοτομί</a:t>
            </a:r>
            <a:r>
              <a:rPr lang="en-GB" dirty="0">
                <a:solidFill>
                  <a:schemeClr val="tx1"/>
                </a:solidFill>
                <a:cs typeface="Times New Roman" pitchFamily="18" charset="0"/>
              </a:rPr>
              <a:t>ας</a:t>
            </a:r>
          </a:p>
          <a:p>
            <a:pPr eaLnBrk="1" hangingPunct="1"/>
            <a:endParaRPr lang="en-GB" i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CF43F85-2BBC-E166-973E-9A9A43F83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2800" dirty="0">
                <a:effectLst/>
                <a:latin typeface="+mn-lt"/>
                <a:ea typeface="Times New Roman" panose="02020603050405020304" pitchFamily="18" charset="0"/>
              </a:rPr>
              <a:t>Η διαδικασία της </a:t>
            </a:r>
            <a:r>
              <a:rPr lang="el-GR" sz="2800" dirty="0" err="1">
                <a:effectLst/>
                <a:latin typeface="+mn-lt"/>
                <a:ea typeface="Times New Roman" panose="02020603050405020304" pitchFamily="18" charset="0"/>
              </a:rPr>
              <a:t>τμηματοποίησης</a:t>
            </a:r>
            <a:r>
              <a:rPr lang="el-GR" sz="2800" dirty="0">
                <a:effectLst/>
                <a:latin typeface="+mn-lt"/>
                <a:ea typeface="Times New Roman" panose="02020603050405020304" pitchFamily="18" charset="0"/>
              </a:rPr>
              <a:t> της αγοράς, σύμφωνα με την λεπτομερή προσέγγιση των </a:t>
            </a:r>
            <a:r>
              <a:rPr lang="en-US" sz="2800" dirty="0">
                <a:effectLst/>
                <a:latin typeface="+mn-lt"/>
                <a:ea typeface="Times New Roman" panose="02020603050405020304" pitchFamily="18" charset="0"/>
              </a:rPr>
              <a:t>McDonald </a:t>
            </a:r>
            <a:r>
              <a:rPr lang="el-GR" sz="2800" dirty="0">
                <a:effectLst/>
                <a:latin typeface="+mn-lt"/>
                <a:ea typeface="Times New Roman" panose="02020603050405020304" pitchFamily="18" charset="0"/>
              </a:rPr>
              <a:t>και </a:t>
            </a:r>
            <a:r>
              <a:rPr lang="en-US" sz="2800" dirty="0" err="1">
                <a:effectLst/>
                <a:latin typeface="+mn-lt"/>
                <a:ea typeface="Times New Roman" panose="02020603050405020304" pitchFamily="18" charset="0"/>
              </a:rPr>
              <a:t>Dumbar</a:t>
            </a:r>
            <a:r>
              <a:rPr lang="el-GR" sz="2800" dirty="0">
                <a:effectLst/>
                <a:latin typeface="+mn-lt"/>
                <a:ea typeface="Times New Roman" panose="02020603050405020304" pitchFamily="18" charset="0"/>
              </a:rPr>
              <a:t>, ακολουθεί τα παρακάτω βήματα:</a:t>
            </a:r>
            <a:endParaRPr lang="en-US" sz="2800" dirty="0">
              <a:latin typeface="+mn-lt"/>
            </a:endParaRPr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EC4F1861-F481-029B-813F-4A673235F2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956634"/>
              </p:ext>
            </p:extLst>
          </p:nvPr>
        </p:nvGraphicFramePr>
        <p:xfrm>
          <a:off x="2421924" y="1825625"/>
          <a:ext cx="5502875" cy="33071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02875">
                  <a:extLst>
                    <a:ext uri="{9D8B030D-6E8A-4147-A177-3AD203B41FA5}">
                      <a16:colId xmlns:a16="http://schemas.microsoft.com/office/drawing/2014/main" val="4127976060"/>
                    </a:ext>
                  </a:extLst>
                </a:gridCol>
              </a:tblGrid>
              <a:tr h="129857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1800" dirty="0">
                          <a:effectLst/>
                        </a:rPr>
                        <a:t>1. Χάρτης Αγοράς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6" marR="58746" marT="0" marB="0"/>
                </a:tc>
                <a:extLst>
                  <a:ext uri="{0D108BD9-81ED-4DB2-BD59-A6C34878D82A}">
                    <a16:rowId xmlns:a16="http://schemas.microsoft.com/office/drawing/2014/main" val="2049816911"/>
                  </a:ext>
                </a:extLst>
              </a:tr>
              <a:tr h="72977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1800" dirty="0">
                          <a:effectLst/>
                        </a:rPr>
                        <a:t>2. Ποιος αγοράζει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6" marR="58746" marT="0" marB="0"/>
                </a:tc>
                <a:extLst>
                  <a:ext uri="{0D108BD9-81ED-4DB2-BD59-A6C34878D82A}">
                    <a16:rowId xmlns:a16="http://schemas.microsoft.com/office/drawing/2014/main" val="2367512905"/>
                  </a:ext>
                </a:extLst>
              </a:tr>
              <a:tr h="91159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1800" dirty="0">
                          <a:effectLst/>
                        </a:rPr>
                        <a:t>3. Τί αγοράζεται, πού, πότε, και πώς αγοράζεται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6" marR="58746" marT="0" marB="0"/>
                </a:tc>
                <a:extLst>
                  <a:ext uri="{0D108BD9-81ED-4DB2-BD59-A6C34878D82A}">
                    <a16:rowId xmlns:a16="http://schemas.microsoft.com/office/drawing/2014/main" val="2522802278"/>
                  </a:ext>
                </a:extLst>
              </a:tr>
              <a:tr h="3320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1800" dirty="0">
                          <a:effectLst/>
                        </a:rPr>
                        <a:t>4. </a:t>
                      </a:r>
                      <a:r>
                        <a:rPr lang="el-GR" sz="1800" dirty="0" err="1">
                          <a:effectLst/>
                        </a:rPr>
                        <a:t>Ποιός</a:t>
                      </a:r>
                      <a:r>
                        <a:rPr lang="el-GR" sz="1800" dirty="0">
                          <a:effectLst/>
                        </a:rPr>
                        <a:t> αγοράζει τι, πού πότε και πώς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746" marR="58746" marT="0" marB="0"/>
                </a:tc>
                <a:extLst>
                  <a:ext uri="{0D108BD9-81ED-4DB2-BD59-A6C34878D82A}">
                    <a16:rowId xmlns:a16="http://schemas.microsoft.com/office/drawing/2014/main" val="313508078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F4633B8-EDDD-127F-EE80-5756E4517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706369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38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7F7042-0DEA-6E93-E320-DF6DCD03D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4A387667-A96C-4B0D-1CE2-DD73A71484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7105796"/>
              </p:ext>
            </p:extLst>
          </p:nvPr>
        </p:nvGraphicFramePr>
        <p:xfrm>
          <a:off x="1789043" y="2284379"/>
          <a:ext cx="5787414" cy="3302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87414">
                  <a:extLst>
                    <a:ext uri="{9D8B030D-6E8A-4147-A177-3AD203B41FA5}">
                      <a16:colId xmlns:a16="http://schemas.microsoft.com/office/drawing/2014/main" val="488601243"/>
                    </a:ext>
                  </a:extLst>
                </a:gridCol>
              </a:tblGrid>
              <a:tr h="82038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2000" dirty="0">
                          <a:effectLst/>
                        </a:rPr>
                        <a:t>5. Γιατί αγοράζεται 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6292264"/>
                  </a:ext>
                </a:extLst>
              </a:tr>
              <a:tr h="3868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2000" dirty="0">
                          <a:effectLst/>
                        </a:rPr>
                        <a:t>6. </a:t>
                      </a:r>
                      <a:r>
                        <a:rPr lang="el-GR" sz="2000" dirty="0" err="1">
                          <a:effectLst/>
                        </a:rPr>
                        <a:t>Τμηματοποίηση</a:t>
                      </a:r>
                      <a:r>
                        <a:rPr lang="el-GR" sz="2000" dirty="0">
                          <a:effectLst/>
                        </a:rPr>
                        <a:t> (1ο στάδιο)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2543682"/>
                  </a:ext>
                </a:extLst>
              </a:tr>
              <a:tr h="125390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2000" dirty="0">
                          <a:effectLst/>
                        </a:rPr>
                        <a:t>7. </a:t>
                      </a:r>
                      <a:r>
                        <a:rPr lang="el-GR" sz="2000" dirty="0" err="1">
                          <a:effectLst/>
                        </a:rPr>
                        <a:t>Τμηματοποίηση</a:t>
                      </a:r>
                      <a:r>
                        <a:rPr lang="el-GR" sz="2000" dirty="0">
                          <a:effectLst/>
                        </a:rPr>
                        <a:t> (2ο στάδιο)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3562894"/>
                  </a:ext>
                </a:extLst>
              </a:tr>
              <a:tr h="82038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2000" dirty="0">
                          <a:effectLst/>
                        </a:rPr>
                        <a:t>8. Διαχωρισμός των κριτηρίων ελκυστικότητας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7623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4554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7D5DD37-BFE2-D4FF-9F70-5977F14CE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Θέση περιεχομένου 3">
            <a:extLst>
              <a:ext uri="{FF2B5EF4-FFF2-40B4-BE49-F238E27FC236}">
                <a16:creationId xmlns:a16="http://schemas.microsoft.com/office/drawing/2014/main" id="{DFB0A203-E7EE-2775-729C-41E36AD5B8E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514298"/>
              </p:ext>
            </p:extLst>
          </p:nvPr>
        </p:nvGraphicFramePr>
        <p:xfrm>
          <a:off x="1486895" y="2155170"/>
          <a:ext cx="7461162" cy="3222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61162">
                  <a:extLst>
                    <a:ext uri="{9D8B030D-6E8A-4147-A177-3AD203B41FA5}">
                      <a16:colId xmlns:a16="http://schemas.microsoft.com/office/drawing/2014/main" val="3909462045"/>
                    </a:ext>
                  </a:extLst>
                </a:gridCol>
              </a:tblGrid>
              <a:tr h="7970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9. Απόδοση συντελεστών βαρύτητας στα κριτήρια ελκυστικότητας</a:t>
                      </a:r>
                      <a:endParaRPr lang="en-US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6586171"/>
                  </a:ext>
                </a:extLst>
              </a:tr>
              <a:tr h="79702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10. Αξιολόγηση κριτηρίων βάσει παραμέτρων</a:t>
                      </a:r>
                      <a:endParaRPr lang="en-US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797807"/>
                  </a:ext>
                </a:extLst>
              </a:tr>
              <a:tr h="3758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11. Βαθμολόγηση των τμημάτων</a:t>
                      </a:r>
                      <a:endParaRPr lang="en-US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92098241"/>
                  </a:ext>
                </a:extLst>
              </a:tr>
              <a:tr h="12182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l-GR" sz="2000" dirty="0">
                          <a:effectLst/>
                          <a:latin typeface="+mn-lt"/>
                        </a:rPr>
                        <a:t>12. Ανταγωνιστικότητα επιχείρησης</a:t>
                      </a:r>
                      <a:endParaRPr lang="en-US" sz="20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3269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750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3A5776-B971-6B58-126B-9041B43C8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Βιομηχανικές Επιχειρήσεις – Κυριότερες Μεταβλητές </a:t>
            </a:r>
            <a:r>
              <a:rPr lang="el-GR" dirty="0" err="1"/>
              <a:t>Τμηματοποίησης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136881-08A5-5DA5-0043-EA635A6F4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Δημογραφικές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Λειτουργικές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Μέθοδοι Αγοράς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Παράγοντες που δηλώνουν την κατάσταση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Προσωπικά χαρακτηριστικά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9369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8A17D2-202B-4D46-91AB-71F592E39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Στόχευση και τμηματοποίηση </a:t>
            </a:r>
            <a:r>
              <a:rPr lang="el-GR" dirty="0" err="1"/>
              <a:t>online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59D66-4735-447B-9B6E-3C4EB7EC8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Θα πρέπει να υπάρχει συγκεκριμένη στόχευση και τμηματοποίηση του κοινού</a:t>
            </a:r>
          </a:p>
          <a:p>
            <a:r>
              <a:rPr lang="el-GR" dirty="0" err="1"/>
              <a:t>Τμηματοποίηση</a:t>
            </a:r>
            <a:r>
              <a:rPr lang="el-GR" dirty="0"/>
              <a:t>: Η διαδικασία διαίρεσης μιας αγοράς σε διακριτές ομάδες αγοραστών με διαφορετικές ανάγκες, χαρακτηριστικά ή συμπεριφορά, οι οποίοι ενδεχομένως απαιτούν ιδιαίτερα προϊόντα ή ξεχωριστά προγράμματα μάρκετινγκ. </a:t>
            </a:r>
            <a:endParaRPr lang="en-GB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26BC96E-C6D9-4F32-B5AC-6BEA58159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17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31960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42E6F-949D-49DB-BEA7-03C37E2E1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Στόχευση και τμηματοποίηση </a:t>
            </a:r>
            <a:r>
              <a:rPr lang="el-GR" dirty="0" err="1"/>
              <a:t>online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A3A63-0B8C-403D-9A9F-1E30482C8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διαδικτυακοί πελάτες μιας εταιρείας έχουν διαφορετικά δημογραφικά χαρακτηριστικά, ανάγκες και συμπεριφορές προς τους πελάτες εκτός σύνδεσης.</a:t>
            </a:r>
          </a:p>
          <a:p>
            <a:r>
              <a:rPr lang="el-GR" dirty="0"/>
              <a:t>Ξέρω ποιοι είναι;</a:t>
            </a:r>
          </a:p>
          <a:p>
            <a:r>
              <a:rPr lang="el-GR" dirty="0"/>
              <a:t>Μπορώ να τους βρω;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42078-6324-42B6-9118-55EE4EE19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18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90026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86115-B9CF-4593-A8A3-384C018B3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Στόχευση και τμηματοποίηση </a:t>
            </a:r>
            <a:r>
              <a:rPr lang="el-GR" dirty="0" err="1"/>
              <a:t>online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7AE66-96CF-4C7C-8981-B57650922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Διαφορετικές προσεγγίσεις για την κατάτμηση</a:t>
            </a:r>
          </a:p>
          <a:p>
            <a:r>
              <a:rPr lang="el-GR" dirty="0"/>
              <a:t>Ενδέχεται να πρέπει να στοχεύουν επιλεκτικά συγκεκριμένο περιεχόμενο και μηνύματα στον </a:t>
            </a:r>
            <a:r>
              <a:rPr lang="el-GR" dirty="0" err="1"/>
              <a:t>ιστότοπό</a:t>
            </a:r>
            <a:r>
              <a:rPr lang="el-GR" dirty="0"/>
              <a:t> της επιχείρησης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31FE2-1449-4288-8DE1-8FC131DC9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19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81109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D55CE5-0FBF-39D8-5CDB-0E5CF445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ED2616B-10AC-6F37-322A-0F87E3C0D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1800" b="0" i="0" u="none" strike="noStrike" baseline="0" dirty="0">
                <a:solidFill>
                  <a:srgbClr val="000000"/>
                </a:solidFill>
              </a:rPr>
              <a:t>Στο μάρκετινγκ, η </a:t>
            </a:r>
            <a:r>
              <a:rPr lang="el-GR" sz="1800" b="0" i="0" u="none" strike="noStrike" baseline="0" dirty="0" err="1">
                <a:solidFill>
                  <a:srgbClr val="000000"/>
                </a:solidFill>
              </a:rPr>
              <a:t>τμηματοποίηση</a:t>
            </a:r>
            <a:r>
              <a:rPr lang="el-GR" sz="1800" b="0" i="0" u="none" strike="noStrike" baseline="0" dirty="0">
                <a:solidFill>
                  <a:srgbClr val="000000"/>
                </a:solidFill>
              </a:rPr>
              <a:t> της αγοράς είναι η διαδικασία διαίρεσης μιας ευρείας καταναλωτικής ή επιχειρηματικής αγοράς, που συνήθως αποτελείται από υπάρχοντες και δυνητικούς πελάτες, σε υποομάδες καταναλωτών (γνωστές ως τμήματα) βάσει κάποιου τύπου κοινών χαρακτηριστικών (</a:t>
            </a:r>
            <a:r>
              <a:rPr lang="el-GR" sz="1800" b="0" i="0" u="none" strike="noStrike" baseline="0" dirty="0" err="1">
                <a:solidFill>
                  <a:srgbClr val="000000"/>
                </a:solidFill>
              </a:rPr>
              <a:t>Buhalis</a:t>
            </a:r>
            <a:r>
              <a:rPr lang="el-GR" sz="1800" b="0" i="0" u="none" strike="noStrike" baseline="0" dirty="0">
                <a:solidFill>
                  <a:srgbClr val="000000"/>
                </a:solidFill>
              </a:rPr>
              <a:t>, 2022).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/>
              <a:t>Είναι η διαδικασία διαίρεσης της αγοράς σε διαφορετικές/ ξεχωριστές ομάδες καταναλωτών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b="0" i="0" u="none" strike="noStrike" baseline="0" dirty="0">
                <a:solidFill>
                  <a:srgbClr val="000000"/>
                </a:solidFill>
              </a:rPr>
              <a:t>Κατά τη διαίρεση ή την κατάτμηση αγορών</a:t>
            </a:r>
            <a:r>
              <a:rPr lang="el-GR" sz="1800" dirty="0">
                <a:solidFill>
                  <a:srgbClr val="000000"/>
                </a:solidFill>
              </a:rPr>
              <a:t> ψάχνουμε για </a:t>
            </a:r>
            <a:r>
              <a:rPr lang="el-GR" sz="1800" b="0" i="0" u="none" strike="noStrike" baseline="0" dirty="0">
                <a:solidFill>
                  <a:srgbClr val="000000"/>
                </a:solidFill>
              </a:rPr>
              <a:t>κοινά χαρακτηριστικά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7431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C4639-C0A7-4435-BBD5-D321CE600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Στόχευση και τμηματοποίηση </a:t>
            </a:r>
            <a:r>
              <a:rPr lang="el-GR" dirty="0" err="1"/>
              <a:t>online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8CE5F-EB34-442F-82C9-045C144B6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συγκεκριμένες προσεγγίσεις στόχευσης που πρέπει να εφαρμοστούν στο διαδίκτυο περιλαμβάνουν: </a:t>
            </a:r>
            <a:endParaRPr lang="en-US" dirty="0"/>
          </a:p>
          <a:p>
            <a:r>
              <a:rPr lang="el-GR" dirty="0"/>
              <a:t>δημογραφικά στοιχεία, βάσει αξίας, κύκλος ζωής και εξατομίκευση συμπεριφοράς.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F9431-175E-4989-B17F-D52E3018B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20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12475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27515E6-7914-4B46-BE88-4CCA224A3C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Παραδείγματα- Τύποι </a:t>
            </a:r>
            <a:r>
              <a:rPr lang="el-GR" dirty="0" err="1"/>
              <a:t>Τμηματοποίησης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9881439-C7D3-4874-AF63-7965C0188C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54C01-CCCC-4201-BA95-DF44D3C0D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213" y="6400801"/>
            <a:ext cx="838200" cy="276225"/>
          </a:xfrm>
        </p:spPr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21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274570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E43B9-90A7-4D02-9126-18BA8B4F5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Δημογραφικά χαρακτηριστικά</a:t>
            </a:r>
            <a:endParaRPr lang="en-GB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60FA4B2-54F5-4C8C-BCEC-AA0573E68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Φύλο (1)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047146-2999-422D-B046-A55D3E3F2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22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805699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660C7-1983-459B-B50E-2C5F04764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Ηλικία (2)</a:t>
            </a:r>
            <a:br>
              <a:rPr lang="el-GR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72977-CB1C-47B3-A61A-B1D8BFD52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2" y="2655887"/>
            <a:ext cx="9134391" cy="336391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144B6-CD9D-48E4-851F-C151542E8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23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47480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BE2F24F-B6DD-4BF0-8B3B-D5A30EED7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Κοινωνικο</a:t>
            </a:r>
            <a:r>
              <a:rPr lang="el-GR" dirty="0"/>
              <a:t>-πολιτικό </a:t>
            </a:r>
            <a:r>
              <a:rPr lang="en-US" dirty="0"/>
              <a:t>status</a:t>
            </a:r>
            <a:r>
              <a:rPr lang="el-GR" dirty="0"/>
              <a:t> (3)</a:t>
            </a:r>
            <a:br>
              <a:rPr lang="en-US" dirty="0"/>
            </a:br>
            <a:endParaRPr lang="en-GB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A095CB9-6C7A-479C-9762-BD0810226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62ABAE-6269-4B38-9BE9-4733D0584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24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82280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17AC806-64F5-4601-A31E-CFEE691C5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Επάγγελμα (4)</a:t>
            </a:r>
            <a:endParaRPr lang="en-GB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0B4DEA-BA03-4977-9B90-C99B69897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451C52-3FD7-4022-94A8-27AC9499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25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06243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3A092-0C8E-4932-BFEE-D69A14940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Οικογενειακή κατάσταση (5)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0C301-42FD-4711-BC28-742B189F9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68060-9B96-453F-A3EB-A9ECDFB95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26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00006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256C7-A310-4D8F-9068-8E8A544E6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Γενέθλια- Ηλικία (6)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208C1-4B95-4F8A-895D-5BE4F8315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A0264D-BE11-4C52-8C96-883ABC778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27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08580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36521-39DA-4347-80CA-195B96BDC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Τόπος (7)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F9F3F-5E42-4B71-BE31-52AEB71B1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B57236-A4F7-426E-8D33-41E63E202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28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293443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5D7BE-B36F-4141-9BE4-9892E7A97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Ψυχογραφική κατάτμηση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DE5D9-23D3-425C-A98F-BA7E64285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521A4C-5508-43BB-B2C7-0B3697305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29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998884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AB63D3B-9683-4A26-0138-57DA38930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7CD6E7E-9A53-7A58-8A64-63B3736E6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Οι καταναλωτές που ανήκουν σε ένα τμήμα έχουν κοινά χαρακτηριστικά.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Τα τμήματα μιας αγοράς είναι διαφορετικά μεταξύ τους.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Είναι δύσκολο για μια επιχείρηση να ικανοποιήσει επιθυμίες όλων των καταναλωτών – πόροι.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err="1"/>
              <a:t>Τμηματοποίηση</a:t>
            </a:r>
            <a:r>
              <a:rPr lang="el-GR" dirty="0"/>
              <a:t> – Στόχευση – Τοποθέτηση.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7288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FCF8A-B6FD-4F6D-9B51-A4E22150A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Τρόπος ζωής (8)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50026-2412-4A59-9BE1-AC53EE9BF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1AF87C-575B-4C8D-A982-70937ADB6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30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07815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80C93-E935-4C61-B70A-8A8C734D1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Αξίες (9)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1054EA-F47D-4704-A279-D3B9DEB47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i="0" u="sng" dirty="0">
                <a:effectLst/>
                <a:latin typeface="Faustina"/>
                <a:hlinkClick r:id="rId2"/>
              </a:rPr>
              <a:t>Tommy Hilfiger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DB06D3-418F-43DD-821C-BF840C379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31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026054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35A743F4-2476-45A4-A712-911587BA5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Συμπεριφορική</a:t>
            </a:r>
            <a:r>
              <a:rPr lang="el-GR" dirty="0"/>
              <a:t> κατάτμηση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BEB61CD-4982-46F8-8DAC-020522BAA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/>
              <a:t>τμηματοποίηση</a:t>
            </a:r>
            <a:r>
              <a:rPr lang="el-GR" dirty="0"/>
              <a:t> συμπεριφοράς ομαδοποιεί τους αγοραστές σας με βάση τη συμπεριφορά τους στο διαδίκτυο. </a:t>
            </a:r>
          </a:p>
          <a:p>
            <a:r>
              <a:rPr lang="el-GR" dirty="0"/>
              <a:t>Η </a:t>
            </a:r>
            <a:r>
              <a:rPr lang="el-GR" dirty="0" err="1"/>
              <a:t>τμηματοποίηση</a:t>
            </a:r>
            <a:r>
              <a:rPr lang="el-GR" dirty="0"/>
              <a:t> συμπεριφοράς δημιουργεί ομοιογενείς κατηγορίες πελατών με παρόμοια αγοραστική πρόθεση ή χαρακτηριστικά, όπως εάν είναι μεγάλοι καταναλωτές, αναζητούν εκπτώσεις ή έχουν πρόσφατα ανεβεί.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30BD0-AFD6-4468-A926-39E404318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32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412125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5FCD8-FBA5-4FB6-A9B8-61C38601B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24A97-5133-4C69-AA22-CDC7779F2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RFM σημαίνει Πρόσφατη, Συχνότητα, Οικονομική/Νομισματική και είναι το κλειδί για την προηγμένη </a:t>
            </a:r>
            <a:r>
              <a:rPr lang="el-GR" dirty="0" err="1"/>
              <a:t>τμηματοποίηση</a:t>
            </a:r>
            <a:r>
              <a:rPr lang="el-GR" dirty="0"/>
              <a:t> συμπεριφοράς.</a:t>
            </a:r>
          </a:p>
          <a:p>
            <a:r>
              <a:rPr lang="el-GR" dirty="0"/>
              <a:t>Είναι ένας τρόπος να κατανοήσετε τη συμπεριφορά του αγοραστή με βάση:</a:t>
            </a:r>
          </a:p>
          <a:p>
            <a:r>
              <a:rPr lang="el-GR" dirty="0"/>
              <a:t>Οι τελευταίες αγορές που πραγματοποίησαν (Πρόσφατη)</a:t>
            </a:r>
          </a:p>
          <a:p>
            <a:r>
              <a:rPr lang="el-GR" dirty="0"/>
              <a:t>Αριθμός αγορών που πραγματοποίησαν (Συχνότητα)</a:t>
            </a:r>
          </a:p>
          <a:p>
            <a:r>
              <a:rPr lang="el-GR" dirty="0"/>
              <a:t>Πόσα ξόδεψαν στο ηλεκτρονικό σας κατάστημα (Οικονομική/Νομισματικό)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1D4443-41E0-4293-96DC-0C78EB687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33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74897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A84CA-4AD7-4E22-8944-07B416491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3398CE-7353-4ECF-B3A6-59F522976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Faustina"/>
              </a:rPr>
              <a:t>The last purchases they made (</a:t>
            </a:r>
            <a:r>
              <a:rPr lang="en-GB" b="1" i="0" dirty="0">
                <a:effectLst/>
                <a:latin typeface="Faustina"/>
              </a:rPr>
              <a:t>Recency</a:t>
            </a:r>
            <a:r>
              <a:rPr lang="en-GB" b="0" i="0" dirty="0">
                <a:effectLst/>
                <a:latin typeface="Faustina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Faustina"/>
              </a:rPr>
              <a:t>Number of purchases they made (</a:t>
            </a:r>
            <a:r>
              <a:rPr lang="en-GB" b="1" i="0" dirty="0">
                <a:effectLst/>
                <a:latin typeface="Faustina"/>
              </a:rPr>
              <a:t>Frequency</a:t>
            </a:r>
            <a:r>
              <a:rPr lang="en-GB" b="0" i="0" dirty="0">
                <a:effectLst/>
                <a:latin typeface="Faustina"/>
              </a:rPr>
              <a:t>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GB" b="0" i="0" dirty="0">
                <a:effectLst/>
                <a:latin typeface="Faustina"/>
              </a:rPr>
              <a:t>How much they spent on your </a:t>
            </a:r>
            <a:r>
              <a:rPr lang="en-GB" b="0" i="0" dirty="0" err="1">
                <a:effectLst/>
                <a:latin typeface="Faustina"/>
              </a:rPr>
              <a:t>webshop</a:t>
            </a:r>
            <a:r>
              <a:rPr lang="en-GB" b="0" i="0" dirty="0">
                <a:effectLst/>
                <a:latin typeface="Faustina"/>
              </a:rPr>
              <a:t> (</a:t>
            </a:r>
            <a:r>
              <a:rPr lang="en-GB" b="1" i="0" dirty="0">
                <a:effectLst/>
                <a:latin typeface="Faustina"/>
              </a:rPr>
              <a:t>Monetary</a:t>
            </a:r>
            <a:r>
              <a:rPr lang="en-GB" b="0" i="0" dirty="0">
                <a:effectLst/>
                <a:latin typeface="Faustina"/>
              </a:rPr>
              <a:t>)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8F052D-89DF-4E82-A051-E60CFE2C6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34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556268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EFD31-F525-424B-828E-44494F2F4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Νέοι καταναλωτές (10)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503BD-2A02-44EE-B441-ED6CBC4BD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91E4EB-34E0-4233-B811-29A999F8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35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314202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EA011-F9AE-4088-B3AA-0D22163B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Επαναλαμβανόμενοι- Σταθεροί καταναλωτές (11)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F38DC-271E-417B-A1C2-493AB0028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F8085-B5EF-488E-81F8-F90F398C9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36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429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F5D44-FE97-4E30-A2F8-F0A32D9B1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Πιστοί Πελάτες (12)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9EED0-6A11-4D2D-8B33-FFF69D46C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πιστοί πελάτες είναι επίσης επαναλαμβανόμενοι πελάτες, αλλά πολύ πιο ενεργοί. Συνεργάζονται τακτικά με την επωνυμία, τις καμπάνιες και τις προσφορές σας.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17423B-7F31-4A6F-8DF3-A527DAB62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37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70607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5EE4E-AE54-41D3-AE73-6E18ECFE1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Καταναλωτές που θέλουν προσοχή (13)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6FE23-F49E-4E03-B446-8D4EC0CA9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πελάτες με υψηλή πρόσφατη και χρηματική αξία, αλλά χαμηλή ή φθίνουσα συχνότητα.</a:t>
            </a:r>
          </a:p>
          <a:p>
            <a:r>
              <a:rPr lang="el-GR" dirty="0"/>
              <a:t>Κατανοώ τις ανάγκες τους και παρέχω κίνητρα για να επιστρέψουν στο ηλεκτρονικό μου κατάστημα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07D719-827A-4373-B289-CE067842C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38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235319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6EF54-A6C2-4765-8EBF-D9D948A15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Πελάτες που εγκαταλείπουν το καλάθι (14)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4B4F1-6E92-494A-B7C6-C2043DD61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Πηγαίνουν να αγοράσουν το προϊόν αλλά για κάποιο λόγο δεν προχωρούν στην αγορά του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B6651-CC34-40E0-8928-9FE7B49FA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39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420575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4C9DEAE-706E-0647-7034-A79087096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D531A34-A4BC-B2E2-1DF5-C61BBB7A5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sz="1800" b="0" i="0" u="none" strike="noStrike" baseline="0" dirty="0">
                <a:solidFill>
                  <a:srgbClr val="000000"/>
                </a:solidFill>
              </a:rPr>
              <a:t>Ο γενικός στόχος της </a:t>
            </a:r>
            <a:r>
              <a:rPr lang="el-GR" sz="1800" b="0" i="0" u="none" strike="noStrike" baseline="0" dirty="0" err="1">
                <a:solidFill>
                  <a:srgbClr val="000000"/>
                </a:solidFill>
              </a:rPr>
              <a:t>τμηματοποίησης</a:t>
            </a:r>
            <a:r>
              <a:rPr lang="el-GR" sz="1800" b="0" i="0" u="none" strike="noStrike" baseline="0" dirty="0">
                <a:solidFill>
                  <a:srgbClr val="000000"/>
                </a:solidFill>
              </a:rPr>
              <a:t> είναι να εντοπιστούν τμήματα υψηλής απόδοσης, δηλαδή εκείνα τα τμήματα που είναι πιθανό να είναι τα πιο κερδοφόρα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sz="1800" dirty="0">
                <a:solidFill>
                  <a:srgbClr val="000000"/>
                </a:solidFill>
              </a:rPr>
              <a:t>Δ</a:t>
            </a:r>
            <a:r>
              <a:rPr lang="el-GR" sz="1800" b="0" i="0" u="none" strike="noStrike" baseline="0" dirty="0">
                <a:solidFill>
                  <a:srgbClr val="000000"/>
                </a:solidFill>
              </a:rPr>
              <a:t>ιαφορετικά τμήματα της αγοράς απαιτούν διαφορετικά προγράμματα μάρκετινγκ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9200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59BC0-8842-4F83-8422-BE1D8AE39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Πηγή &amp; συσκευή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A7514-B1F5-48C2-B17E-895F1A646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 ρόλο παίζουν για τι είδους </a:t>
            </a:r>
            <a:r>
              <a:rPr lang="el-GR" dirty="0" err="1"/>
              <a:t>τμηματοποιήση</a:t>
            </a:r>
            <a:r>
              <a:rPr lang="el-GR" dirty="0"/>
              <a:t> μιλάμε</a:t>
            </a:r>
          </a:p>
          <a:p>
            <a:r>
              <a:rPr lang="el-GR" dirty="0"/>
              <a:t>Συσκευής (15)</a:t>
            </a:r>
          </a:p>
          <a:p>
            <a:r>
              <a:rPr lang="el-GR" dirty="0"/>
              <a:t>Πηγής (16)</a:t>
            </a:r>
          </a:p>
          <a:p>
            <a:r>
              <a:rPr lang="el-GR" dirty="0"/>
              <a:t>Συγκυρίας (17)</a:t>
            </a:r>
          </a:p>
          <a:p>
            <a:r>
              <a:rPr lang="el-GR" dirty="0"/>
              <a:t>Αγοραστές με γνώμονα τις τιμές (18)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D7864-D12C-4BA1-AE6B-CF3BC393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40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58295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B85E1C3-F374-49BE-AA3D-7713EBD454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Θέση</a:t>
            </a:r>
            <a:endParaRPr lang="en-GB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AB3845B-1DCE-4AA3-8378-DFA20CCAE9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891C97-44E3-4275-9CEC-64FBF6DC3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213" y="6400801"/>
            <a:ext cx="838200" cy="276225"/>
          </a:xfrm>
        </p:spPr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41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500543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58403-BD54-4D28-A5F5-E9A773AB1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Θέση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97319-C8C8-4E12-8AFC-A3908291F4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Πώς τοποθετείτε τα προϊόντα και τις υπηρεσίες σας στο διαδίκτυο στο μυαλό των πελατών; </a:t>
            </a:r>
          </a:p>
          <a:p>
            <a:r>
              <a:rPr lang="el-GR" dirty="0"/>
              <a:t>Ενίσχυση της βασικής πρότασης. </a:t>
            </a:r>
          </a:p>
          <a:p>
            <a:r>
              <a:rPr lang="el-GR" dirty="0"/>
              <a:t>Πώς αποδεικνύετε η αξιοπιστία.</a:t>
            </a:r>
          </a:p>
          <a:p>
            <a:r>
              <a:rPr lang="el-GR" dirty="0"/>
              <a:t> Ορίστε τη διαδικτυακή πρόταση αξίας.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D788C-C3FA-48A7-98A0-EC05126BE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42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63158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D3BCC-AC20-4925-B80A-30D988764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Θέση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C311F-A503-46DB-8722-A7EF83AE1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Χρειάζεστε σαφείς ιεραρχίες ανταλλαγής μηνυμάτων για να κοινοποιήσετε αποτελεσματικά τη θέση της εταιρείας στα </a:t>
            </a:r>
            <a:r>
              <a:rPr lang="en-US" dirty="0"/>
              <a:t>online</a:t>
            </a:r>
            <a:r>
              <a:rPr lang="el-GR" dirty="0"/>
              <a:t> και offline μέσα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5EE02C-7BBB-4740-AD60-44C612E79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43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64606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B532F93-527E-44E6-9B4A-0BE19D7860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Marketing mix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42B512F0-F819-4048-8728-438A3F0999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BBA4C1-5610-493D-88E2-868240FF8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213" y="6400801"/>
            <a:ext cx="838200" cy="276225"/>
          </a:xfrm>
        </p:spPr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44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09369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F55C-D544-4470-8A46-421A411A9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Marketing mix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89133-B03F-401D-94A7-51A415E67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4Ps online through Product, Price, Promotion and Place</a:t>
            </a:r>
            <a:endParaRPr lang="el-GR" dirty="0"/>
          </a:p>
          <a:p>
            <a:r>
              <a:rPr lang="el-GR" dirty="0"/>
              <a:t>Με ποιον τρόπο μπορείτε να τα χρησιμοποιήσετε στον ψηφιακό κόσμο;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95C03-E0E9-4BD9-B0CD-88B25831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45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4242537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9E507-C894-43CF-B3C6-FA726C391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Marketing mix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0EEFB-D277-46C9-93C7-0587CDEA6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Προϊόν</a:t>
            </a:r>
          </a:p>
          <a:p>
            <a:r>
              <a:rPr lang="el-GR" dirty="0"/>
              <a:t> Μπορείτε να προσφέρετε μια διαφορετική γκάμα προϊόντων στο διαδίκτυο; </a:t>
            </a:r>
          </a:p>
          <a:p>
            <a:r>
              <a:rPr lang="el-GR" dirty="0"/>
              <a:t>Πώς μπορείτε να προσθέσετε αξία σε προϊόντα μέσω πρόσθετου περιεχομένου ή διαδικτυακών υπηρεσιών;</a:t>
            </a:r>
          </a:p>
          <a:p>
            <a:pPr marL="0" indent="0">
              <a:buNone/>
            </a:pPr>
            <a:r>
              <a:rPr lang="el-GR" dirty="0"/>
              <a:t>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18B7C0-9F1A-4EE4-B6BC-FF28DF45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46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40700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47DF5-B1D5-4B13-9696-6DB7E71A2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Marketing mix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6C6AF-87D4-40D5-BD16-0CEE3834E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Τόπος</a:t>
            </a:r>
            <a:endParaRPr lang="en-US" dirty="0"/>
          </a:p>
          <a:p>
            <a:r>
              <a:rPr lang="el-GR" dirty="0"/>
              <a:t>Μπορεί να υπάρχει τόπος στο διαδίκτυο;</a:t>
            </a:r>
            <a:endParaRPr lang="en-US" dirty="0"/>
          </a:p>
          <a:p>
            <a:r>
              <a:rPr lang="el-GR" dirty="0"/>
              <a:t>Προσδιορίστε τα προβλήματα και τις προκλήσεις διανομής στο διαδίκτυο </a:t>
            </a:r>
          </a:p>
          <a:p>
            <a:r>
              <a:rPr lang="el-GR" dirty="0"/>
              <a:t>Υπάρχουν διαμεσολαβητές ή πύλες ή συνεργάζονται με υπάρχοντες </a:t>
            </a:r>
            <a:r>
              <a:rPr lang="el-GR" dirty="0" err="1"/>
              <a:t>ιστότοπους</a:t>
            </a:r>
            <a:r>
              <a:rPr lang="el-GR" dirty="0"/>
              <a:t>;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D207BC-71BA-4955-A71D-E54B74F74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47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50966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C8D23-2ECC-49A2-A206-1AE8F52FD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</a:t>
            </a:r>
            <a:r>
              <a:rPr lang="en-GB" dirty="0" err="1"/>
              <a:t>arketing</a:t>
            </a:r>
            <a:r>
              <a:rPr lang="en-GB" dirty="0"/>
              <a:t> mix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12460-B07F-47A5-AA4F-C84D31542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Τιμή</a:t>
            </a:r>
          </a:p>
          <a:p>
            <a:r>
              <a:rPr lang="el-GR" dirty="0"/>
              <a:t> Υπάρχει διαφοροποίηση στην τιμή </a:t>
            </a:r>
          </a:p>
          <a:p>
            <a:r>
              <a:rPr lang="el-GR" dirty="0"/>
              <a:t>Έλεγχος τιμών και πρόταση για διαφορική τιμολόγηση για διαδικτυακά προϊόντα ή υπηρεσίες.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F559B-4C9F-4672-86A3-D83F8EF8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48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67829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FB719-431E-4FEA-BDF3-A3BFAEB55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Marketing mix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07A39-1A84-4B40-9628-E462E930C8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Προώθηση</a:t>
            </a:r>
          </a:p>
          <a:p>
            <a:r>
              <a:rPr lang="el-GR" dirty="0"/>
              <a:t>Προβλήματα και τις ευκαιρίες του συνδυασμού διαδικτυακών επικοινωνιών</a:t>
            </a:r>
          </a:p>
          <a:p>
            <a:r>
              <a:rPr lang="el-GR" dirty="0"/>
              <a:t>Συγκεκριμένες προσεγγίσεις για διαδικτυακές προσφορές και εμπορεύματα για αύξηση των πωλήσεων</a:t>
            </a:r>
          </a:p>
          <a:p>
            <a:r>
              <a:rPr lang="el-GR" dirty="0"/>
              <a:t>Αποκλειστικές προσφορές για την υποστήριξη της ανάπτυξης διαφορετικών ψηφιακών καναλιών, π.χ. email, κινητό, Facebook, Twitter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958587-4D1E-4E21-B0C2-2F3EECE0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49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193498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300B7F-B772-6C8A-96D0-B8238BF9C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Πλεονεκτήματα </a:t>
            </a:r>
            <a:r>
              <a:rPr lang="el-GR" dirty="0" err="1"/>
              <a:t>τμηματοποίησης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0DB19AD-98DF-CB5F-EDFC-9DD25268D7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Δυνατότητα κατανόησης σε βάθος του τμήματος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Προσαρμογή προϊόντος στις ανάγκες του τμήματος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Κατανομή πόρων – καλύτερος προγραμματισμός ΜΚΤ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Ευκαιρίες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Στρατηγική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9143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5597C-52CD-46E2-904B-47AC1EEBB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Brand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D0F23-1A43-482A-B343-0FB9A34009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ανάπτυξη επωνυμίας μέσω της διαδικτυακής παρουσίας του οργανισμού.</a:t>
            </a:r>
          </a:p>
          <a:p>
            <a:r>
              <a:rPr lang="el-GR" dirty="0"/>
              <a:t>Η ευνοϊκή επωνυμία ακολουθεί την αξιοπιστία και την εμπιστοσύνη </a:t>
            </a:r>
          </a:p>
          <a:p>
            <a:r>
              <a:rPr lang="el-GR" dirty="0"/>
              <a:t>Πώς μπορείτε να αποδείξετε την αξιοπιστία της επιχείρησή σας στο διαδίκτυο;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A32099-BE4F-49A6-9493-839A96E2F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50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81211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21BB2-B801-49D7-A1AE-FBCABAF77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 Διαδικτυακή εκπροσώπηση ή παρουσία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145E0-F55A-4A6A-90D3-B3E49EE27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Αυτό περιλαμβάνει τη δική σας στρατηγική τοποθεσίας Web (ένας ιστότοπος ή τέσσερις, </a:t>
            </a:r>
            <a:r>
              <a:rPr lang="el-GR" dirty="0" err="1"/>
              <a:t>υποτομείς</a:t>
            </a:r>
            <a:r>
              <a:rPr lang="el-GR" dirty="0"/>
              <a:t>, ποιοι είναι οι στόχοι του ιστότοπου και πώς θα επιτευχθούν ...) και προτεραιότητες για κοινωνικές παρουσίες. </a:t>
            </a:r>
            <a:endParaRPr lang="en-US" dirty="0"/>
          </a:p>
          <a:p>
            <a:r>
              <a:rPr lang="el-GR" dirty="0"/>
              <a:t>Που δίνουμε προτεραιότητα στην παρουσία μας στο διαδίκτυο για να προσεγγίσετε και να εμπλακείτε στο δικό μας κοινό.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A325B5-6481-4482-9C7D-41C31B17D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51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99951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ECF33-A9B2-448B-ACF8-6C4015F11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 and engagement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AC217-3D9D-4F61-AA5E-D1E68EEA5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Ποιο περιεχόμενο θα διαθέτει για να αποκτήσει αρχικό ενδιαφέρον, να υποστηρίξει τη διαδικασία αγοράς</a:t>
            </a:r>
          </a:p>
          <a:p>
            <a:r>
              <a:rPr lang="el-GR" dirty="0"/>
              <a:t>Θυμηθείτε επίσης περιεχόμενο που δημιουργείται από χρήστες, όπως κριτικές, αξιολογήσεις και σχόλια.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E8CDE8-73A7-4410-82A2-FC975655E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2A013F82-EE5E-44EE-A61D-E31C6657F26F}" type="slidenum">
              <a:rPr lang="el-GR" noProof="0" smtClean="0"/>
              <a:pPr rtl="0"/>
              <a:t>52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296204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63E094-C1CB-B34B-2EB3-2CD9AB8C6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Μειονεκτήματα </a:t>
            </a:r>
            <a:r>
              <a:rPr lang="el-GR" dirty="0" err="1"/>
              <a:t>τμηματοποίησης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56CDCA-DFAB-8663-E1AF-E89CA85A8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Μπορεί να μην γίνει σωστά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Έξοδα για την επιχείρηση (πχ. έρευνα αγοράς)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350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l-GR" sz="4800" dirty="0"/>
              <a:t>Πως γίνεται</a:t>
            </a:r>
            <a:endParaRPr lang="en-US" sz="4800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Γεωγραφική</a:t>
            </a:r>
            <a:endParaRPr lang="el-G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Τοπικό μάρκετινγκ</a:t>
            </a:r>
          </a:p>
          <a:p>
            <a:r>
              <a:rPr lang="el-GR" dirty="0"/>
              <a:t>Ομαδοποίηση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>
                <a:solidFill>
                  <a:schemeClr val="tx1"/>
                </a:solidFill>
                <a:latin typeface="+mn-lt"/>
              </a:rPr>
              <a:t>Δημογραφική</a:t>
            </a:r>
            <a:endParaRPr lang="el-GR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Ηλικία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Φύλο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/>
              <a:t>Εισόδημα</a:t>
            </a:r>
          </a:p>
          <a:p>
            <a:r>
              <a:rPr lang="el-GR" dirty="0"/>
              <a:t> 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2400</TotalTime>
  <Words>1129</Words>
  <Application>Microsoft Office PowerPoint</Application>
  <PresentationFormat>Ευρεία οθόνη</PresentationFormat>
  <Paragraphs>190</Paragraphs>
  <Slides>52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52</vt:i4>
      </vt:variant>
    </vt:vector>
  </HeadingPairs>
  <TitlesOfParts>
    <vt:vector size="60" baseType="lpstr">
      <vt:lpstr>Arial</vt:lpstr>
      <vt:lpstr>Arial Black</vt:lpstr>
      <vt:lpstr>Calibri</vt:lpstr>
      <vt:lpstr>Calibri Light</vt:lpstr>
      <vt:lpstr>Faustina</vt:lpstr>
      <vt:lpstr>Times New Roman</vt:lpstr>
      <vt:lpstr>Wingdings</vt:lpstr>
      <vt:lpstr>Ανασκόπηση</vt:lpstr>
      <vt:lpstr>Τμηματοποίηση</vt:lpstr>
      <vt:lpstr>Παρουσίαση του PowerPoint</vt:lpstr>
      <vt:lpstr>Παρουσίαση του PowerPoint</vt:lpstr>
      <vt:lpstr>Παρουσίαση του PowerPoint</vt:lpstr>
      <vt:lpstr>Πλεονεκτήματα τμηματοποίησης</vt:lpstr>
      <vt:lpstr>Μειονεκτήματα τμηματοποίησης</vt:lpstr>
      <vt:lpstr>Πως γίνεται</vt:lpstr>
      <vt:lpstr>Γεωγραφική</vt:lpstr>
      <vt:lpstr>Δημογραφική</vt:lpstr>
      <vt:lpstr>Ψυχογραφική</vt:lpstr>
      <vt:lpstr>Συμπεριφορική</vt:lpstr>
      <vt:lpstr>Οφέλη τμηματοποίησης της αγοράς</vt:lpstr>
      <vt:lpstr>Η διαδικασία της τμηματοποίησης της αγοράς, σύμφωνα με την λεπτομερή προσέγγιση των McDonald και Dumbar, ακολουθεί τα παρακάτω βήματα:</vt:lpstr>
      <vt:lpstr>Παρουσίαση του PowerPoint</vt:lpstr>
      <vt:lpstr>Παρουσίαση του PowerPoint</vt:lpstr>
      <vt:lpstr>Βιομηχανικές Επιχειρήσεις – Κυριότερες Μεταβλητές Τμηματοποίησης</vt:lpstr>
      <vt:lpstr>Στόχευση και τμηματοποίηση online</vt:lpstr>
      <vt:lpstr>Στόχευση και τμηματοποίηση online</vt:lpstr>
      <vt:lpstr>Στόχευση και τμηματοποίηση online</vt:lpstr>
      <vt:lpstr>Στόχευση και τμηματοποίηση online</vt:lpstr>
      <vt:lpstr>Παραδείγματα- Τύποι Τμηματοποίησης</vt:lpstr>
      <vt:lpstr>Δημογραφικά χαρακτηριστικά</vt:lpstr>
      <vt:lpstr>Ηλικία (2) </vt:lpstr>
      <vt:lpstr>Κοινωνικο-πολιτικό status (3) </vt:lpstr>
      <vt:lpstr>Επάγγελμα (4)</vt:lpstr>
      <vt:lpstr>Οικογενειακή κατάσταση (5)</vt:lpstr>
      <vt:lpstr>Γενέθλια- Ηλικία (6)</vt:lpstr>
      <vt:lpstr>Τόπος (7)</vt:lpstr>
      <vt:lpstr>Ψυχογραφική κατάτμηση</vt:lpstr>
      <vt:lpstr>Τρόπος ζωής (8)</vt:lpstr>
      <vt:lpstr>Αξίες (9)</vt:lpstr>
      <vt:lpstr>Συμπεριφορική κατάτμηση</vt:lpstr>
      <vt:lpstr>Παρουσίαση του PowerPoint</vt:lpstr>
      <vt:lpstr>Παρουσίαση του PowerPoint</vt:lpstr>
      <vt:lpstr>Νέοι καταναλωτές (10)</vt:lpstr>
      <vt:lpstr>Επαναλαμβανόμενοι- Σταθεροί καταναλωτές (11)</vt:lpstr>
      <vt:lpstr>Πιστοί Πελάτες (12)</vt:lpstr>
      <vt:lpstr>Καταναλωτές που θέλουν προσοχή (13)</vt:lpstr>
      <vt:lpstr>Πελάτες που εγκαταλείπουν το καλάθι (14)</vt:lpstr>
      <vt:lpstr>Πηγή &amp; συσκευή</vt:lpstr>
      <vt:lpstr>Θέση</vt:lpstr>
      <vt:lpstr>Θέση</vt:lpstr>
      <vt:lpstr>Θέση</vt:lpstr>
      <vt:lpstr>Marketing mix</vt:lpstr>
      <vt:lpstr>Marketing mix</vt:lpstr>
      <vt:lpstr>Marketing mix</vt:lpstr>
      <vt:lpstr>Marketing mix</vt:lpstr>
      <vt:lpstr>Μarketing mix</vt:lpstr>
      <vt:lpstr>Marketing mix</vt:lpstr>
      <vt:lpstr>Brand strategy</vt:lpstr>
      <vt:lpstr> Διαδικτυακή εκπροσώπηση ή παρουσία</vt:lpstr>
      <vt:lpstr>Content and engagement strategy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Anonymous</dc:creator>
  <cp:lastModifiedBy>Anonymous</cp:lastModifiedBy>
  <cp:revision>3</cp:revision>
  <dcterms:created xsi:type="dcterms:W3CDTF">2023-11-17T19:25:04Z</dcterms:created>
  <dcterms:modified xsi:type="dcterms:W3CDTF">2024-04-01T13:53:18Z</dcterms:modified>
</cp:coreProperties>
</file>