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22"/>
  </p:notesMasterIdLst>
  <p:handoutMasterIdLst>
    <p:handoutMasterId r:id="rId23"/>
  </p:handoutMasterIdLst>
  <p:sldIdLst>
    <p:sldId id="259" r:id="rId2"/>
    <p:sldId id="504" r:id="rId3"/>
    <p:sldId id="484" r:id="rId4"/>
    <p:sldId id="485" r:id="rId5"/>
    <p:sldId id="486" r:id="rId6"/>
    <p:sldId id="488" r:id="rId7"/>
    <p:sldId id="489" r:id="rId8"/>
    <p:sldId id="490" r:id="rId9"/>
    <p:sldId id="492" r:id="rId10"/>
    <p:sldId id="493" r:id="rId11"/>
    <p:sldId id="494" r:id="rId12"/>
    <p:sldId id="495" r:id="rId13"/>
    <p:sldId id="496" r:id="rId14"/>
    <p:sldId id="497" r:id="rId15"/>
    <p:sldId id="499" r:id="rId16"/>
    <p:sldId id="500" r:id="rId17"/>
    <p:sldId id="502" r:id="rId18"/>
    <p:sldId id="505" r:id="rId19"/>
    <p:sldId id="503" r:id="rId20"/>
    <p:sldId id="260" r:id="rId2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0AA624"/>
    <a:srgbClr val="008000"/>
    <a:srgbClr val="800080"/>
    <a:srgbClr val="DB4C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3" autoAdjust="0"/>
    <p:restoredTop sz="94713" autoAdjust="0"/>
  </p:normalViewPr>
  <p:slideViewPr>
    <p:cSldViewPr>
      <p:cViewPr varScale="1">
        <p:scale>
          <a:sx n="60" d="100"/>
          <a:sy n="60" d="100"/>
        </p:scale>
        <p:origin x="1440" y="44"/>
      </p:cViewPr>
      <p:guideLst>
        <p:guide orient="horz" pos="2160"/>
        <p:guide pos="2880"/>
      </p:guideLst>
    </p:cSldViewPr>
  </p:slideViewPr>
  <p:outlineViewPr>
    <p:cViewPr>
      <p:scale>
        <a:sx n="33" d="100"/>
        <a:sy n="33" d="100"/>
      </p:scale>
      <p:origin x="0" y="36972"/>
    </p:cViewPr>
  </p:outlin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5090" name="Rectangle 2">
            <a:extLst>
              <a:ext uri="{FF2B5EF4-FFF2-40B4-BE49-F238E27FC236}">
                <a16:creationId xmlns:a16="http://schemas.microsoft.com/office/drawing/2014/main" id="{71C2F90C-D33B-4EE6-886B-5B02F70A0E74}"/>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45091" name="Rectangle 3">
            <a:extLst>
              <a:ext uri="{FF2B5EF4-FFF2-40B4-BE49-F238E27FC236}">
                <a16:creationId xmlns:a16="http://schemas.microsoft.com/office/drawing/2014/main" id="{FAD15E40-191A-43C1-920D-54A73E70FE0B}"/>
              </a:ext>
            </a:extLst>
          </p:cNvPr>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45092" name="Rectangle 4">
            <a:extLst>
              <a:ext uri="{FF2B5EF4-FFF2-40B4-BE49-F238E27FC236}">
                <a16:creationId xmlns:a16="http://schemas.microsoft.com/office/drawing/2014/main" id="{5E347236-C696-4935-928C-6C23A18CE8FF}"/>
              </a:ext>
            </a:extLst>
          </p:cNvPr>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45093" name="Rectangle 5">
            <a:extLst>
              <a:ext uri="{FF2B5EF4-FFF2-40B4-BE49-F238E27FC236}">
                <a16:creationId xmlns:a16="http://schemas.microsoft.com/office/drawing/2014/main" id="{0B4864DC-838F-4E5A-AF56-605497C58543}"/>
              </a:ext>
            </a:extLst>
          </p:cNvPr>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9176349-BDE0-4D0E-9AA1-3C891A8F91ED}" type="slidenum">
              <a:rPr lang="en-US" altLang="el-GR"/>
              <a:pPr>
                <a:defRPr/>
              </a:pPr>
              <a:t>‹#›</a:t>
            </a:fld>
            <a:endParaRPr lang="en-US" altLang="el-G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4066" name="Rectangle 2">
            <a:extLst>
              <a:ext uri="{FF2B5EF4-FFF2-40B4-BE49-F238E27FC236}">
                <a16:creationId xmlns:a16="http://schemas.microsoft.com/office/drawing/2014/main" id="{499845BF-080F-41F6-A82F-677B52E17306}"/>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44067" name="Rectangle 3">
            <a:extLst>
              <a:ext uri="{FF2B5EF4-FFF2-40B4-BE49-F238E27FC236}">
                <a16:creationId xmlns:a16="http://schemas.microsoft.com/office/drawing/2014/main" id="{2E59391E-8777-4A1E-B2E1-2DE93B2DEB8E}"/>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076" name="Rectangle 4">
            <a:extLst>
              <a:ext uri="{FF2B5EF4-FFF2-40B4-BE49-F238E27FC236}">
                <a16:creationId xmlns:a16="http://schemas.microsoft.com/office/drawing/2014/main" id="{B77995A6-D641-404D-8AEA-B6F64773EF99}"/>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4069" name="Rectangle 5">
            <a:extLst>
              <a:ext uri="{FF2B5EF4-FFF2-40B4-BE49-F238E27FC236}">
                <a16:creationId xmlns:a16="http://schemas.microsoft.com/office/drawing/2014/main" id="{D20EA152-2272-4D8B-8B6D-3E4BABB36D1C}"/>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44070" name="Rectangle 6">
            <a:extLst>
              <a:ext uri="{FF2B5EF4-FFF2-40B4-BE49-F238E27FC236}">
                <a16:creationId xmlns:a16="http://schemas.microsoft.com/office/drawing/2014/main" id="{D24EA459-11E8-4940-B7D9-DC257503E151}"/>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44071" name="Rectangle 7">
            <a:extLst>
              <a:ext uri="{FF2B5EF4-FFF2-40B4-BE49-F238E27FC236}">
                <a16:creationId xmlns:a16="http://schemas.microsoft.com/office/drawing/2014/main" id="{6A2444C6-6100-4451-AA52-8ECF3B0A27B3}"/>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FC5049A-FD65-4C50-AE2D-FAA73AD073D8}" type="slidenum">
              <a:rPr lang="en-US" altLang="el-GR"/>
              <a:pPr>
                <a:defRPr/>
              </a:pPr>
              <a:t>‹#›</a:t>
            </a:fld>
            <a:endParaRPr lang="en-US" alt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8E6E84BB-47D5-4BA3-A8C8-E43C05F9A99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C10A9FB-729C-4C58-8D45-1CDBC225379B}" type="slidenum">
              <a:rPr lang="en-US" altLang="el-GR" smtClean="0"/>
              <a:pPr>
                <a:spcBef>
                  <a:spcPct val="0"/>
                </a:spcBef>
              </a:pPr>
              <a:t>1</a:t>
            </a:fld>
            <a:endParaRPr lang="en-US" altLang="el-GR"/>
          </a:p>
        </p:txBody>
      </p:sp>
      <p:sp>
        <p:nvSpPr>
          <p:cNvPr id="6147" name="Rectangle 2">
            <a:extLst>
              <a:ext uri="{FF2B5EF4-FFF2-40B4-BE49-F238E27FC236}">
                <a16:creationId xmlns:a16="http://schemas.microsoft.com/office/drawing/2014/main" id="{236C18AC-567D-4EFA-8158-57474DE1DFEA}"/>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562378AC-09B4-4673-9544-E8931A91D87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712111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FED90836-7F1F-4AF3-9F78-33549B358B1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1984594-C646-4C84-9655-60CFB39B92B1}" type="slidenum">
              <a:rPr lang="en-US" altLang="el-GR" smtClean="0"/>
              <a:pPr>
                <a:spcBef>
                  <a:spcPct val="0"/>
                </a:spcBef>
              </a:pPr>
              <a:t>10</a:t>
            </a:fld>
            <a:endParaRPr lang="en-US" altLang="el-GR"/>
          </a:p>
        </p:txBody>
      </p:sp>
      <p:sp>
        <p:nvSpPr>
          <p:cNvPr id="12291" name="Rectangle 2">
            <a:extLst>
              <a:ext uri="{FF2B5EF4-FFF2-40B4-BE49-F238E27FC236}">
                <a16:creationId xmlns:a16="http://schemas.microsoft.com/office/drawing/2014/main" id="{6054811D-8E56-44D7-BEE3-6DF9692AFB7F}"/>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5ABC1210-5A6B-4FE3-8C32-F708C0CAAED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2414308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FED90836-7F1F-4AF3-9F78-33549B358B1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1984594-C646-4C84-9655-60CFB39B92B1}" type="slidenum">
              <a:rPr lang="en-US" altLang="el-GR" smtClean="0"/>
              <a:pPr>
                <a:spcBef>
                  <a:spcPct val="0"/>
                </a:spcBef>
              </a:pPr>
              <a:t>11</a:t>
            </a:fld>
            <a:endParaRPr lang="en-US" altLang="el-GR"/>
          </a:p>
        </p:txBody>
      </p:sp>
      <p:sp>
        <p:nvSpPr>
          <p:cNvPr id="12291" name="Rectangle 2">
            <a:extLst>
              <a:ext uri="{FF2B5EF4-FFF2-40B4-BE49-F238E27FC236}">
                <a16:creationId xmlns:a16="http://schemas.microsoft.com/office/drawing/2014/main" id="{6054811D-8E56-44D7-BEE3-6DF9692AFB7F}"/>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5ABC1210-5A6B-4FE3-8C32-F708C0CAAED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2448984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FED90836-7F1F-4AF3-9F78-33549B358B1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1984594-C646-4C84-9655-60CFB39B92B1}" type="slidenum">
              <a:rPr lang="en-US" altLang="el-GR" smtClean="0"/>
              <a:pPr>
                <a:spcBef>
                  <a:spcPct val="0"/>
                </a:spcBef>
              </a:pPr>
              <a:t>12</a:t>
            </a:fld>
            <a:endParaRPr lang="en-US" altLang="el-GR"/>
          </a:p>
        </p:txBody>
      </p:sp>
      <p:sp>
        <p:nvSpPr>
          <p:cNvPr id="12291" name="Rectangle 2">
            <a:extLst>
              <a:ext uri="{FF2B5EF4-FFF2-40B4-BE49-F238E27FC236}">
                <a16:creationId xmlns:a16="http://schemas.microsoft.com/office/drawing/2014/main" id="{6054811D-8E56-44D7-BEE3-6DF9692AFB7F}"/>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5ABC1210-5A6B-4FE3-8C32-F708C0CAAED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3712507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FED90836-7F1F-4AF3-9F78-33549B358B1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1984594-C646-4C84-9655-60CFB39B92B1}" type="slidenum">
              <a:rPr lang="en-US" altLang="el-GR" smtClean="0"/>
              <a:pPr>
                <a:spcBef>
                  <a:spcPct val="0"/>
                </a:spcBef>
              </a:pPr>
              <a:t>13</a:t>
            </a:fld>
            <a:endParaRPr lang="en-US" altLang="el-GR"/>
          </a:p>
        </p:txBody>
      </p:sp>
      <p:sp>
        <p:nvSpPr>
          <p:cNvPr id="12291" name="Rectangle 2">
            <a:extLst>
              <a:ext uri="{FF2B5EF4-FFF2-40B4-BE49-F238E27FC236}">
                <a16:creationId xmlns:a16="http://schemas.microsoft.com/office/drawing/2014/main" id="{6054811D-8E56-44D7-BEE3-6DF9692AFB7F}"/>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5ABC1210-5A6B-4FE3-8C32-F708C0CAAED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1067485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FED90836-7F1F-4AF3-9F78-33549B358B1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1984594-C646-4C84-9655-60CFB39B92B1}" type="slidenum">
              <a:rPr lang="en-US" altLang="el-GR" smtClean="0"/>
              <a:pPr>
                <a:spcBef>
                  <a:spcPct val="0"/>
                </a:spcBef>
              </a:pPr>
              <a:t>14</a:t>
            </a:fld>
            <a:endParaRPr lang="en-US" altLang="el-GR"/>
          </a:p>
        </p:txBody>
      </p:sp>
      <p:sp>
        <p:nvSpPr>
          <p:cNvPr id="12291" name="Rectangle 2">
            <a:extLst>
              <a:ext uri="{FF2B5EF4-FFF2-40B4-BE49-F238E27FC236}">
                <a16:creationId xmlns:a16="http://schemas.microsoft.com/office/drawing/2014/main" id="{6054811D-8E56-44D7-BEE3-6DF9692AFB7F}"/>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5ABC1210-5A6B-4FE3-8C32-F708C0CAAED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158542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FED90836-7F1F-4AF3-9F78-33549B358B1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1984594-C646-4C84-9655-60CFB39B92B1}" type="slidenum">
              <a:rPr lang="en-US" altLang="el-GR" smtClean="0"/>
              <a:pPr>
                <a:spcBef>
                  <a:spcPct val="0"/>
                </a:spcBef>
              </a:pPr>
              <a:t>15</a:t>
            </a:fld>
            <a:endParaRPr lang="en-US" altLang="el-GR"/>
          </a:p>
        </p:txBody>
      </p:sp>
      <p:sp>
        <p:nvSpPr>
          <p:cNvPr id="12291" name="Rectangle 2">
            <a:extLst>
              <a:ext uri="{FF2B5EF4-FFF2-40B4-BE49-F238E27FC236}">
                <a16:creationId xmlns:a16="http://schemas.microsoft.com/office/drawing/2014/main" id="{6054811D-8E56-44D7-BEE3-6DF9692AFB7F}"/>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5ABC1210-5A6B-4FE3-8C32-F708C0CAAED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1409006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FED90836-7F1F-4AF3-9F78-33549B358B1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1984594-C646-4C84-9655-60CFB39B92B1}" type="slidenum">
              <a:rPr lang="en-US" altLang="el-GR" smtClean="0"/>
              <a:pPr>
                <a:spcBef>
                  <a:spcPct val="0"/>
                </a:spcBef>
              </a:pPr>
              <a:t>16</a:t>
            </a:fld>
            <a:endParaRPr lang="en-US" altLang="el-GR"/>
          </a:p>
        </p:txBody>
      </p:sp>
      <p:sp>
        <p:nvSpPr>
          <p:cNvPr id="12291" name="Rectangle 2">
            <a:extLst>
              <a:ext uri="{FF2B5EF4-FFF2-40B4-BE49-F238E27FC236}">
                <a16:creationId xmlns:a16="http://schemas.microsoft.com/office/drawing/2014/main" id="{6054811D-8E56-44D7-BEE3-6DF9692AFB7F}"/>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5ABC1210-5A6B-4FE3-8C32-F708C0CAAED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3666081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FED90836-7F1F-4AF3-9F78-33549B358B1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1984594-C646-4C84-9655-60CFB39B92B1}" type="slidenum">
              <a:rPr lang="en-US" altLang="el-GR" smtClean="0"/>
              <a:pPr>
                <a:spcBef>
                  <a:spcPct val="0"/>
                </a:spcBef>
              </a:pPr>
              <a:t>17</a:t>
            </a:fld>
            <a:endParaRPr lang="en-US" altLang="el-GR"/>
          </a:p>
        </p:txBody>
      </p:sp>
      <p:sp>
        <p:nvSpPr>
          <p:cNvPr id="12291" name="Rectangle 2">
            <a:extLst>
              <a:ext uri="{FF2B5EF4-FFF2-40B4-BE49-F238E27FC236}">
                <a16:creationId xmlns:a16="http://schemas.microsoft.com/office/drawing/2014/main" id="{6054811D-8E56-44D7-BEE3-6DF9692AFB7F}"/>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5ABC1210-5A6B-4FE3-8C32-F708C0CAAED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2322283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FED90836-7F1F-4AF3-9F78-33549B358B1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1984594-C646-4C84-9655-60CFB39B92B1}" type="slidenum">
              <a:rPr lang="en-US" altLang="el-GR" smtClean="0"/>
              <a:pPr>
                <a:spcBef>
                  <a:spcPct val="0"/>
                </a:spcBef>
              </a:pPr>
              <a:t>18</a:t>
            </a:fld>
            <a:endParaRPr lang="en-US" altLang="el-GR"/>
          </a:p>
        </p:txBody>
      </p:sp>
      <p:sp>
        <p:nvSpPr>
          <p:cNvPr id="12291" name="Rectangle 2">
            <a:extLst>
              <a:ext uri="{FF2B5EF4-FFF2-40B4-BE49-F238E27FC236}">
                <a16:creationId xmlns:a16="http://schemas.microsoft.com/office/drawing/2014/main" id="{6054811D-8E56-44D7-BEE3-6DF9692AFB7F}"/>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5ABC1210-5A6B-4FE3-8C32-F708C0CAAED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62536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FED90836-7F1F-4AF3-9F78-33549B358B1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1984594-C646-4C84-9655-60CFB39B92B1}" type="slidenum">
              <a:rPr lang="en-US" altLang="el-GR" smtClean="0"/>
              <a:pPr>
                <a:spcBef>
                  <a:spcPct val="0"/>
                </a:spcBef>
              </a:pPr>
              <a:t>19</a:t>
            </a:fld>
            <a:endParaRPr lang="en-US" altLang="el-GR"/>
          </a:p>
        </p:txBody>
      </p:sp>
      <p:sp>
        <p:nvSpPr>
          <p:cNvPr id="12291" name="Rectangle 2">
            <a:extLst>
              <a:ext uri="{FF2B5EF4-FFF2-40B4-BE49-F238E27FC236}">
                <a16:creationId xmlns:a16="http://schemas.microsoft.com/office/drawing/2014/main" id="{6054811D-8E56-44D7-BEE3-6DF9692AFB7F}"/>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5ABC1210-5A6B-4FE3-8C32-F708C0CAAED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1122262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FED90836-7F1F-4AF3-9F78-33549B358B1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1984594-C646-4C84-9655-60CFB39B92B1}" type="slidenum">
              <a:rPr lang="en-US" altLang="el-GR" smtClean="0"/>
              <a:pPr>
                <a:spcBef>
                  <a:spcPct val="0"/>
                </a:spcBef>
              </a:pPr>
              <a:t>2</a:t>
            </a:fld>
            <a:endParaRPr lang="en-US" altLang="el-GR"/>
          </a:p>
        </p:txBody>
      </p:sp>
      <p:sp>
        <p:nvSpPr>
          <p:cNvPr id="12291" name="Rectangle 2">
            <a:extLst>
              <a:ext uri="{FF2B5EF4-FFF2-40B4-BE49-F238E27FC236}">
                <a16:creationId xmlns:a16="http://schemas.microsoft.com/office/drawing/2014/main" id="{6054811D-8E56-44D7-BEE3-6DF9692AFB7F}"/>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5ABC1210-5A6B-4FE3-8C32-F708C0CAAED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37260551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8E6E84BB-47D5-4BA3-A8C8-E43C05F9A99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C10A9FB-729C-4C58-8D45-1CDBC225379B}" type="slidenum">
              <a:rPr lang="en-US" altLang="el-GR" smtClean="0"/>
              <a:pPr>
                <a:spcBef>
                  <a:spcPct val="0"/>
                </a:spcBef>
              </a:pPr>
              <a:t>20</a:t>
            </a:fld>
            <a:endParaRPr lang="en-US" altLang="el-GR"/>
          </a:p>
        </p:txBody>
      </p:sp>
      <p:sp>
        <p:nvSpPr>
          <p:cNvPr id="6147" name="Rectangle 2">
            <a:extLst>
              <a:ext uri="{FF2B5EF4-FFF2-40B4-BE49-F238E27FC236}">
                <a16:creationId xmlns:a16="http://schemas.microsoft.com/office/drawing/2014/main" id="{236C18AC-567D-4EFA-8158-57474DE1DFEA}"/>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562378AC-09B4-4673-9544-E8931A91D87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2824348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FED90836-7F1F-4AF3-9F78-33549B358B1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1984594-C646-4C84-9655-60CFB39B92B1}" type="slidenum">
              <a:rPr lang="en-US" altLang="el-GR" smtClean="0"/>
              <a:pPr>
                <a:spcBef>
                  <a:spcPct val="0"/>
                </a:spcBef>
              </a:pPr>
              <a:t>3</a:t>
            </a:fld>
            <a:endParaRPr lang="en-US" altLang="el-GR"/>
          </a:p>
        </p:txBody>
      </p:sp>
      <p:sp>
        <p:nvSpPr>
          <p:cNvPr id="12291" name="Rectangle 2">
            <a:extLst>
              <a:ext uri="{FF2B5EF4-FFF2-40B4-BE49-F238E27FC236}">
                <a16:creationId xmlns:a16="http://schemas.microsoft.com/office/drawing/2014/main" id="{6054811D-8E56-44D7-BEE3-6DF9692AFB7F}"/>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5ABC1210-5A6B-4FE3-8C32-F708C0CAAED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FED90836-7F1F-4AF3-9F78-33549B358B1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1984594-C646-4C84-9655-60CFB39B92B1}" type="slidenum">
              <a:rPr lang="en-US" altLang="el-GR" smtClean="0"/>
              <a:pPr>
                <a:spcBef>
                  <a:spcPct val="0"/>
                </a:spcBef>
              </a:pPr>
              <a:t>4</a:t>
            </a:fld>
            <a:endParaRPr lang="en-US" altLang="el-GR"/>
          </a:p>
        </p:txBody>
      </p:sp>
      <p:sp>
        <p:nvSpPr>
          <p:cNvPr id="12291" name="Rectangle 2">
            <a:extLst>
              <a:ext uri="{FF2B5EF4-FFF2-40B4-BE49-F238E27FC236}">
                <a16:creationId xmlns:a16="http://schemas.microsoft.com/office/drawing/2014/main" id="{6054811D-8E56-44D7-BEE3-6DF9692AFB7F}"/>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5ABC1210-5A6B-4FE3-8C32-F708C0CAAED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511644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FED90836-7F1F-4AF3-9F78-33549B358B1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1984594-C646-4C84-9655-60CFB39B92B1}" type="slidenum">
              <a:rPr lang="en-US" altLang="el-GR" smtClean="0"/>
              <a:pPr>
                <a:spcBef>
                  <a:spcPct val="0"/>
                </a:spcBef>
              </a:pPr>
              <a:t>5</a:t>
            </a:fld>
            <a:endParaRPr lang="en-US" altLang="el-GR"/>
          </a:p>
        </p:txBody>
      </p:sp>
      <p:sp>
        <p:nvSpPr>
          <p:cNvPr id="12291" name="Rectangle 2">
            <a:extLst>
              <a:ext uri="{FF2B5EF4-FFF2-40B4-BE49-F238E27FC236}">
                <a16:creationId xmlns:a16="http://schemas.microsoft.com/office/drawing/2014/main" id="{6054811D-8E56-44D7-BEE3-6DF9692AFB7F}"/>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5ABC1210-5A6B-4FE3-8C32-F708C0CAAED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1170907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FED90836-7F1F-4AF3-9F78-33549B358B1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1984594-C646-4C84-9655-60CFB39B92B1}" type="slidenum">
              <a:rPr lang="en-US" altLang="el-GR" smtClean="0"/>
              <a:pPr>
                <a:spcBef>
                  <a:spcPct val="0"/>
                </a:spcBef>
              </a:pPr>
              <a:t>6</a:t>
            </a:fld>
            <a:endParaRPr lang="en-US" altLang="el-GR"/>
          </a:p>
        </p:txBody>
      </p:sp>
      <p:sp>
        <p:nvSpPr>
          <p:cNvPr id="12291" name="Rectangle 2">
            <a:extLst>
              <a:ext uri="{FF2B5EF4-FFF2-40B4-BE49-F238E27FC236}">
                <a16:creationId xmlns:a16="http://schemas.microsoft.com/office/drawing/2014/main" id="{6054811D-8E56-44D7-BEE3-6DF9692AFB7F}"/>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5ABC1210-5A6B-4FE3-8C32-F708C0CAAED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1571811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FED90836-7F1F-4AF3-9F78-33549B358B1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1984594-C646-4C84-9655-60CFB39B92B1}" type="slidenum">
              <a:rPr lang="en-US" altLang="el-GR" smtClean="0"/>
              <a:pPr>
                <a:spcBef>
                  <a:spcPct val="0"/>
                </a:spcBef>
              </a:pPr>
              <a:t>7</a:t>
            </a:fld>
            <a:endParaRPr lang="en-US" altLang="el-GR"/>
          </a:p>
        </p:txBody>
      </p:sp>
      <p:sp>
        <p:nvSpPr>
          <p:cNvPr id="12291" name="Rectangle 2">
            <a:extLst>
              <a:ext uri="{FF2B5EF4-FFF2-40B4-BE49-F238E27FC236}">
                <a16:creationId xmlns:a16="http://schemas.microsoft.com/office/drawing/2014/main" id="{6054811D-8E56-44D7-BEE3-6DF9692AFB7F}"/>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5ABC1210-5A6B-4FE3-8C32-F708C0CAAED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699075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FED90836-7F1F-4AF3-9F78-33549B358B1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1984594-C646-4C84-9655-60CFB39B92B1}" type="slidenum">
              <a:rPr lang="en-US" altLang="el-GR" smtClean="0"/>
              <a:pPr>
                <a:spcBef>
                  <a:spcPct val="0"/>
                </a:spcBef>
              </a:pPr>
              <a:t>8</a:t>
            </a:fld>
            <a:endParaRPr lang="en-US" altLang="el-GR"/>
          </a:p>
        </p:txBody>
      </p:sp>
      <p:sp>
        <p:nvSpPr>
          <p:cNvPr id="12291" name="Rectangle 2">
            <a:extLst>
              <a:ext uri="{FF2B5EF4-FFF2-40B4-BE49-F238E27FC236}">
                <a16:creationId xmlns:a16="http://schemas.microsoft.com/office/drawing/2014/main" id="{6054811D-8E56-44D7-BEE3-6DF9692AFB7F}"/>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5ABC1210-5A6B-4FE3-8C32-F708C0CAAED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1770033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FED90836-7F1F-4AF3-9F78-33549B358B1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1984594-C646-4C84-9655-60CFB39B92B1}" type="slidenum">
              <a:rPr lang="en-US" altLang="el-GR" smtClean="0"/>
              <a:pPr>
                <a:spcBef>
                  <a:spcPct val="0"/>
                </a:spcBef>
              </a:pPr>
              <a:t>9</a:t>
            </a:fld>
            <a:endParaRPr lang="en-US" altLang="el-GR"/>
          </a:p>
        </p:txBody>
      </p:sp>
      <p:sp>
        <p:nvSpPr>
          <p:cNvPr id="12291" name="Rectangle 2">
            <a:extLst>
              <a:ext uri="{FF2B5EF4-FFF2-40B4-BE49-F238E27FC236}">
                <a16:creationId xmlns:a16="http://schemas.microsoft.com/office/drawing/2014/main" id="{6054811D-8E56-44D7-BEE3-6DF9692AFB7F}"/>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5ABC1210-5A6B-4FE3-8C32-F708C0CAAED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3594966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a:extLst>
              <a:ext uri="{FF2B5EF4-FFF2-40B4-BE49-F238E27FC236}">
                <a16:creationId xmlns:a16="http://schemas.microsoft.com/office/drawing/2014/main" id="{803B7DCE-286A-45C3-BC12-DD0609EFA8D2}"/>
              </a:ext>
            </a:extLst>
          </p:cNvPr>
          <p:cNvSpPr>
            <a:spLocks noChangeShapeType="1"/>
          </p:cNvSpPr>
          <p:nvPr/>
        </p:nvSpPr>
        <p:spPr bwMode="auto">
          <a:xfrm>
            <a:off x="7315200" y="1066800"/>
            <a:ext cx="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5" name="Group 8">
            <a:extLst>
              <a:ext uri="{FF2B5EF4-FFF2-40B4-BE49-F238E27FC236}">
                <a16:creationId xmlns:a16="http://schemas.microsoft.com/office/drawing/2014/main" id="{FC439E7E-5D43-4DED-9861-BD12CA94F14A}"/>
              </a:ext>
            </a:extLst>
          </p:cNvPr>
          <p:cNvGrpSpPr>
            <a:grpSpLocks/>
          </p:cNvGrpSpPr>
          <p:nvPr/>
        </p:nvGrpSpPr>
        <p:grpSpPr bwMode="auto">
          <a:xfrm>
            <a:off x="7493000" y="2992438"/>
            <a:ext cx="1338263" cy="2189162"/>
            <a:chOff x="4704" y="1885"/>
            <a:chExt cx="843" cy="1379"/>
          </a:xfrm>
        </p:grpSpPr>
        <p:sp>
          <p:nvSpPr>
            <p:cNvPr id="6" name="Oval 9">
              <a:extLst>
                <a:ext uri="{FF2B5EF4-FFF2-40B4-BE49-F238E27FC236}">
                  <a16:creationId xmlns:a16="http://schemas.microsoft.com/office/drawing/2014/main" id="{A3F8AD4E-A704-4E2D-B085-ED119366A319}"/>
                </a:ext>
              </a:extLst>
            </p:cNvPr>
            <p:cNvSpPr>
              <a:spLocks noChangeArrowheads="1"/>
            </p:cNvSpPr>
            <p:nvPr/>
          </p:nvSpPr>
          <p:spPr bwMode="auto">
            <a:xfrm>
              <a:off x="4704" y="1885"/>
              <a:ext cx="127" cy="127"/>
            </a:xfrm>
            <a:prstGeom prst="ellipse">
              <a:avLst/>
            </a:prstGeom>
            <a:solidFill>
              <a:schemeClr val="tx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7" name="Oval 10">
              <a:extLst>
                <a:ext uri="{FF2B5EF4-FFF2-40B4-BE49-F238E27FC236}">
                  <a16:creationId xmlns:a16="http://schemas.microsoft.com/office/drawing/2014/main" id="{3BFAAB47-A9E9-4125-A6AF-12DAB3189190}"/>
                </a:ext>
              </a:extLst>
            </p:cNvPr>
            <p:cNvSpPr>
              <a:spLocks noChangeArrowheads="1"/>
            </p:cNvSpPr>
            <p:nvPr/>
          </p:nvSpPr>
          <p:spPr bwMode="auto">
            <a:xfrm>
              <a:off x="4883" y="1885"/>
              <a:ext cx="127" cy="127"/>
            </a:xfrm>
            <a:prstGeom prst="ellipse">
              <a:avLst/>
            </a:prstGeom>
            <a:solidFill>
              <a:schemeClr val="tx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8" name="Oval 11">
              <a:extLst>
                <a:ext uri="{FF2B5EF4-FFF2-40B4-BE49-F238E27FC236}">
                  <a16:creationId xmlns:a16="http://schemas.microsoft.com/office/drawing/2014/main" id="{8A8A9469-4FB6-4F52-A40C-A26E17F3FFAB}"/>
                </a:ext>
              </a:extLst>
            </p:cNvPr>
            <p:cNvSpPr>
              <a:spLocks noChangeArrowheads="1"/>
            </p:cNvSpPr>
            <p:nvPr/>
          </p:nvSpPr>
          <p:spPr bwMode="auto">
            <a:xfrm>
              <a:off x="5062" y="1885"/>
              <a:ext cx="127" cy="127"/>
            </a:xfrm>
            <a:prstGeom prst="ellipse">
              <a:avLst/>
            </a:prstGeom>
            <a:solidFill>
              <a:schemeClr val="tx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9" name="Oval 12">
              <a:extLst>
                <a:ext uri="{FF2B5EF4-FFF2-40B4-BE49-F238E27FC236}">
                  <a16:creationId xmlns:a16="http://schemas.microsoft.com/office/drawing/2014/main" id="{1DF47E83-BD7B-46AC-A775-9B82A5F1F4DD}"/>
                </a:ext>
              </a:extLst>
            </p:cNvPr>
            <p:cNvSpPr>
              <a:spLocks noChangeArrowheads="1"/>
            </p:cNvSpPr>
            <p:nvPr/>
          </p:nvSpPr>
          <p:spPr bwMode="auto">
            <a:xfrm>
              <a:off x="4704" y="2064"/>
              <a:ext cx="127" cy="127"/>
            </a:xfrm>
            <a:prstGeom prst="ellipse">
              <a:avLst/>
            </a:prstGeom>
            <a:solidFill>
              <a:schemeClr val="tx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 name="Oval 13">
              <a:extLst>
                <a:ext uri="{FF2B5EF4-FFF2-40B4-BE49-F238E27FC236}">
                  <a16:creationId xmlns:a16="http://schemas.microsoft.com/office/drawing/2014/main" id="{055005FC-C16F-4728-9155-B786123F32AF}"/>
                </a:ext>
              </a:extLst>
            </p:cNvPr>
            <p:cNvSpPr>
              <a:spLocks noChangeArrowheads="1"/>
            </p:cNvSpPr>
            <p:nvPr/>
          </p:nvSpPr>
          <p:spPr bwMode="auto">
            <a:xfrm>
              <a:off x="4883" y="2064"/>
              <a:ext cx="127" cy="127"/>
            </a:xfrm>
            <a:prstGeom prst="ellipse">
              <a:avLst/>
            </a:prstGeom>
            <a:solidFill>
              <a:schemeClr val="tx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1" name="Oval 14">
              <a:extLst>
                <a:ext uri="{FF2B5EF4-FFF2-40B4-BE49-F238E27FC236}">
                  <a16:creationId xmlns:a16="http://schemas.microsoft.com/office/drawing/2014/main" id="{9143ED01-7BA4-444F-ABB3-D18F8956166D}"/>
                </a:ext>
              </a:extLst>
            </p:cNvPr>
            <p:cNvSpPr>
              <a:spLocks noChangeArrowheads="1"/>
            </p:cNvSpPr>
            <p:nvPr/>
          </p:nvSpPr>
          <p:spPr bwMode="auto">
            <a:xfrm>
              <a:off x="5062" y="2064"/>
              <a:ext cx="127" cy="127"/>
            </a:xfrm>
            <a:prstGeom prst="ellipse">
              <a:avLst/>
            </a:prstGeom>
            <a:solidFill>
              <a:schemeClr val="tx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2" name="Oval 15">
              <a:extLst>
                <a:ext uri="{FF2B5EF4-FFF2-40B4-BE49-F238E27FC236}">
                  <a16:creationId xmlns:a16="http://schemas.microsoft.com/office/drawing/2014/main" id="{0BADC3A9-68AB-4A57-8B6B-CD0F5297AF12}"/>
                </a:ext>
              </a:extLst>
            </p:cNvPr>
            <p:cNvSpPr>
              <a:spLocks noChangeArrowheads="1"/>
            </p:cNvSpPr>
            <p:nvPr/>
          </p:nvSpPr>
          <p:spPr bwMode="auto">
            <a:xfrm>
              <a:off x="5241" y="2064"/>
              <a:ext cx="127" cy="127"/>
            </a:xfrm>
            <a:prstGeom prst="ellipse">
              <a:avLst/>
            </a:prstGeom>
            <a:solidFill>
              <a:schemeClr val="accent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3" name="Oval 16">
              <a:extLst>
                <a:ext uri="{FF2B5EF4-FFF2-40B4-BE49-F238E27FC236}">
                  <a16:creationId xmlns:a16="http://schemas.microsoft.com/office/drawing/2014/main" id="{E6BBA7BD-358A-4EAF-835B-6FB673E7AAED}"/>
                </a:ext>
              </a:extLst>
            </p:cNvPr>
            <p:cNvSpPr>
              <a:spLocks noChangeArrowheads="1"/>
            </p:cNvSpPr>
            <p:nvPr/>
          </p:nvSpPr>
          <p:spPr bwMode="auto">
            <a:xfrm>
              <a:off x="4704" y="2243"/>
              <a:ext cx="127" cy="127"/>
            </a:xfrm>
            <a:prstGeom prst="ellipse">
              <a:avLst/>
            </a:prstGeom>
            <a:solidFill>
              <a:schemeClr val="tx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4" name="Oval 17">
              <a:extLst>
                <a:ext uri="{FF2B5EF4-FFF2-40B4-BE49-F238E27FC236}">
                  <a16:creationId xmlns:a16="http://schemas.microsoft.com/office/drawing/2014/main" id="{DF50DDBB-655B-40FC-9895-7E48ED6DBF33}"/>
                </a:ext>
              </a:extLst>
            </p:cNvPr>
            <p:cNvSpPr>
              <a:spLocks noChangeArrowheads="1"/>
            </p:cNvSpPr>
            <p:nvPr/>
          </p:nvSpPr>
          <p:spPr bwMode="auto">
            <a:xfrm>
              <a:off x="4883" y="2243"/>
              <a:ext cx="127" cy="127"/>
            </a:xfrm>
            <a:prstGeom prst="ellipse">
              <a:avLst/>
            </a:prstGeom>
            <a:solidFill>
              <a:schemeClr val="tx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5" name="Oval 18">
              <a:extLst>
                <a:ext uri="{FF2B5EF4-FFF2-40B4-BE49-F238E27FC236}">
                  <a16:creationId xmlns:a16="http://schemas.microsoft.com/office/drawing/2014/main" id="{615181A3-2FB4-41B2-98D2-B09C93170901}"/>
                </a:ext>
              </a:extLst>
            </p:cNvPr>
            <p:cNvSpPr>
              <a:spLocks noChangeArrowheads="1"/>
            </p:cNvSpPr>
            <p:nvPr/>
          </p:nvSpPr>
          <p:spPr bwMode="auto">
            <a:xfrm>
              <a:off x="5062" y="2243"/>
              <a:ext cx="127" cy="127"/>
            </a:xfrm>
            <a:prstGeom prst="ellipse">
              <a:avLst/>
            </a:prstGeom>
            <a:solidFill>
              <a:schemeClr val="accent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6" name="Oval 19">
              <a:extLst>
                <a:ext uri="{FF2B5EF4-FFF2-40B4-BE49-F238E27FC236}">
                  <a16:creationId xmlns:a16="http://schemas.microsoft.com/office/drawing/2014/main" id="{8D612826-4ACC-4D03-A373-4B2E894F59E7}"/>
                </a:ext>
              </a:extLst>
            </p:cNvPr>
            <p:cNvSpPr>
              <a:spLocks noChangeArrowheads="1"/>
            </p:cNvSpPr>
            <p:nvPr/>
          </p:nvSpPr>
          <p:spPr bwMode="auto">
            <a:xfrm>
              <a:off x="5241" y="2243"/>
              <a:ext cx="127" cy="127"/>
            </a:xfrm>
            <a:prstGeom prst="ellipse">
              <a:avLst/>
            </a:prstGeom>
            <a:solidFill>
              <a:schemeClr val="accent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7" name="Oval 20">
              <a:extLst>
                <a:ext uri="{FF2B5EF4-FFF2-40B4-BE49-F238E27FC236}">
                  <a16:creationId xmlns:a16="http://schemas.microsoft.com/office/drawing/2014/main" id="{E17F5ACD-8981-4CDC-B465-C19F5CA4F1F8}"/>
                </a:ext>
              </a:extLst>
            </p:cNvPr>
            <p:cNvSpPr>
              <a:spLocks noChangeArrowheads="1"/>
            </p:cNvSpPr>
            <p:nvPr/>
          </p:nvSpPr>
          <p:spPr bwMode="auto">
            <a:xfrm>
              <a:off x="5420" y="2243"/>
              <a:ext cx="127" cy="127"/>
            </a:xfrm>
            <a:prstGeom prst="ellipse">
              <a:avLst/>
            </a:prstGeom>
            <a:solidFill>
              <a:schemeClr val="accent1"/>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8" name="Oval 21">
              <a:extLst>
                <a:ext uri="{FF2B5EF4-FFF2-40B4-BE49-F238E27FC236}">
                  <a16:creationId xmlns:a16="http://schemas.microsoft.com/office/drawing/2014/main" id="{FFB64943-3426-4AF9-9869-688150D84789}"/>
                </a:ext>
              </a:extLst>
            </p:cNvPr>
            <p:cNvSpPr>
              <a:spLocks noChangeArrowheads="1"/>
            </p:cNvSpPr>
            <p:nvPr/>
          </p:nvSpPr>
          <p:spPr bwMode="auto">
            <a:xfrm>
              <a:off x="4704" y="2421"/>
              <a:ext cx="127" cy="128"/>
            </a:xfrm>
            <a:prstGeom prst="ellipse">
              <a:avLst/>
            </a:prstGeom>
            <a:solidFill>
              <a:schemeClr val="tx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9" name="Oval 22">
              <a:extLst>
                <a:ext uri="{FF2B5EF4-FFF2-40B4-BE49-F238E27FC236}">
                  <a16:creationId xmlns:a16="http://schemas.microsoft.com/office/drawing/2014/main" id="{0A016E1B-FD17-47D1-8560-68BB6403F74A}"/>
                </a:ext>
              </a:extLst>
            </p:cNvPr>
            <p:cNvSpPr>
              <a:spLocks noChangeArrowheads="1"/>
            </p:cNvSpPr>
            <p:nvPr/>
          </p:nvSpPr>
          <p:spPr bwMode="auto">
            <a:xfrm>
              <a:off x="4883" y="2421"/>
              <a:ext cx="127" cy="128"/>
            </a:xfrm>
            <a:prstGeom prst="ellipse">
              <a:avLst/>
            </a:prstGeom>
            <a:solidFill>
              <a:schemeClr val="accent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20" name="Oval 23">
              <a:extLst>
                <a:ext uri="{FF2B5EF4-FFF2-40B4-BE49-F238E27FC236}">
                  <a16:creationId xmlns:a16="http://schemas.microsoft.com/office/drawing/2014/main" id="{95C21376-6BF8-410C-AAF0-40D53174BE93}"/>
                </a:ext>
              </a:extLst>
            </p:cNvPr>
            <p:cNvSpPr>
              <a:spLocks noChangeArrowheads="1"/>
            </p:cNvSpPr>
            <p:nvPr/>
          </p:nvSpPr>
          <p:spPr bwMode="auto">
            <a:xfrm>
              <a:off x="5062" y="2421"/>
              <a:ext cx="127" cy="128"/>
            </a:xfrm>
            <a:prstGeom prst="ellipse">
              <a:avLst/>
            </a:prstGeom>
            <a:solidFill>
              <a:schemeClr val="accent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21" name="Oval 24">
              <a:extLst>
                <a:ext uri="{FF2B5EF4-FFF2-40B4-BE49-F238E27FC236}">
                  <a16:creationId xmlns:a16="http://schemas.microsoft.com/office/drawing/2014/main" id="{4846322B-FA1B-4039-AFC6-FB4F6FB4F238}"/>
                </a:ext>
              </a:extLst>
            </p:cNvPr>
            <p:cNvSpPr>
              <a:spLocks noChangeArrowheads="1"/>
            </p:cNvSpPr>
            <p:nvPr/>
          </p:nvSpPr>
          <p:spPr bwMode="auto">
            <a:xfrm>
              <a:off x="5241" y="2421"/>
              <a:ext cx="127" cy="128"/>
            </a:xfrm>
            <a:prstGeom prst="ellipse">
              <a:avLst/>
            </a:prstGeom>
            <a:solidFill>
              <a:schemeClr val="accent1"/>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22" name="Oval 25">
              <a:extLst>
                <a:ext uri="{FF2B5EF4-FFF2-40B4-BE49-F238E27FC236}">
                  <a16:creationId xmlns:a16="http://schemas.microsoft.com/office/drawing/2014/main" id="{57A5CDD9-23F5-40DB-A648-7173C66F9DAB}"/>
                </a:ext>
              </a:extLst>
            </p:cNvPr>
            <p:cNvSpPr>
              <a:spLocks noChangeArrowheads="1"/>
            </p:cNvSpPr>
            <p:nvPr/>
          </p:nvSpPr>
          <p:spPr bwMode="auto">
            <a:xfrm>
              <a:off x="4704" y="2600"/>
              <a:ext cx="127" cy="128"/>
            </a:xfrm>
            <a:prstGeom prst="ellipse">
              <a:avLst/>
            </a:prstGeom>
            <a:solidFill>
              <a:schemeClr val="accent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23" name="Oval 26">
              <a:extLst>
                <a:ext uri="{FF2B5EF4-FFF2-40B4-BE49-F238E27FC236}">
                  <a16:creationId xmlns:a16="http://schemas.microsoft.com/office/drawing/2014/main" id="{257B79A3-CE38-48BD-AAA4-7EDE2CDC8FF1}"/>
                </a:ext>
              </a:extLst>
            </p:cNvPr>
            <p:cNvSpPr>
              <a:spLocks noChangeArrowheads="1"/>
            </p:cNvSpPr>
            <p:nvPr/>
          </p:nvSpPr>
          <p:spPr bwMode="auto">
            <a:xfrm>
              <a:off x="4883" y="2600"/>
              <a:ext cx="127" cy="128"/>
            </a:xfrm>
            <a:prstGeom prst="ellipse">
              <a:avLst/>
            </a:prstGeom>
            <a:solidFill>
              <a:schemeClr val="accent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24" name="Oval 27">
              <a:extLst>
                <a:ext uri="{FF2B5EF4-FFF2-40B4-BE49-F238E27FC236}">
                  <a16:creationId xmlns:a16="http://schemas.microsoft.com/office/drawing/2014/main" id="{91BDE536-7485-44A0-8E2C-46F5A564D600}"/>
                </a:ext>
              </a:extLst>
            </p:cNvPr>
            <p:cNvSpPr>
              <a:spLocks noChangeArrowheads="1"/>
            </p:cNvSpPr>
            <p:nvPr/>
          </p:nvSpPr>
          <p:spPr bwMode="auto">
            <a:xfrm>
              <a:off x="5062" y="2600"/>
              <a:ext cx="127" cy="128"/>
            </a:xfrm>
            <a:prstGeom prst="ellipse">
              <a:avLst/>
            </a:prstGeom>
            <a:solidFill>
              <a:schemeClr val="accent1"/>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25" name="Oval 28">
              <a:extLst>
                <a:ext uri="{FF2B5EF4-FFF2-40B4-BE49-F238E27FC236}">
                  <a16:creationId xmlns:a16="http://schemas.microsoft.com/office/drawing/2014/main" id="{E77F728F-AE16-480C-9323-5E4417E62DBD}"/>
                </a:ext>
              </a:extLst>
            </p:cNvPr>
            <p:cNvSpPr>
              <a:spLocks noChangeArrowheads="1"/>
            </p:cNvSpPr>
            <p:nvPr/>
          </p:nvSpPr>
          <p:spPr bwMode="auto">
            <a:xfrm>
              <a:off x="5241" y="2600"/>
              <a:ext cx="127" cy="128"/>
            </a:xfrm>
            <a:prstGeom prst="ellipse">
              <a:avLst/>
            </a:prstGeom>
            <a:solidFill>
              <a:schemeClr val="accent1"/>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26" name="Oval 29">
              <a:extLst>
                <a:ext uri="{FF2B5EF4-FFF2-40B4-BE49-F238E27FC236}">
                  <a16:creationId xmlns:a16="http://schemas.microsoft.com/office/drawing/2014/main" id="{503C1679-F700-4F3C-8F55-97971204043A}"/>
                </a:ext>
              </a:extLst>
            </p:cNvPr>
            <p:cNvSpPr>
              <a:spLocks noChangeArrowheads="1"/>
            </p:cNvSpPr>
            <p:nvPr/>
          </p:nvSpPr>
          <p:spPr bwMode="auto">
            <a:xfrm>
              <a:off x="5420" y="2600"/>
              <a:ext cx="127" cy="128"/>
            </a:xfrm>
            <a:prstGeom prst="ellipse">
              <a:avLst/>
            </a:prstGeom>
            <a:solidFill>
              <a:schemeClr val="folHlink"/>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27" name="Oval 30">
              <a:extLst>
                <a:ext uri="{FF2B5EF4-FFF2-40B4-BE49-F238E27FC236}">
                  <a16:creationId xmlns:a16="http://schemas.microsoft.com/office/drawing/2014/main" id="{B22C5F33-AE71-44AC-8396-C770F539BBCB}"/>
                </a:ext>
              </a:extLst>
            </p:cNvPr>
            <p:cNvSpPr>
              <a:spLocks noChangeArrowheads="1"/>
            </p:cNvSpPr>
            <p:nvPr/>
          </p:nvSpPr>
          <p:spPr bwMode="auto">
            <a:xfrm>
              <a:off x="4704" y="2779"/>
              <a:ext cx="127" cy="127"/>
            </a:xfrm>
            <a:prstGeom prst="ellipse">
              <a:avLst/>
            </a:prstGeom>
            <a:solidFill>
              <a:schemeClr val="accent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28" name="Oval 31">
              <a:extLst>
                <a:ext uri="{FF2B5EF4-FFF2-40B4-BE49-F238E27FC236}">
                  <a16:creationId xmlns:a16="http://schemas.microsoft.com/office/drawing/2014/main" id="{A9E7DA19-3D3A-4B4D-BCEB-5F1F92AEBB88}"/>
                </a:ext>
              </a:extLst>
            </p:cNvPr>
            <p:cNvSpPr>
              <a:spLocks noChangeArrowheads="1"/>
            </p:cNvSpPr>
            <p:nvPr/>
          </p:nvSpPr>
          <p:spPr bwMode="auto">
            <a:xfrm>
              <a:off x="4883" y="2779"/>
              <a:ext cx="127" cy="127"/>
            </a:xfrm>
            <a:prstGeom prst="ellipse">
              <a:avLst/>
            </a:prstGeom>
            <a:solidFill>
              <a:schemeClr val="accent1"/>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29" name="Oval 32">
              <a:extLst>
                <a:ext uri="{FF2B5EF4-FFF2-40B4-BE49-F238E27FC236}">
                  <a16:creationId xmlns:a16="http://schemas.microsoft.com/office/drawing/2014/main" id="{588690C9-B0E6-40FD-ADDA-D819CB874200}"/>
                </a:ext>
              </a:extLst>
            </p:cNvPr>
            <p:cNvSpPr>
              <a:spLocks noChangeArrowheads="1"/>
            </p:cNvSpPr>
            <p:nvPr/>
          </p:nvSpPr>
          <p:spPr bwMode="auto">
            <a:xfrm>
              <a:off x="5062" y="2779"/>
              <a:ext cx="127" cy="127"/>
            </a:xfrm>
            <a:prstGeom prst="ellipse">
              <a:avLst/>
            </a:prstGeom>
            <a:solidFill>
              <a:schemeClr val="accent1"/>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30" name="Oval 33">
              <a:extLst>
                <a:ext uri="{FF2B5EF4-FFF2-40B4-BE49-F238E27FC236}">
                  <a16:creationId xmlns:a16="http://schemas.microsoft.com/office/drawing/2014/main" id="{2694D04F-1F09-4806-B0E0-7C405438F345}"/>
                </a:ext>
              </a:extLst>
            </p:cNvPr>
            <p:cNvSpPr>
              <a:spLocks noChangeArrowheads="1"/>
            </p:cNvSpPr>
            <p:nvPr/>
          </p:nvSpPr>
          <p:spPr bwMode="auto">
            <a:xfrm>
              <a:off x="5241" y="2779"/>
              <a:ext cx="127" cy="127"/>
            </a:xfrm>
            <a:prstGeom prst="ellipse">
              <a:avLst/>
            </a:prstGeom>
            <a:solidFill>
              <a:schemeClr val="folHlink"/>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31" name="Oval 34">
              <a:extLst>
                <a:ext uri="{FF2B5EF4-FFF2-40B4-BE49-F238E27FC236}">
                  <a16:creationId xmlns:a16="http://schemas.microsoft.com/office/drawing/2014/main" id="{5E4D548C-41AD-475C-B681-AD9AF163C274}"/>
                </a:ext>
              </a:extLst>
            </p:cNvPr>
            <p:cNvSpPr>
              <a:spLocks noChangeArrowheads="1"/>
            </p:cNvSpPr>
            <p:nvPr/>
          </p:nvSpPr>
          <p:spPr bwMode="auto">
            <a:xfrm>
              <a:off x="4704" y="2958"/>
              <a:ext cx="127" cy="127"/>
            </a:xfrm>
            <a:prstGeom prst="ellipse">
              <a:avLst/>
            </a:prstGeom>
            <a:solidFill>
              <a:schemeClr val="accent1"/>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32" name="Oval 35">
              <a:extLst>
                <a:ext uri="{FF2B5EF4-FFF2-40B4-BE49-F238E27FC236}">
                  <a16:creationId xmlns:a16="http://schemas.microsoft.com/office/drawing/2014/main" id="{52402CD8-A58F-4D4B-8CED-04F5481AC84E}"/>
                </a:ext>
              </a:extLst>
            </p:cNvPr>
            <p:cNvSpPr>
              <a:spLocks noChangeArrowheads="1"/>
            </p:cNvSpPr>
            <p:nvPr/>
          </p:nvSpPr>
          <p:spPr bwMode="auto">
            <a:xfrm>
              <a:off x="4883" y="2958"/>
              <a:ext cx="127" cy="127"/>
            </a:xfrm>
            <a:prstGeom prst="ellipse">
              <a:avLst/>
            </a:prstGeom>
            <a:solidFill>
              <a:schemeClr val="accent1"/>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33" name="Oval 36">
              <a:extLst>
                <a:ext uri="{FF2B5EF4-FFF2-40B4-BE49-F238E27FC236}">
                  <a16:creationId xmlns:a16="http://schemas.microsoft.com/office/drawing/2014/main" id="{C879024F-A765-4419-B1FF-EBF947470F2E}"/>
                </a:ext>
              </a:extLst>
            </p:cNvPr>
            <p:cNvSpPr>
              <a:spLocks noChangeArrowheads="1"/>
            </p:cNvSpPr>
            <p:nvPr/>
          </p:nvSpPr>
          <p:spPr bwMode="auto">
            <a:xfrm>
              <a:off x="5062" y="2958"/>
              <a:ext cx="127" cy="127"/>
            </a:xfrm>
            <a:prstGeom prst="ellipse">
              <a:avLst/>
            </a:prstGeom>
            <a:solidFill>
              <a:schemeClr val="folHlink"/>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34" name="Oval 37">
              <a:extLst>
                <a:ext uri="{FF2B5EF4-FFF2-40B4-BE49-F238E27FC236}">
                  <a16:creationId xmlns:a16="http://schemas.microsoft.com/office/drawing/2014/main" id="{F0674EF5-6146-414E-905E-8A98E015733C}"/>
                </a:ext>
              </a:extLst>
            </p:cNvPr>
            <p:cNvSpPr>
              <a:spLocks noChangeArrowheads="1"/>
            </p:cNvSpPr>
            <p:nvPr/>
          </p:nvSpPr>
          <p:spPr bwMode="auto">
            <a:xfrm>
              <a:off x="5241" y="2958"/>
              <a:ext cx="127" cy="127"/>
            </a:xfrm>
            <a:prstGeom prst="ellipse">
              <a:avLst/>
            </a:prstGeom>
            <a:solidFill>
              <a:schemeClr val="folHlink"/>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35" name="Oval 38">
              <a:extLst>
                <a:ext uri="{FF2B5EF4-FFF2-40B4-BE49-F238E27FC236}">
                  <a16:creationId xmlns:a16="http://schemas.microsoft.com/office/drawing/2014/main" id="{2D2FD0B1-C92E-4060-B9A8-E3802BCE02F4}"/>
                </a:ext>
              </a:extLst>
            </p:cNvPr>
            <p:cNvSpPr>
              <a:spLocks noChangeArrowheads="1"/>
            </p:cNvSpPr>
            <p:nvPr/>
          </p:nvSpPr>
          <p:spPr bwMode="auto">
            <a:xfrm>
              <a:off x="4883" y="3137"/>
              <a:ext cx="127" cy="127"/>
            </a:xfrm>
            <a:prstGeom prst="ellipse">
              <a:avLst/>
            </a:prstGeom>
            <a:solidFill>
              <a:schemeClr val="folHlink"/>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36" name="Oval 39">
              <a:extLst>
                <a:ext uri="{FF2B5EF4-FFF2-40B4-BE49-F238E27FC236}">
                  <a16:creationId xmlns:a16="http://schemas.microsoft.com/office/drawing/2014/main" id="{C6B3FA52-9DB0-4036-9CB1-5C0D84AAAB02}"/>
                </a:ext>
              </a:extLst>
            </p:cNvPr>
            <p:cNvSpPr>
              <a:spLocks noChangeArrowheads="1"/>
            </p:cNvSpPr>
            <p:nvPr/>
          </p:nvSpPr>
          <p:spPr bwMode="auto">
            <a:xfrm>
              <a:off x="5241" y="3137"/>
              <a:ext cx="127" cy="127"/>
            </a:xfrm>
            <a:prstGeom prst="ellipse">
              <a:avLst/>
            </a:prstGeom>
            <a:solidFill>
              <a:schemeClr val="folHlink"/>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grpSp>
      <p:sp>
        <p:nvSpPr>
          <p:cNvPr id="37" name="Line 40">
            <a:extLst>
              <a:ext uri="{FF2B5EF4-FFF2-40B4-BE49-F238E27FC236}">
                <a16:creationId xmlns:a16="http://schemas.microsoft.com/office/drawing/2014/main" id="{C90D9136-DB95-456B-A4B4-065E01039DC0}"/>
              </a:ext>
            </a:extLst>
          </p:cNvPr>
          <p:cNvSpPr>
            <a:spLocks noChangeShapeType="1"/>
          </p:cNvSpPr>
          <p:nvPr/>
        </p:nvSpPr>
        <p:spPr bwMode="auto">
          <a:xfrm>
            <a:off x="304800" y="2819400"/>
            <a:ext cx="8229600"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06883" name="Rectangle 3"/>
          <p:cNvSpPr>
            <a:spLocks noGrp="1" noChangeArrowheads="1"/>
          </p:cNvSpPr>
          <p:nvPr>
            <p:ph type="ctrTitle"/>
          </p:nvPr>
        </p:nvSpPr>
        <p:spPr>
          <a:xfrm>
            <a:off x="315913" y="466725"/>
            <a:ext cx="6781800" cy="2133600"/>
          </a:xfrm>
        </p:spPr>
        <p:txBody>
          <a:bodyPr/>
          <a:lstStyle>
            <a:lvl1pPr algn="r">
              <a:defRPr sz="4800"/>
            </a:lvl1pPr>
          </a:lstStyle>
          <a:p>
            <a:pPr lvl="0"/>
            <a:r>
              <a:rPr lang="en-GB" altLang="en-US" noProof="0"/>
              <a:t>Κάντε κλικ για επεξεργασία του τίτλου</a:t>
            </a:r>
          </a:p>
        </p:txBody>
      </p:sp>
      <p:sp>
        <p:nvSpPr>
          <p:cNvPr id="50688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pPr lvl="0"/>
            <a:r>
              <a:rPr lang="en-GB" altLang="en-US" noProof="0"/>
              <a:t>Κάντε κλικ για να επεξεργαστείτε τον υπότιτλο του υποδείγματος</a:t>
            </a:r>
          </a:p>
        </p:txBody>
      </p:sp>
      <p:sp>
        <p:nvSpPr>
          <p:cNvPr id="38" name="Rectangle 5">
            <a:extLst>
              <a:ext uri="{FF2B5EF4-FFF2-40B4-BE49-F238E27FC236}">
                <a16:creationId xmlns:a16="http://schemas.microsoft.com/office/drawing/2014/main" id="{AE158B59-FFEB-4C03-8F12-49E65E4A68CE}"/>
              </a:ext>
            </a:extLst>
          </p:cNvPr>
          <p:cNvSpPr>
            <a:spLocks noGrp="1" noChangeArrowheads="1"/>
          </p:cNvSpPr>
          <p:nvPr>
            <p:ph type="dt" sz="half" idx="10"/>
          </p:nvPr>
        </p:nvSpPr>
        <p:spPr/>
        <p:txBody>
          <a:bodyPr/>
          <a:lstStyle>
            <a:lvl1pPr>
              <a:defRPr/>
            </a:lvl1pPr>
          </a:lstStyle>
          <a:p>
            <a:pPr>
              <a:defRPr/>
            </a:pPr>
            <a:endParaRPr lang="en-GB" altLang="en-US"/>
          </a:p>
        </p:txBody>
      </p:sp>
      <p:sp>
        <p:nvSpPr>
          <p:cNvPr id="39" name="Rectangle 6">
            <a:extLst>
              <a:ext uri="{FF2B5EF4-FFF2-40B4-BE49-F238E27FC236}">
                <a16:creationId xmlns:a16="http://schemas.microsoft.com/office/drawing/2014/main" id="{8CC0BF89-D300-4474-A1BD-FC050B0F1DDA}"/>
              </a:ext>
            </a:extLst>
          </p:cNvPr>
          <p:cNvSpPr>
            <a:spLocks noGrp="1" noChangeArrowheads="1"/>
          </p:cNvSpPr>
          <p:nvPr>
            <p:ph type="ftr" sz="quarter" idx="11"/>
          </p:nvPr>
        </p:nvSpPr>
        <p:spPr/>
        <p:txBody>
          <a:bodyPr/>
          <a:lstStyle>
            <a:lvl1pPr>
              <a:defRPr/>
            </a:lvl1pPr>
          </a:lstStyle>
          <a:p>
            <a:pPr>
              <a:defRPr/>
            </a:pPr>
            <a:r>
              <a:rPr lang="el-GR" altLang="en-US"/>
              <a:t>Διοίκηση Επιχειρήσεων, Τεχνολογία &amp; Συστήματα Πληροφοριών Διοίκησης                                   2ο  Κεφάλαιο   - Δρ Δημήτριος Μαδυτινός</a:t>
            </a:r>
            <a:endParaRPr lang="en-GB" altLang="en-US"/>
          </a:p>
        </p:txBody>
      </p:sp>
      <p:sp>
        <p:nvSpPr>
          <p:cNvPr id="40" name="Rectangle 7">
            <a:extLst>
              <a:ext uri="{FF2B5EF4-FFF2-40B4-BE49-F238E27FC236}">
                <a16:creationId xmlns:a16="http://schemas.microsoft.com/office/drawing/2014/main" id="{683CC8B6-EEE7-44EA-B72F-8901DF41ED9C}"/>
              </a:ext>
            </a:extLst>
          </p:cNvPr>
          <p:cNvSpPr>
            <a:spLocks noGrp="1" noChangeArrowheads="1"/>
          </p:cNvSpPr>
          <p:nvPr>
            <p:ph type="sldNum" sz="quarter" idx="12"/>
          </p:nvPr>
        </p:nvSpPr>
        <p:spPr/>
        <p:txBody>
          <a:bodyPr/>
          <a:lstStyle>
            <a:lvl1pPr>
              <a:defRPr/>
            </a:lvl1pPr>
          </a:lstStyle>
          <a:p>
            <a:pPr>
              <a:defRPr/>
            </a:pPr>
            <a:fld id="{6E3D2F1C-5260-4072-904A-8FA3EC33DA19}" type="slidenum">
              <a:rPr lang="en-GB" altLang="en-US"/>
              <a:pPr>
                <a:defRPr/>
              </a:pPr>
              <a:t>‹#›</a:t>
            </a:fld>
            <a:endParaRPr lang="en-GB" altLang="en-US"/>
          </a:p>
        </p:txBody>
      </p:sp>
    </p:spTree>
    <p:extLst>
      <p:ext uri="{BB962C8B-B14F-4D97-AF65-F5344CB8AC3E}">
        <p14:creationId xmlns:p14="http://schemas.microsoft.com/office/powerpoint/2010/main" val="3344415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5">
            <a:extLst>
              <a:ext uri="{FF2B5EF4-FFF2-40B4-BE49-F238E27FC236}">
                <a16:creationId xmlns:a16="http://schemas.microsoft.com/office/drawing/2014/main" id="{FF8DC81A-E19E-414E-B33B-561BA21D83C3}"/>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87E8610C-1787-459E-B662-B209A9E0C89D}"/>
              </a:ext>
            </a:extLst>
          </p:cNvPr>
          <p:cNvSpPr>
            <a:spLocks noGrp="1" noChangeArrowheads="1"/>
          </p:cNvSpPr>
          <p:nvPr>
            <p:ph type="ftr" sz="quarter" idx="11"/>
          </p:nvPr>
        </p:nvSpPr>
        <p:spPr>
          <a:ln/>
        </p:spPr>
        <p:txBody>
          <a:bodyPr/>
          <a:lstStyle>
            <a:lvl1pPr>
              <a:defRPr/>
            </a:lvl1pPr>
          </a:lstStyle>
          <a:p>
            <a:pPr>
              <a:defRPr/>
            </a:pPr>
            <a:r>
              <a:rPr lang="el-GR" altLang="en-US"/>
              <a:t>Διοίκηση Επιχειρήσεων, Τεχνολογία &amp; Συστήματα Πληροφοριών Διοίκησης                                   2ο  Κεφάλαιο   - Δρ Δημήτριος Μαδυτινός</a:t>
            </a:r>
            <a:endParaRPr lang="en-GB" altLang="en-US"/>
          </a:p>
        </p:txBody>
      </p:sp>
      <p:sp>
        <p:nvSpPr>
          <p:cNvPr id="6" name="Rectangle 7">
            <a:extLst>
              <a:ext uri="{FF2B5EF4-FFF2-40B4-BE49-F238E27FC236}">
                <a16:creationId xmlns:a16="http://schemas.microsoft.com/office/drawing/2014/main" id="{A88E4CF4-8C7C-4ED4-B82F-0E3E71395F2B}"/>
              </a:ext>
            </a:extLst>
          </p:cNvPr>
          <p:cNvSpPr>
            <a:spLocks noGrp="1" noChangeArrowheads="1"/>
          </p:cNvSpPr>
          <p:nvPr>
            <p:ph type="sldNum" sz="quarter" idx="12"/>
          </p:nvPr>
        </p:nvSpPr>
        <p:spPr>
          <a:ln/>
        </p:spPr>
        <p:txBody>
          <a:bodyPr/>
          <a:lstStyle>
            <a:lvl1pPr>
              <a:defRPr/>
            </a:lvl1pPr>
          </a:lstStyle>
          <a:p>
            <a:pPr>
              <a:defRPr/>
            </a:pPr>
            <a:fld id="{CFF81FC5-59B5-4D53-9CDD-DF7A022D1C27}" type="slidenum">
              <a:rPr lang="en-GB" altLang="en-US"/>
              <a:pPr>
                <a:defRPr/>
              </a:pPr>
              <a:t>‹#›</a:t>
            </a:fld>
            <a:endParaRPr lang="en-GB" altLang="en-US"/>
          </a:p>
        </p:txBody>
      </p:sp>
    </p:spTree>
    <p:extLst>
      <p:ext uri="{BB962C8B-B14F-4D97-AF65-F5344CB8AC3E}">
        <p14:creationId xmlns:p14="http://schemas.microsoft.com/office/powerpoint/2010/main" val="330411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5">
            <a:extLst>
              <a:ext uri="{FF2B5EF4-FFF2-40B4-BE49-F238E27FC236}">
                <a16:creationId xmlns:a16="http://schemas.microsoft.com/office/drawing/2014/main" id="{8E53FEB0-FA45-4CCD-97EB-C6300FA890D7}"/>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D9B6A575-C6C0-4891-BE0E-0D5CFC0ECD8A}"/>
              </a:ext>
            </a:extLst>
          </p:cNvPr>
          <p:cNvSpPr>
            <a:spLocks noGrp="1" noChangeArrowheads="1"/>
          </p:cNvSpPr>
          <p:nvPr>
            <p:ph type="ftr" sz="quarter" idx="11"/>
          </p:nvPr>
        </p:nvSpPr>
        <p:spPr>
          <a:ln/>
        </p:spPr>
        <p:txBody>
          <a:bodyPr/>
          <a:lstStyle>
            <a:lvl1pPr>
              <a:defRPr/>
            </a:lvl1pPr>
          </a:lstStyle>
          <a:p>
            <a:pPr>
              <a:defRPr/>
            </a:pPr>
            <a:r>
              <a:rPr lang="el-GR" altLang="en-US"/>
              <a:t>Διοίκηση Επιχειρήσεων, Τεχνολογία &amp; Συστήματα Πληροφοριών Διοίκησης                                   2ο  Κεφάλαιο   - Δρ Δημήτριος Μαδυτινός</a:t>
            </a:r>
            <a:endParaRPr lang="en-GB" altLang="en-US"/>
          </a:p>
        </p:txBody>
      </p:sp>
      <p:sp>
        <p:nvSpPr>
          <p:cNvPr id="6" name="Rectangle 7">
            <a:extLst>
              <a:ext uri="{FF2B5EF4-FFF2-40B4-BE49-F238E27FC236}">
                <a16:creationId xmlns:a16="http://schemas.microsoft.com/office/drawing/2014/main" id="{A8AE3A6C-27D9-41C2-805D-9E977C2CF478}"/>
              </a:ext>
            </a:extLst>
          </p:cNvPr>
          <p:cNvSpPr>
            <a:spLocks noGrp="1" noChangeArrowheads="1"/>
          </p:cNvSpPr>
          <p:nvPr>
            <p:ph type="sldNum" sz="quarter" idx="12"/>
          </p:nvPr>
        </p:nvSpPr>
        <p:spPr>
          <a:ln/>
        </p:spPr>
        <p:txBody>
          <a:bodyPr/>
          <a:lstStyle>
            <a:lvl1pPr>
              <a:defRPr/>
            </a:lvl1pPr>
          </a:lstStyle>
          <a:p>
            <a:pPr>
              <a:defRPr/>
            </a:pPr>
            <a:fld id="{F7B5D6C5-95D7-4B40-ACF2-40ED33A0DC6F}" type="slidenum">
              <a:rPr lang="en-GB" altLang="en-US"/>
              <a:pPr>
                <a:defRPr/>
              </a:pPr>
              <a:t>‹#›</a:t>
            </a:fld>
            <a:endParaRPr lang="en-GB" altLang="en-US"/>
          </a:p>
        </p:txBody>
      </p:sp>
    </p:spTree>
    <p:extLst>
      <p:ext uri="{BB962C8B-B14F-4D97-AF65-F5344CB8AC3E}">
        <p14:creationId xmlns:p14="http://schemas.microsoft.com/office/powerpoint/2010/main" val="2704901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5">
            <a:extLst>
              <a:ext uri="{FF2B5EF4-FFF2-40B4-BE49-F238E27FC236}">
                <a16:creationId xmlns:a16="http://schemas.microsoft.com/office/drawing/2014/main" id="{97647F42-2D56-4A25-BF3F-9BF285ABECFB}"/>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DE83EBB0-07EC-4A8F-8513-592108CE27F3}"/>
              </a:ext>
            </a:extLst>
          </p:cNvPr>
          <p:cNvSpPr>
            <a:spLocks noGrp="1" noChangeArrowheads="1"/>
          </p:cNvSpPr>
          <p:nvPr>
            <p:ph type="ftr" sz="quarter" idx="11"/>
          </p:nvPr>
        </p:nvSpPr>
        <p:spPr>
          <a:ln/>
        </p:spPr>
        <p:txBody>
          <a:bodyPr/>
          <a:lstStyle>
            <a:lvl1pPr>
              <a:defRPr/>
            </a:lvl1pPr>
          </a:lstStyle>
          <a:p>
            <a:pPr>
              <a:defRPr/>
            </a:pPr>
            <a:r>
              <a:rPr lang="el-GR" altLang="en-US"/>
              <a:t>Διοίκηση Επιχειρήσεων, Τεχνολογία &amp; Συστήματα Πληροφοριών Διοίκησης                                   2ο  Κεφάλαιο   - Δρ Δημήτριος Μαδυτινός</a:t>
            </a:r>
            <a:endParaRPr lang="en-GB" altLang="en-US"/>
          </a:p>
        </p:txBody>
      </p:sp>
      <p:sp>
        <p:nvSpPr>
          <p:cNvPr id="6" name="Rectangle 7">
            <a:extLst>
              <a:ext uri="{FF2B5EF4-FFF2-40B4-BE49-F238E27FC236}">
                <a16:creationId xmlns:a16="http://schemas.microsoft.com/office/drawing/2014/main" id="{8CE68D2C-303F-4D1D-BD00-C5372443AED8}"/>
              </a:ext>
            </a:extLst>
          </p:cNvPr>
          <p:cNvSpPr>
            <a:spLocks noGrp="1" noChangeArrowheads="1"/>
          </p:cNvSpPr>
          <p:nvPr>
            <p:ph type="sldNum" sz="quarter" idx="12"/>
          </p:nvPr>
        </p:nvSpPr>
        <p:spPr>
          <a:ln/>
        </p:spPr>
        <p:txBody>
          <a:bodyPr/>
          <a:lstStyle>
            <a:lvl1pPr>
              <a:defRPr/>
            </a:lvl1pPr>
          </a:lstStyle>
          <a:p>
            <a:pPr>
              <a:defRPr/>
            </a:pPr>
            <a:fld id="{FC20AD8D-FB84-47F1-8641-1E4189276C9E}" type="slidenum">
              <a:rPr lang="en-GB" altLang="en-US"/>
              <a:pPr>
                <a:defRPr/>
              </a:pPr>
              <a:t>‹#›</a:t>
            </a:fld>
            <a:endParaRPr lang="en-GB" altLang="en-US"/>
          </a:p>
        </p:txBody>
      </p:sp>
    </p:spTree>
    <p:extLst>
      <p:ext uri="{BB962C8B-B14F-4D97-AF65-F5344CB8AC3E}">
        <p14:creationId xmlns:p14="http://schemas.microsoft.com/office/powerpoint/2010/main" val="1916760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E43776DA-750D-4C60-96F2-E2BF2E6392BD}"/>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BCBC57F1-71F9-4425-BF1B-0CA3395C5822}"/>
              </a:ext>
            </a:extLst>
          </p:cNvPr>
          <p:cNvSpPr>
            <a:spLocks noGrp="1" noChangeArrowheads="1"/>
          </p:cNvSpPr>
          <p:nvPr>
            <p:ph type="ftr" sz="quarter" idx="11"/>
          </p:nvPr>
        </p:nvSpPr>
        <p:spPr>
          <a:ln/>
        </p:spPr>
        <p:txBody>
          <a:bodyPr/>
          <a:lstStyle>
            <a:lvl1pPr>
              <a:defRPr/>
            </a:lvl1pPr>
          </a:lstStyle>
          <a:p>
            <a:pPr>
              <a:defRPr/>
            </a:pPr>
            <a:r>
              <a:rPr lang="el-GR" altLang="en-US"/>
              <a:t>Διοίκηση Επιχειρήσεων, Τεχνολογία &amp; Συστήματα Πληροφοριών Διοίκησης                                   2ο  Κεφάλαιο   - Δρ Δημήτριος Μαδυτινός</a:t>
            </a:r>
            <a:endParaRPr lang="en-GB" altLang="en-US"/>
          </a:p>
        </p:txBody>
      </p:sp>
      <p:sp>
        <p:nvSpPr>
          <p:cNvPr id="6" name="Rectangle 7">
            <a:extLst>
              <a:ext uri="{FF2B5EF4-FFF2-40B4-BE49-F238E27FC236}">
                <a16:creationId xmlns:a16="http://schemas.microsoft.com/office/drawing/2014/main" id="{48EBE8C6-0C93-4DD7-A992-7C50478FB607}"/>
              </a:ext>
            </a:extLst>
          </p:cNvPr>
          <p:cNvSpPr>
            <a:spLocks noGrp="1" noChangeArrowheads="1"/>
          </p:cNvSpPr>
          <p:nvPr>
            <p:ph type="sldNum" sz="quarter" idx="12"/>
          </p:nvPr>
        </p:nvSpPr>
        <p:spPr>
          <a:ln/>
        </p:spPr>
        <p:txBody>
          <a:bodyPr/>
          <a:lstStyle>
            <a:lvl1pPr>
              <a:defRPr/>
            </a:lvl1pPr>
          </a:lstStyle>
          <a:p>
            <a:pPr>
              <a:defRPr/>
            </a:pPr>
            <a:fld id="{B6B8F8C9-BE82-4C9D-AB37-6A1F977FD5C8}" type="slidenum">
              <a:rPr lang="en-GB" altLang="en-US"/>
              <a:pPr>
                <a:defRPr/>
              </a:pPr>
              <a:t>‹#›</a:t>
            </a:fld>
            <a:endParaRPr lang="en-GB" altLang="en-US"/>
          </a:p>
        </p:txBody>
      </p:sp>
    </p:spTree>
    <p:extLst>
      <p:ext uri="{BB962C8B-B14F-4D97-AF65-F5344CB8AC3E}">
        <p14:creationId xmlns:p14="http://schemas.microsoft.com/office/powerpoint/2010/main" val="2547424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Rectangle 5">
            <a:extLst>
              <a:ext uri="{FF2B5EF4-FFF2-40B4-BE49-F238E27FC236}">
                <a16:creationId xmlns:a16="http://schemas.microsoft.com/office/drawing/2014/main" id="{10495B07-70BC-40D6-9A1F-C235D16312E3}"/>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F0DAA121-E0E4-4CFE-8B66-3C77D142E542}"/>
              </a:ext>
            </a:extLst>
          </p:cNvPr>
          <p:cNvSpPr>
            <a:spLocks noGrp="1" noChangeArrowheads="1"/>
          </p:cNvSpPr>
          <p:nvPr>
            <p:ph type="ftr" sz="quarter" idx="11"/>
          </p:nvPr>
        </p:nvSpPr>
        <p:spPr>
          <a:ln/>
        </p:spPr>
        <p:txBody>
          <a:bodyPr/>
          <a:lstStyle>
            <a:lvl1pPr>
              <a:defRPr/>
            </a:lvl1pPr>
          </a:lstStyle>
          <a:p>
            <a:pPr>
              <a:defRPr/>
            </a:pPr>
            <a:r>
              <a:rPr lang="el-GR" altLang="en-US"/>
              <a:t>Διοίκηση Επιχειρήσεων, Τεχνολογία &amp; Συστήματα Πληροφοριών Διοίκησης                                   2ο  Κεφάλαιο   - Δρ Δημήτριος Μαδυτινός</a:t>
            </a:r>
            <a:endParaRPr lang="en-GB" altLang="en-US"/>
          </a:p>
        </p:txBody>
      </p:sp>
      <p:sp>
        <p:nvSpPr>
          <p:cNvPr id="7" name="Rectangle 7">
            <a:extLst>
              <a:ext uri="{FF2B5EF4-FFF2-40B4-BE49-F238E27FC236}">
                <a16:creationId xmlns:a16="http://schemas.microsoft.com/office/drawing/2014/main" id="{D6D3B636-3E2A-44AF-9429-2CAC751F7B45}"/>
              </a:ext>
            </a:extLst>
          </p:cNvPr>
          <p:cNvSpPr>
            <a:spLocks noGrp="1" noChangeArrowheads="1"/>
          </p:cNvSpPr>
          <p:nvPr>
            <p:ph type="sldNum" sz="quarter" idx="12"/>
          </p:nvPr>
        </p:nvSpPr>
        <p:spPr>
          <a:ln/>
        </p:spPr>
        <p:txBody>
          <a:bodyPr/>
          <a:lstStyle>
            <a:lvl1pPr>
              <a:defRPr/>
            </a:lvl1pPr>
          </a:lstStyle>
          <a:p>
            <a:pPr>
              <a:defRPr/>
            </a:pPr>
            <a:fld id="{A8CFC9A0-D4C5-4BD0-AA0B-F3F1E65F2990}" type="slidenum">
              <a:rPr lang="en-GB" altLang="en-US"/>
              <a:pPr>
                <a:defRPr/>
              </a:pPr>
              <a:t>‹#›</a:t>
            </a:fld>
            <a:endParaRPr lang="en-GB" altLang="en-US"/>
          </a:p>
        </p:txBody>
      </p:sp>
    </p:spTree>
    <p:extLst>
      <p:ext uri="{BB962C8B-B14F-4D97-AF65-F5344CB8AC3E}">
        <p14:creationId xmlns:p14="http://schemas.microsoft.com/office/powerpoint/2010/main" val="1129510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Rectangle 5">
            <a:extLst>
              <a:ext uri="{FF2B5EF4-FFF2-40B4-BE49-F238E27FC236}">
                <a16:creationId xmlns:a16="http://schemas.microsoft.com/office/drawing/2014/main" id="{EA1E94E8-E42C-4A03-8B63-64B875112D3B}"/>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6">
            <a:extLst>
              <a:ext uri="{FF2B5EF4-FFF2-40B4-BE49-F238E27FC236}">
                <a16:creationId xmlns:a16="http://schemas.microsoft.com/office/drawing/2014/main" id="{AC0E0D3E-7C5D-497F-AC82-0B7E5C1E5C3B}"/>
              </a:ext>
            </a:extLst>
          </p:cNvPr>
          <p:cNvSpPr>
            <a:spLocks noGrp="1" noChangeArrowheads="1"/>
          </p:cNvSpPr>
          <p:nvPr>
            <p:ph type="ftr" sz="quarter" idx="11"/>
          </p:nvPr>
        </p:nvSpPr>
        <p:spPr>
          <a:ln/>
        </p:spPr>
        <p:txBody>
          <a:bodyPr/>
          <a:lstStyle>
            <a:lvl1pPr>
              <a:defRPr/>
            </a:lvl1pPr>
          </a:lstStyle>
          <a:p>
            <a:pPr>
              <a:defRPr/>
            </a:pPr>
            <a:r>
              <a:rPr lang="el-GR" altLang="en-US"/>
              <a:t>Διοίκηση Επιχειρήσεων, Τεχνολογία &amp; Συστήματα Πληροφοριών Διοίκησης                                   2ο  Κεφάλαιο   - Δρ Δημήτριος Μαδυτινός</a:t>
            </a:r>
            <a:endParaRPr lang="en-GB" altLang="en-US"/>
          </a:p>
        </p:txBody>
      </p:sp>
      <p:sp>
        <p:nvSpPr>
          <p:cNvPr id="9" name="Rectangle 7">
            <a:extLst>
              <a:ext uri="{FF2B5EF4-FFF2-40B4-BE49-F238E27FC236}">
                <a16:creationId xmlns:a16="http://schemas.microsoft.com/office/drawing/2014/main" id="{0647E022-7A26-441F-83FF-F734E1823864}"/>
              </a:ext>
            </a:extLst>
          </p:cNvPr>
          <p:cNvSpPr>
            <a:spLocks noGrp="1" noChangeArrowheads="1"/>
          </p:cNvSpPr>
          <p:nvPr>
            <p:ph type="sldNum" sz="quarter" idx="12"/>
          </p:nvPr>
        </p:nvSpPr>
        <p:spPr>
          <a:ln/>
        </p:spPr>
        <p:txBody>
          <a:bodyPr/>
          <a:lstStyle>
            <a:lvl1pPr>
              <a:defRPr/>
            </a:lvl1pPr>
          </a:lstStyle>
          <a:p>
            <a:pPr>
              <a:defRPr/>
            </a:pPr>
            <a:fld id="{4A1CFEE8-1204-418E-BBA7-1A5B60565301}" type="slidenum">
              <a:rPr lang="en-GB" altLang="en-US"/>
              <a:pPr>
                <a:defRPr/>
              </a:pPr>
              <a:t>‹#›</a:t>
            </a:fld>
            <a:endParaRPr lang="en-GB" altLang="en-US"/>
          </a:p>
        </p:txBody>
      </p:sp>
    </p:spTree>
    <p:extLst>
      <p:ext uri="{BB962C8B-B14F-4D97-AF65-F5344CB8AC3E}">
        <p14:creationId xmlns:p14="http://schemas.microsoft.com/office/powerpoint/2010/main" val="2891434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Rectangle 5">
            <a:extLst>
              <a:ext uri="{FF2B5EF4-FFF2-40B4-BE49-F238E27FC236}">
                <a16:creationId xmlns:a16="http://schemas.microsoft.com/office/drawing/2014/main" id="{C5F12740-BAB2-448C-B2A3-EB2D82BF1871}"/>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6">
            <a:extLst>
              <a:ext uri="{FF2B5EF4-FFF2-40B4-BE49-F238E27FC236}">
                <a16:creationId xmlns:a16="http://schemas.microsoft.com/office/drawing/2014/main" id="{23A977A6-54A7-4CF3-AC01-A15885F98046}"/>
              </a:ext>
            </a:extLst>
          </p:cNvPr>
          <p:cNvSpPr>
            <a:spLocks noGrp="1" noChangeArrowheads="1"/>
          </p:cNvSpPr>
          <p:nvPr>
            <p:ph type="ftr" sz="quarter" idx="11"/>
          </p:nvPr>
        </p:nvSpPr>
        <p:spPr>
          <a:ln/>
        </p:spPr>
        <p:txBody>
          <a:bodyPr/>
          <a:lstStyle>
            <a:lvl1pPr>
              <a:defRPr/>
            </a:lvl1pPr>
          </a:lstStyle>
          <a:p>
            <a:pPr>
              <a:defRPr/>
            </a:pPr>
            <a:r>
              <a:rPr lang="el-GR" altLang="en-US"/>
              <a:t>Διοίκηση Επιχειρήσεων, Τεχνολογία &amp; Συστήματα Πληροφοριών Διοίκησης                                   2ο  Κεφάλαιο   - Δρ Δημήτριος Μαδυτινός</a:t>
            </a:r>
            <a:endParaRPr lang="en-GB" altLang="en-US"/>
          </a:p>
        </p:txBody>
      </p:sp>
      <p:sp>
        <p:nvSpPr>
          <p:cNvPr id="5" name="Rectangle 7">
            <a:extLst>
              <a:ext uri="{FF2B5EF4-FFF2-40B4-BE49-F238E27FC236}">
                <a16:creationId xmlns:a16="http://schemas.microsoft.com/office/drawing/2014/main" id="{0B007661-D641-4B25-AB5A-09AEA05B8FA7}"/>
              </a:ext>
            </a:extLst>
          </p:cNvPr>
          <p:cNvSpPr>
            <a:spLocks noGrp="1" noChangeArrowheads="1"/>
          </p:cNvSpPr>
          <p:nvPr>
            <p:ph type="sldNum" sz="quarter" idx="12"/>
          </p:nvPr>
        </p:nvSpPr>
        <p:spPr>
          <a:ln/>
        </p:spPr>
        <p:txBody>
          <a:bodyPr/>
          <a:lstStyle>
            <a:lvl1pPr>
              <a:defRPr/>
            </a:lvl1pPr>
          </a:lstStyle>
          <a:p>
            <a:pPr>
              <a:defRPr/>
            </a:pPr>
            <a:fld id="{3C89F9A0-2525-44F6-866B-6A74B6B6BF0D}" type="slidenum">
              <a:rPr lang="en-GB" altLang="en-US"/>
              <a:pPr>
                <a:defRPr/>
              </a:pPr>
              <a:t>‹#›</a:t>
            </a:fld>
            <a:endParaRPr lang="en-GB" altLang="en-US"/>
          </a:p>
        </p:txBody>
      </p:sp>
    </p:spTree>
    <p:extLst>
      <p:ext uri="{BB962C8B-B14F-4D97-AF65-F5344CB8AC3E}">
        <p14:creationId xmlns:p14="http://schemas.microsoft.com/office/powerpoint/2010/main" val="4114691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7A089F34-60AB-47D2-B05E-A7E73F6035A5}"/>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6">
            <a:extLst>
              <a:ext uri="{FF2B5EF4-FFF2-40B4-BE49-F238E27FC236}">
                <a16:creationId xmlns:a16="http://schemas.microsoft.com/office/drawing/2014/main" id="{45201B6A-5CEE-469C-BB33-961F1F3F4E3B}"/>
              </a:ext>
            </a:extLst>
          </p:cNvPr>
          <p:cNvSpPr>
            <a:spLocks noGrp="1" noChangeArrowheads="1"/>
          </p:cNvSpPr>
          <p:nvPr>
            <p:ph type="ftr" sz="quarter" idx="11"/>
          </p:nvPr>
        </p:nvSpPr>
        <p:spPr>
          <a:ln/>
        </p:spPr>
        <p:txBody>
          <a:bodyPr/>
          <a:lstStyle>
            <a:lvl1pPr>
              <a:defRPr/>
            </a:lvl1pPr>
          </a:lstStyle>
          <a:p>
            <a:pPr>
              <a:defRPr/>
            </a:pPr>
            <a:r>
              <a:rPr lang="el-GR" altLang="en-US"/>
              <a:t>Διοίκηση Επιχειρήσεων, Τεχνολογία &amp; Συστήματα Πληροφοριών Διοίκησης                                   2ο  Κεφάλαιο   - Δρ Δημήτριος Μαδυτινός</a:t>
            </a:r>
            <a:endParaRPr lang="en-GB" altLang="en-US"/>
          </a:p>
        </p:txBody>
      </p:sp>
      <p:sp>
        <p:nvSpPr>
          <p:cNvPr id="4" name="Rectangle 7">
            <a:extLst>
              <a:ext uri="{FF2B5EF4-FFF2-40B4-BE49-F238E27FC236}">
                <a16:creationId xmlns:a16="http://schemas.microsoft.com/office/drawing/2014/main" id="{841C6CF0-4297-46BC-9277-43E82A3D411C}"/>
              </a:ext>
            </a:extLst>
          </p:cNvPr>
          <p:cNvSpPr>
            <a:spLocks noGrp="1" noChangeArrowheads="1"/>
          </p:cNvSpPr>
          <p:nvPr>
            <p:ph type="sldNum" sz="quarter" idx="12"/>
          </p:nvPr>
        </p:nvSpPr>
        <p:spPr>
          <a:ln/>
        </p:spPr>
        <p:txBody>
          <a:bodyPr/>
          <a:lstStyle>
            <a:lvl1pPr>
              <a:defRPr/>
            </a:lvl1pPr>
          </a:lstStyle>
          <a:p>
            <a:pPr>
              <a:defRPr/>
            </a:pPr>
            <a:fld id="{65876A8A-37D5-4552-9C88-17E79F58ECAA}" type="slidenum">
              <a:rPr lang="en-GB" altLang="en-US"/>
              <a:pPr>
                <a:defRPr/>
              </a:pPr>
              <a:t>‹#›</a:t>
            </a:fld>
            <a:endParaRPr lang="en-GB" altLang="en-US"/>
          </a:p>
        </p:txBody>
      </p:sp>
    </p:spTree>
    <p:extLst>
      <p:ext uri="{BB962C8B-B14F-4D97-AF65-F5344CB8AC3E}">
        <p14:creationId xmlns:p14="http://schemas.microsoft.com/office/powerpoint/2010/main" val="4121935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D46D654E-3AE9-49DA-A41B-8CB893E1DAE2}"/>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0FB1EA87-6ED4-4225-8C34-DC8D108263A2}"/>
              </a:ext>
            </a:extLst>
          </p:cNvPr>
          <p:cNvSpPr>
            <a:spLocks noGrp="1" noChangeArrowheads="1"/>
          </p:cNvSpPr>
          <p:nvPr>
            <p:ph type="ftr" sz="quarter" idx="11"/>
          </p:nvPr>
        </p:nvSpPr>
        <p:spPr>
          <a:ln/>
        </p:spPr>
        <p:txBody>
          <a:bodyPr/>
          <a:lstStyle>
            <a:lvl1pPr>
              <a:defRPr/>
            </a:lvl1pPr>
          </a:lstStyle>
          <a:p>
            <a:pPr>
              <a:defRPr/>
            </a:pPr>
            <a:r>
              <a:rPr lang="el-GR" altLang="en-US"/>
              <a:t>Διοίκηση Επιχειρήσεων, Τεχνολογία &amp; Συστήματα Πληροφοριών Διοίκησης                                   2ο  Κεφάλαιο   - Δρ Δημήτριος Μαδυτινός</a:t>
            </a:r>
            <a:endParaRPr lang="en-GB" altLang="en-US"/>
          </a:p>
        </p:txBody>
      </p:sp>
      <p:sp>
        <p:nvSpPr>
          <p:cNvPr id="7" name="Rectangle 7">
            <a:extLst>
              <a:ext uri="{FF2B5EF4-FFF2-40B4-BE49-F238E27FC236}">
                <a16:creationId xmlns:a16="http://schemas.microsoft.com/office/drawing/2014/main" id="{01B4BC8A-E965-4988-ABD9-F2E2AB64F2C2}"/>
              </a:ext>
            </a:extLst>
          </p:cNvPr>
          <p:cNvSpPr>
            <a:spLocks noGrp="1" noChangeArrowheads="1"/>
          </p:cNvSpPr>
          <p:nvPr>
            <p:ph type="sldNum" sz="quarter" idx="12"/>
          </p:nvPr>
        </p:nvSpPr>
        <p:spPr>
          <a:ln/>
        </p:spPr>
        <p:txBody>
          <a:bodyPr/>
          <a:lstStyle>
            <a:lvl1pPr>
              <a:defRPr/>
            </a:lvl1pPr>
          </a:lstStyle>
          <a:p>
            <a:pPr>
              <a:defRPr/>
            </a:pPr>
            <a:fld id="{C8481135-14E1-4E66-9EA1-B2012561A96F}" type="slidenum">
              <a:rPr lang="en-GB" altLang="en-US"/>
              <a:pPr>
                <a:defRPr/>
              </a:pPr>
              <a:t>‹#›</a:t>
            </a:fld>
            <a:endParaRPr lang="en-GB" altLang="en-US"/>
          </a:p>
        </p:txBody>
      </p:sp>
    </p:spTree>
    <p:extLst>
      <p:ext uri="{BB962C8B-B14F-4D97-AF65-F5344CB8AC3E}">
        <p14:creationId xmlns:p14="http://schemas.microsoft.com/office/powerpoint/2010/main" val="861264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F965ADBB-BC67-477D-B8DA-D31A98DD43F0}"/>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E03CA410-95DE-4DB8-8939-B442B2393E0B}"/>
              </a:ext>
            </a:extLst>
          </p:cNvPr>
          <p:cNvSpPr>
            <a:spLocks noGrp="1" noChangeArrowheads="1"/>
          </p:cNvSpPr>
          <p:nvPr>
            <p:ph type="ftr" sz="quarter" idx="11"/>
          </p:nvPr>
        </p:nvSpPr>
        <p:spPr>
          <a:ln/>
        </p:spPr>
        <p:txBody>
          <a:bodyPr/>
          <a:lstStyle>
            <a:lvl1pPr>
              <a:defRPr/>
            </a:lvl1pPr>
          </a:lstStyle>
          <a:p>
            <a:pPr>
              <a:defRPr/>
            </a:pPr>
            <a:r>
              <a:rPr lang="el-GR" altLang="en-US"/>
              <a:t>Διοίκηση Επιχειρήσεων, Τεχνολογία &amp; Συστήματα Πληροφοριών Διοίκησης                                   2ο  Κεφάλαιο   - Δρ Δημήτριος Μαδυτινός</a:t>
            </a:r>
            <a:endParaRPr lang="en-GB" altLang="en-US"/>
          </a:p>
        </p:txBody>
      </p:sp>
      <p:sp>
        <p:nvSpPr>
          <p:cNvPr id="7" name="Rectangle 7">
            <a:extLst>
              <a:ext uri="{FF2B5EF4-FFF2-40B4-BE49-F238E27FC236}">
                <a16:creationId xmlns:a16="http://schemas.microsoft.com/office/drawing/2014/main" id="{2381F8A3-BDD2-420D-B0A0-345362575907}"/>
              </a:ext>
            </a:extLst>
          </p:cNvPr>
          <p:cNvSpPr>
            <a:spLocks noGrp="1" noChangeArrowheads="1"/>
          </p:cNvSpPr>
          <p:nvPr>
            <p:ph type="sldNum" sz="quarter" idx="12"/>
          </p:nvPr>
        </p:nvSpPr>
        <p:spPr>
          <a:ln/>
        </p:spPr>
        <p:txBody>
          <a:bodyPr/>
          <a:lstStyle>
            <a:lvl1pPr>
              <a:defRPr/>
            </a:lvl1pPr>
          </a:lstStyle>
          <a:p>
            <a:pPr>
              <a:defRPr/>
            </a:pPr>
            <a:fld id="{28DD654F-9BB0-4C42-BB04-7F1651A80EC5}" type="slidenum">
              <a:rPr lang="en-GB" altLang="en-US"/>
              <a:pPr>
                <a:defRPr/>
              </a:pPr>
              <a:t>‹#›</a:t>
            </a:fld>
            <a:endParaRPr lang="en-GB" altLang="en-US"/>
          </a:p>
        </p:txBody>
      </p:sp>
    </p:spTree>
    <p:extLst>
      <p:ext uri="{BB962C8B-B14F-4D97-AF65-F5344CB8AC3E}">
        <p14:creationId xmlns:p14="http://schemas.microsoft.com/office/powerpoint/2010/main" val="732515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a:extLst>
              <a:ext uri="{FF2B5EF4-FFF2-40B4-BE49-F238E27FC236}">
                <a16:creationId xmlns:a16="http://schemas.microsoft.com/office/drawing/2014/main" id="{FE109379-C4F4-4BCF-914D-B5F4465B9409}"/>
              </a:ext>
            </a:extLst>
          </p:cNvPr>
          <p:cNvSpPr>
            <a:spLocks noChangeShapeType="1"/>
          </p:cNvSpPr>
          <p:nvPr/>
        </p:nvSpPr>
        <p:spPr bwMode="auto">
          <a:xfrm>
            <a:off x="7962900" y="1524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27" name="Rectangle 3">
            <a:extLst>
              <a:ext uri="{FF2B5EF4-FFF2-40B4-BE49-F238E27FC236}">
                <a16:creationId xmlns:a16="http://schemas.microsoft.com/office/drawing/2014/main" id="{05A2D56B-0CD9-4CE8-A49F-590622547619}"/>
              </a:ext>
            </a:extLst>
          </p:cNvPr>
          <p:cNvSpPr>
            <a:spLocks noGrp="1" noChangeArrowheads="1"/>
          </p:cNvSpPr>
          <p:nvPr>
            <p:ph type="title"/>
          </p:nvPr>
        </p:nvSpPr>
        <p:spPr bwMode="auto">
          <a:xfrm>
            <a:off x="457200" y="122238"/>
            <a:ext cx="754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a:t>Κάντε κλικ για επεξεργασία του τίτλου</a:t>
            </a:r>
          </a:p>
        </p:txBody>
      </p:sp>
      <p:sp>
        <p:nvSpPr>
          <p:cNvPr id="1028" name="Rectangle 4">
            <a:extLst>
              <a:ext uri="{FF2B5EF4-FFF2-40B4-BE49-F238E27FC236}">
                <a16:creationId xmlns:a16="http://schemas.microsoft.com/office/drawing/2014/main" id="{DCBE0656-A098-4952-BD71-595801E05D9A}"/>
              </a:ext>
            </a:extLst>
          </p:cNvPr>
          <p:cNvSpPr>
            <a:spLocks noGrp="1" noChangeArrowheads="1"/>
          </p:cNvSpPr>
          <p:nvPr>
            <p:ph type="body" idx="1"/>
          </p:nvPr>
        </p:nvSpPr>
        <p:spPr bwMode="auto">
          <a:xfrm>
            <a:off x="457200" y="1719263"/>
            <a:ext cx="82296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Κάντε κλικ για να επεξεργαστείτε τα στυλ κειμένου του υποδείγματος</a:t>
            </a:r>
          </a:p>
          <a:p>
            <a:pPr lvl="1"/>
            <a:r>
              <a:rPr lang="en-GB" altLang="en-US"/>
              <a:t>Δεύτερου επιπέδου</a:t>
            </a:r>
          </a:p>
          <a:p>
            <a:pPr lvl="2"/>
            <a:r>
              <a:rPr lang="en-GB" altLang="en-US"/>
              <a:t>Τρίτου επιπέδου</a:t>
            </a:r>
          </a:p>
          <a:p>
            <a:pPr lvl="3"/>
            <a:r>
              <a:rPr lang="en-GB" altLang="en-US"/>
              <a:t>Τέταρτου επιπέδου</a:t>
            </a:r>
          </a:p>
          <a:p>
            <a:pPr lvl="4"/>
            <a:r>
              <a:rPr lang="en-GB" altLang="en-US"/>
              <a:t>Πέμπτου επιπέδου</a:t>
            </a:r>
          </a:p>
        </p:txBody>
      </p:sp>
      <p:sp>
        <p:nvSpPr>
          <p:cNvPr id="505861" name="Rectangle 5">
            <a:extLst>
              <a:ext uri="{FF2B5EF4-FFF2-40B4-BE49-F238E27FC236}">
                <a16:creationId xmlns:a16="http://schemas.microsoft.com/office/drawing/2014/main" id="{A6773866-568A-4B70-ABD6-159372CA1D35}"/>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a:defRPr/>
            </a:pPr>
            <a:endParaRPr lang="en-GB" altLang="en-US"/>
          </a:p>
        </p:txBody>
      </p:sp>
      <p:sp>
        <p:nvSpPr>
          <p:cNvPr id="505862" name="Rectangle 6">
            <a:extLst>
              <a:ext uri="{FF2B5EF4-FFF2-40B4-BE49-F238E27FC236}">
                <a16:creationId xmlns:a16="http://schemas.microsoft.com/office/drawing/2014/main" id="{2E33AB33-6B3C-44FA-84AB-E7793B7E3881}"/>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a:defRPr/>
            </a:pPr>
            <a:r>
              <a:rPr lang="el-GR" altLang="en-US"/>
              <a:t>Διοίκηση Επιχειρήσεων, Τεχνολογία &amp; Συστήματα Πληροφοριών Διοίκησης                                   2ο  Κεφάλαιο   - Δρ Δημήτριος Μαδυτινός</a:t>
            </a:r>
            <a:endParaRPr lang="en-GB" altLang="en-US"/>
          </a:p>
        </p:txBody>
      </p:sp>
      <p:sp>
        <p:nvSpPr>
          <p:cNvPr id="505863" name="Rectangle 7">
            <a:extLst>
              <a:ext uri="{FF2B5EF4-FFF2-40B4-BE49-F238E27FC236}">
                <a16:creationId xmlns:a16="http://schemas.microsoft.com/office/drawing/2014/main" id="{E7D7BA6F-B868-4BF6-9D8B-7054DF31CFBE}"/>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59183185-97CA-4399-848F-E3B6A26BA9DD}" type="slidenum">
              <a:rPr lang="en-GB" altLang="en-US"/>
              <a:pPr>
                <a:defRPr/>
              </a:pPr>
              <a:t>‹#›</a:t>
            </a:fld>
            <a:endParaRPr lang="en-GB" altLang="en-US"/>
          </a:p>
        </p:txBody>
      </p:sp>
      <p:grpSp>
        <p:nvGrpSpPr>
          <p:cNvPr id="1032" name="Group 8">
            <a:extLst>
              <a:ext uri="{FF2B5EF4-FFF2-40B4-BE49-F238E27FC236}">
                <a16:creationId xmlns:a16="http://schemas.microsoft.com/office/drawing/2014/main" id="{83B6D77A-5FDD-43FA-A986-3EAD5EAA03FB}"/>
              </a:ext>
            </a:extLst>
          </p:cNvPr>
          <p:cNvGrpSpPr>
            <a:grpSpLocks/>
          </p:cNvGrpSpPr>
          <p:nvPr/>
        </p:nvGrpSpPr>
        <p:grpSpPr bwMode="auto">
          <a:xfrm>
            <a:off x="8153400" y="152400"/>
            <a:ext cx="792163" cy="1295400"/>
            <a:chOff x="5136" y="960"/>
            <a:chExt cx="528" cy="864"/>
          </a:xfrm>
        </p:grpSpPr>
        <p:sp>
          <p:nvSpPr>
            <p:cNvPr id="1033" name="Oval 9">
              <a:extLst>
                <a:ext uri="{FF2B5EF4-FFF2-40B4-BE49-F238E27FC236}">
                  <a16:creationId xmlns:a16="http://schemas.microsoft.com/office/drawing/2014/main" id="{6BDD2A2E-DCE7-4166-9C7F-B9689E430ED7}"/>
                </a:ext>
              </a:extLst>
            </p:cNvPr>
            <p:cNvSpPr>
              <a:spLocks noChangeArrowheads="1"/>
            </p:cNvSpPr>
            <p:nvPr/>
          </p:nvSpPr>
          <p:spPr bwMode="auto">
            <a:xfrm>
              <a:off x="5136" y="960"/>
              <a:ext cx="80" cy="80"/>
            </a:xfrm>
            <a:prstGeom prst="ellipse">
              <a:avLst/>
            </a:prstGeom>
            <a:solidFill>
              <a:schemeClr val="tx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34" name="Oval 10">
              <a:extLst>
                <a:ext uri="{FF2B5EF4-FFF2-40B4-BE49-F238E27FC236}">
                  <a16:creationId xmlns:a16="http://schemas.microsoft.com/office/drawing/2014/main" id="{4A315436-2164-4B66-B413-E7EEACD4EB45}"/>
                </a:ext>
              </a:extLst>
            </p:cNvPr>
            <p:cNvSpPr>
              <a:spLocks noChangeArrowheads="1"/>
            </p:cNvSpPr>
            <p:nvPr/>
          </p:nvSpPr>
          <p:spPr bwMode="auto">
            <a:xfrm>
              <a:off x="5248" y="960"/>
              <a:ext cx="79" cy="80"/>
            </a:xfrm>
            <a:prstGeom prst="ellipse">
              <a:avLst/>
            </a:prstGeom>
            <a:solidFill>
              <a:schemeClr val="tx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35" name="Oval 11">
              <a:extLst>
                <a:ext uri="{FF2B5EF4-FFF2-40B4-BE49-F238E27FC236}">
                  <a16:creationId xmlns:a16="http://schemas.microsoft.com/office/drawing/2014/main" id="{E0826817-CF1D-4126-A39E-08E2644608F4}"/>
                </a:ext>
              </a:extLst>
            </p:cNvPr>
            <p:cNvSpPr>
              <a:spLocks noChangeArrowheads="1"/>
            </p:cNvSpPr>
            <p:nvPr/>
          </p:nvSpPr>
          <p:spPr bwMode="auto">
            <a:xfrm>
              <a:off x="5360" y="960"/>
              <a:ext cx="76" cy="80"/>
            </a:xfrm>
            <a:prstGeom prst="ellipse">
              <a:avLst/>
            </a:prstGeom>
            <a:solidFill>
              <a:schemeClr val="tx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36" name="Oval 12">
              <a:extLst>
                <a:ext uri="{FF2B5EF4-FFF2-40B4-BE49-F238E27FC236}">
                  <a16:creationId xmlns:a16="http://schemas.microsoft.com/office/drawing/2014/main" id="{6E757EA1-0FB0-42B6-811C-BEDF82962671}"/>
                </a:ext>
              </a:extLst>
            </p:cNvPr>
            <p:cNvSpPr>
              <a:spLocks noChangeArrowheads="1"/>
            </p:cNvSpPr>
            <p:nvPr/>
          </p:nvSpPr>
          <p:spPr bwMode="auto">
            <a:xfrm>
              <a:off x="5136" y="1072"/>
              <a:ext cx="80" cy="77"/>
            </a:xfrm>
            <a:prstGeom prst="ellipse">
              <a:avLst/>
            </a:prstGeom>
            <a:solidFill>
              <a:schemeClr val="tx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37" name="Oval 13">
              <a:extLst>
                <a:ext uri="{FF2B5EF4-FFF2-40B4-BE49-F238E27FC236}">
                  <a16:creationId xmlns:a16="http://schemas.microsoft.com/office/drawing/2014/main" id="{82ABD745-5109-4A9A-80E1-299DF4580A5B}"/>
                </a:ext>
              </a:extLst>
            </p:cNvPr>
            <p:cNvSpPr>
              <a:spLocks noChangeArrowheads="1"/>
            </p:cNvSpPr>
            <p:nvPr/>
          </p:nvSpPr>
          <p:spPr bwMode="auto">
            <a:xfrm>
              <a:off x="5248" y="1072"/>
              <a:ext cx="79" cy="77"/>
            </a:xfrm>
            <a:prstGeom prst="ellipse">
              <a:avLst/>
            </a:prstGeom>
            <a:solidFill>
              <a:schemeClr val="tx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38" name="Oval 14">
              <a:extLst>
                <a:ext uri="{FF2B5EF4-FFF2-40B4-BE49-F238E27FC236}">
                  <a16:creationId xmlns:a16="http://schemas.microsoft.com/office/drawing/2014/main" id="{9ED1546D-3B26-4CEC-A834-54BA5A20A0C0}"/>
                </a:ext>
              </a:extLst>
            </p:cNvPr>
            <p:cNvSpPr>
              <a:spLocks noChangeArrowheads="1"/>
            </p:cNvSpPr>
            <p:nvPr/>
          </p:nvSpPr>
          <p:spPr bwMode="auto">
            <a:xfrm>
              <a:off x="5360" y="1072"/>
              <a:ext cx="76" cy="77"/>
            </a:xfrm>
            <a:prstGeom prst="ellipse">
              <a:avLst/>
            </a:prstGeom>
            <a:solidFill>
              <a:schemeClr val="tx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39" name="Oval 15">
              <a:extLst>
                <a:ext uri="{FF2B5EF4-FFF2-40B4-BE49-F238E27FC236}">
                  <a16:creationId xmlns:a16="http://schemas.microsoft.com/office/drawing/2014/main" id="{A736E69B-5CFC-48EE-B123-02590DD74908}"/>
                </a:ext>
              </a:extLst>
            </p:cNvPr>
            <p:cNvSpPr>
              <a:spLocks noChangeArrowheads="1"/>
            </p:cNvSpPr>
            <p:nvPr/>
          </p:nvSpPr>
          <p:spPr bwMode="auto">
            <a:xfrm>
              <a:off x="5472" y="1072"/>
              <a:ext cx="73" cy="77"/>
            </a:xfrm>
            <a:prstGeom prst="ellipse">
              <a:avLst/>
            </a:prstGeom>
            <a:solidFill>
              <a:schemeClr val="accent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40" name="Oval 16">
              <a:extLst>
                <a:ext uri="{FF2B5EF4-FFF2-40B4-BE49-F238E27FC236}">
                  <a16:creationId xmlns:a16="http://schemas.microsoft.com/office/drawing/2014/main" id="{6BB4884B-2EEC-4DEC-B152-BF87AEF3D544}"/>
                </a:ext>
              </a:extLst>
            </p:cNvPr>
            <p:cNvSpPr>
              <a:spLocks noChangeArrowheads="1"/>
            </p:cNvSpPr>
            <p:nvPr/>
          </p:nvSpPr>
          <p:spPr bwMode="auto">
            <a:xfrm>
              <a:off x="5136" y="1184"/>
              <a:ext cx="80" cy="73"/>
            </a:xfrm>
            <a:prstGeom prst="ellipse">
              <a:avLst/>
            </a:prstGeom>
            <a:solidFill>
              <a:schemeClr val="tx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41" name="Oval 17">
              <a:extLst>
                <a:ext uri="{FF2B5EF4-FFF2-40B4-BE49-F238E27FC236}">
                  <a16:creationId xmlns:a16="http://schemas.microsoft.com/office/drawing/2014/main" id="{8AF41C6B-15BB-4E0E-B6DD-5D6D70A98D52}"/>
                </a:ext>
              </a:extLst>
            </p:cNvPr>
            <p:cNvSpPr>
              <a:spLocks noChangeArrowheads="1"/>
            </p:cNvSpPr>
            <p:nvPr/>
          </p:nvSpPr>
          <p:spPr bwMode="auto">
            <a:xfrm>
              <a:off x="5248" y="1184"/>
              <a:ext cx="79" cy="73"/>
            </a:xfrm>
            <a:prstGeom prst="ellipse">
              <a:avLst/>
            </a:prstGeom>
            <a:solidFill>
              <a:schemeClr val="tx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42" name="Oval 18">
              <a:extLst>
                <a:ext uri="{FF2B5EF4-FFF2-40B4-BE49-F238E27FC236}">
                  <a16:creationId xmlns:a16="http://schemas.microsoft.com/office/drawing/2014/main" id="{DA5E8A94-A9B5-490A-9438-1FB92B93EFBE}"/>
                </a:ext>
              </a:extLst>
            </p:cNvPr>
            <p:cNvSpPr>
              <a:spLocks noChangeArrowheads="1"/>
            </p:cNvSpPr>
            <p:nvPr/>
          </p:nvSpPr>
          <p:spPr bwMode="auto">
            <a:xfrm>
              <a:off x="5360" y="1184"/>
              <a:ext cx="76" cy="73"/>
            </a:xfrm>
            <a:prstGeom prst="ellipse">
              <a:avLst/>
            </a:prstGeom>
            <a:solidFill>
              <a:schemeClr val="accent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43" name="Oval 19">
              <a:extLst>
                <a:ext uri="{FF2B5EF4-FFF2-40B4-BE49-F238E27FC236}">
                  <a16:creationId xmlns:a16="http://schemas.microsoft.com/office/drawing/2014/main" id="{E10355B3-2E61-45FF-A36C-342926F584C9}"/>
                </a:ext>
              </a:extLst>
            </p:cNvPr>
            <p:cNvSpPr>
              <a:spLocks noChangeArrowheads="1"/>
            </p:cNvSpPr>
            <p:nvPr/>
          </p:nvSpPr>
          <p:spPr bwMode="auto">
            <a:xfrm>
              <a:off x="5472" y="1184"/>
              <a:ext cx="73" cy="73"/>
            </a:xfrm>
            <a:prstGeom prst="ellipse">
              <a:avLst/>
            </a:prstGeom>
            <a:solidFill>
              <a:schemeClr val="accent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44" name="Oval 20">
              <a:extLst>
                <a:ext uri="{FF2B5EF4-FFF2-40B4-BE49-F238E27FC236}">
                  <a16:creationId xmlns:a16="http://schemas.microsoft.com/office/drawing/2014/main" id="{D9B5258D-ACC8-4473-8C32-5066E1E98B85}"/>
                </a:ext>
              </a:extLst>
            </p:cNvPr>
            <p:cNvSpPr>
              <a:spLocks noChangeArrowheads="1"/>
            </p:cNvSpPr>
            <p:nvPr/>
          </p:nvSpPr>
          <p:spPr bwMode="auto">
            <a:xfrm>
              <a:off x="5584" y="1184"/>
              <a:ext cx="80" cy="73"/>
            </a:xfrm>
            <a:prstGeom prst="ellipse">
              <a:avLst/>
            </a:prstGeom>
            <a:solidFill>
              <a:schemeClr val="accent1"/>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45" name="Oval 21">
              <a:extLst>
                <a:ext uri="{FF2B5EF4-FFF2-40B4-BE49-F238E27FC236}">
                  <a16:creationId xmlns:a16="http://schemas.microsoft.com/office/drawing/2014/main" id="{52A3B37C-B6E0-4CEC-A08F-C87CA50C0021}"/>
                </a:ext>
              </a:extLst>
            </p:cNvPr>
            <p:cNvSpPr>
              <a:spLocks noChangeArrowheads="1"/>
            </p:cNvSpPr>
            <p:nvPr/>
          </p:nvSpPr>
          <p:spPr bwMode="auto">
            <a:xfrm>
              <a:off x="5136" y="1296"/>
              <a:ext cx="80" cy="80"/>
            </a:xfrm>
            <a:prstGeom prst="ellipse">
              <a:avLst/>
            </a:prstGeom>
            <a:solidFill>
              <a:schemeClr val="tx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46" name="Oval 22">
              <a:extLst>
                <a:ext uri="{FF2B5EF4-FFF2-40B4-BE49-F238E27FC236}">
                  <a16:creationId xmlns:a16="http://schemas.microsoft.com/office/drawing/2014/main" id="{E701B133-C549-44AA-A728-81245AB834DD}"/>
                </a:ext>
              </a:extLst>
            </p:cNvPr>
            <p:cNvSpPr>
              <a:spLocks noChangeArrowheads="1"/>
            </p:cNvSpPr>
            <p:nvPr/>
          </p:nvSpPr>
          <p:spPr bwMode="auto">
            <a:xfrm>
              <a:off x="5248" y="1296"/>
              <a:ext cx="79" cy="80"/>
            </a:xfrm>
            <a:prstGeom prst="ellipse">
              <a:avLst/>
            </a:prstGeom>
            <a:solidFill>
              <a:schemeClr val="accent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47" name="Oval 23">
              <a:extLst>
                <a:ext uri="{FF2B5EF4-FFF2-40B4-BE49-F238E27FC236}">
                  <a16:creationId xmlns:a16="http://schemas.microsoft.com/office/drawing/2014/main" id="{F917432E-C1F4-4D9D-879D-D878F57FE031}"/>
                </a:ext>
              </a:extLst>
            </p:cNvPr>
            <p:cNvSpPr>
              <a:spLocks noChangeArrowheads="1"/>
            </p:cNvSpPr>
            <p:nvPr/>
          </p:nvSpPr>
          <p:spPr bwMode="auto">
            <a:xfrm>
              <a:off x="5360" y="1296"/>
              <a:ext cx="76" cy="80"/>
            </a:xfrm>
            <a:prstGeom prst="ellipse">
              <a:avLst/>
            </a:prstGeom>
            <a:solidFill>
              <a:schemeClr val="accent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48" name="Oval 24">
              <a:extLst>
                <a:ext uri="{FF2B5EF4-FFF2-40B4-BE49-F238E27FC236}">
                  <a16:creationId xmlns:a16="http://schemas.microsoft.com/office/drawing/2014/main" id="{141BC013-87FC-41B0-ACE3-9994A315291D}"/>
                </a:ext>
              </a:extLst>
            </p:cNvPr>
            <p:cNvSpPr>
              <a:spLocks noChangeArrowheads="1"/>
            </p:cNvSpPr>
            <p:nvPr/>
          </p:nvSpPr>
          <p:spPr bwMode="auto">
            <a:xfrm>
              <a:off x="5472" y="1296"/>
              <a:ext cx="73" cy="80"/>
            </a:xfrm>
            <a:prstGeom prst="ellipse">
              <a:avLst/>
            </a:prstGeom>
            <a:solidFill>
              <a:schemeClr val="accent1"/>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49" name="Oval 25">
              <a:extLst>
                <a:ext uri="{FF2B5EF4-FFF2-40B4-BE49-F238E27FC236}">
                  <a16:creationId xmlns:a16="http://schemas.microsoft.com/office/drawing/2014/main" id="{84142598-ABBD-4081-AB01-EA716516FE3C}"/>
                </a:ext>
              </a:extLst>
            </p:cNvPr>
            <p:cNvSpPr>
              <a:spLocks noChangeArrowheads="1"/>
            </p:cNvSpPr>
            <p:nvPr/>
          </p:nvSpPr>
          <p:spPr bwMode="auto">
            <a:xfrm>
              <a:off x="5136" y="1408"/>
              <a:ext cx="80" cy="80"/>
            </a:xfrm>
            <a:prstGeom prst="ellipse">
              <a:avLst/>
            </a:prstGeom>
            <a:solidFill>
              <a:schemeClr val="accent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50" name="Oval 26">
              <a:extLst>
                <a:ext uri="{FF2B5EF4-FFF2-40B4-BE49-F238E27FC236}">
                  <a16:creationId xmlns:a16="http://schemas.microsoft.com/office/drawing/2014/main" id="{08283F41-8430-492E-B3F2-DC2FEC937001}"/>
                </a:ext>
              </a:extLst>
            </p:cNvPr>
            <p:cNvSpPr>
              <a:spLocks noChangeArrowheads="1"/>
            </p:cNvSpPr>
            <p:nvPr/>
          </p:nvSpPr>
          <p:spPr bwMode="auto">
            <a:xfrm>
              <a:off x="5248" y="1408"/>
              <a:ext cx="79" cy="80"/>
            </a:xfrm>
            <a:prstGeom prst="ellipse">
              <a:avLst/>
            </a:prstGeom>
            <a:solidFill>
              <a:schemeClr val="accent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51" name="Oval 27">
              <a:extLst>
                <a:ext uri="{FF2B5EF4-FFF2-40B4-BE49-F238E27FC236}">
                  <a16:creationId xmlns:a16="http://schemas.microsoft.com/office/drawing/2014/main" id="{7B7C70C8-FCA6-4D78-ABEC-83F5108D46EB}"/>
                </a:ext>
              </a:extLst>
            </p:cNvPr>
            <p:cNvSpPr>
              <a:spLocks noChangeArrowheads="1"/>
            </p:cNvSpPr>
            <p:nvPr/>
          </p:nvSpPr>
          <p:spPr bwMode="auto">
            <a:xfrm>
              <a:off x="5360" y="1408"/>
              <a:ext cx="76" cy="80"/>
            </a:xfrm>
            <a:prstGeom prst="ellipse">
              <a:avLst/>
            </a:prstGeom>
            <a:solidFill>
              <a:schemeClr val="accent1"/>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52" name="Oval 28">
              <a:extLst>
                <a:ext uri="{FF2B5EF4-FFF2-40B4-BE49-F238E27FC236}">
                  <a16:creationId xmlns:a16="http://schemas.microsoft.com/office/drawing/2014/main" id="{3F38150B-7D64-434B-810E-3033916682D8}"/>
                </a:ext>
              </a:extLst>
            </p:cNvPr>
            <p:cNvSpPr>
              <a:spLocks noChangeArrowheads="1"/>
            </p:cNvSpPr>
            <p:nvPr/>
          </p:nvSpPr>
          <p:spPr bwMode="auto">
            <a:xfrm>
              <a:off x="5472" y="1408"/>
              <a:ext cx="73" cy="80"/>
            </a:xfrm>
            <a:prstGeom prst="ellipse">
              <a:avLst/>
            </a:prstGeom>
            <a:solidFill>
              <a:schemeClr val="accent1"/>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53" name="Oval 29">
              <a:extLst>
                <a:ext uri="{FF2B5EF4-FFF2-40B4-BE49-F238E27FC236}">
                  <a16:creationId xmlns:a16="http://schemas.microsoft.com/office/drawing/2014/main" id="{0A07E721-66D9-4312-8FBB-98B2FD894CD4}"/>
                </a:ext>
              </a:extLst>
            </p:cNvPr>
            <p:cNvSpPr>
              <a:spLocks noChangeArrowheads="1"/>
            </p:cNvSpPr>
            <p:nvPr/>
          </p:nvSpPr>
          <p:spPr bwMode="auto">
            <a:xfrm>
              <a:off x="5584" y="1408"/>
              <a:ext cx="80" cy="80"/>
            </a:xfrm>
            <a:prstGeom prst="ellipse">
              <a:avLst/>
            </a:prstGeom>
            <a:solidFill>
              <a:schemeClr val="folHlink"/>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54" name="Oval 30">
              <a:extLst>
                <a:ext uri="{FF2B5EF4-FFF2-40B4-BE49-F238E27FC236}">
                  <a16:creationId xmlns:a16="http://schemas.microsoft.com/office/drawing/2014/main" id="{5FE72EF1-A950-4E00-96CE-3469AC52F247}"/>
                </a:ext>
              </a:extLst>
            </p:cNvPr>
            <p:cNvSpPr>
              <a:spLocks noChangeArrowheads="1"/>
            </p:cNvSpPr>
            <p:nvPr/>
          </p:nvSpPr>
          <p:spPr bwMode="auto">
            <a:xfrm>
              <a:off x="5136" y="1520"/>
              <a:ext cx="80" cy="79"/>
            </a:xfrm>
            <a:prstGeom prst="ellipse">
              <a:avLst/>
            </a:prstGeom>
            <a:solidFill>
              <a:schemeClr val="accent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55" name="Oval 31">
              <a:extLst>
                <a:ext uri="{FF2B5EF4-FFF2-40B4-BE49-F238E27FC236}">
                  <a16:creationId xmlns:a16="http://schemas.microsoft.com/office/drawing/2014/main" id="{CD231305-C3E8-4A53-A6E0-5684578F8664}"/>
                </a:ext>
              </a:extLst>
            </p:cNvPr>
            <p:cNvSpPr>
              <a:spLocks noChangeArrowheads="1"/>
            </p:cNvSpPr>
            <p:nvPr/>
          </p:nvSpPr>
          <p:spPr bwMode="auto">
            <a:xfrm>
              <a:off x="5248" y="1520"/>
              <a:ext cx="79" cy="79"/>
            </a:xfrm>
            <a:prstGeom prst="ellipse">
              <a:avLst/>
            </a:prstGeom>
            <a:solidFill>
              <a:schemeClr val="accent1"/>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56" name="Oval 32">
              <a:extLst>
                <a:ext uri="{FF2B5EF4-FFF2-40B4-BE49-F238E27FC236}">
                  <a16:creationId xmlns:a16="http://schemas.microsoft.com/office/drawing/2014/main" id="{CC107A75-70D8-4F18-A68D-B8A6245FAA5F}"/>
                </a:ext>
              </a:extLst>
            </p:cNvPr>
            <p:cNvSpPr>
              <a:spLocks noChangeArrowheads="1"/>
            </p:cNvSpPr>
            <p:nvPr/>
          </p:nvSpPr>
          <p:spPr bwMode="auto">
            <a:xfrm>
              <a:off x="5360" y="1520"/>
              <a:ext cx="76" cy="79"/>
            </a:xfrm>
            <a:prstGeom prst="ellipse">
              <a:avLst/>
            </a:prstGeom>
            <a:solidFill>
              <a:schemeClr val="accent1"/>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57" name="Oval 33">
              <a:extLst>
                <a:ext uri="{FF2B5EF4-FFF2-40B4-BE49-F238E27FC236}">
                  <a16:creationId xmlns:a16="http://schemas.microsoft.com/office/drawing/2014/main" id="{93208081-56BD-4908-B9D0-EB08E01A5757}"/>
                </a:ext>
              </a:extLst>
            </p:cNvPr>
            <p:cNvSpPr>
              <a:spLocks noChangeArrowheads="1"/>
            </p:cNvSpPr>
            <p:nvPr/>
          </p:nvSpPr>
          <p:spPr bwMode="auto">
            <a:xfrm>
              <a:off x="5472" y="1520"/>
              <a:ext cx="73" cy="79"/>
            </a:xfrm>
            <a:prstGeom prst="ellipse">
              <a:avLst/>
            </a:prstGeom>
            <a:solidFill>
              <a:schemeClr val="folHlink"/>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58" name="Oval 34">
              <a:extLst>
                <a:ext uri="{FF2B5EF4-FFF2-40B4-BE49-F238E27FC236}">
                  <a16:creationId xmlns:a16="http://schemas.microsoft.com/office/drawing/2014/main" id="{13C0899D-C909-4FEE-A05E-C87536339E38}"/>
                </a:ext>
              </a:extLst>
            </p:cNvPr>
            <p:cNvSpPr>
              <a:spLocks noChangeArrowheads="1"/>
            </p:cNvSpPr>
            <p:nvPr/>
          </p:nvSpPr>
          <p:spPr bwMode="auto">
            <a:xfrm>
              <a:off x="5136" y="1632"/>
              <a:ext cx="80" cy="75"/>
            </a:xfrm>
            <a:prstGeom prst="ellipse">
              <a:avLst/>
            </a:prstGeom>
            <a:solidFill>
              <a:schemeClr val="accent1"/>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59" name="Oval 35">
              <a:extLst>
                <a:ext uri="{FF2B5EF4-FFF2-40B4-BE49-F238E27FC236}">
                  <a16:creationId xmlns:a16="http://schemas.microsoft.com/office/drawing/2014/main" id="{BA233A0C-913A-4BC8-BFF4-518FD46EA4BA}"/>
                </a:ext>
              </a:extLst>
            </p:cNvPr>
            <p:cNvSpPr>
              <a:spLocks noChangeArrowheads="1"/>
            </p:cNvSpPr>
            <p:nvPr/>
          </p:nvSpPr>
          <p:spPr bwMode="auto">
            <a:xfrm>
              <a:off x="5248" y="1632"/>
              <a:ext cx="79" cy="75"/>
            </a:xfrm>
            <a:prstGeom prst="ellipse">
              <a:avLst/>
            </a:prstGeom>
            <a:solidFill>
              <a:schemeClr val="accent1"/>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60" name="Oval 36">
              <a:extLst>
                <a:ext uri="{FF2B5EF4-FFF2-40B4-BE49-F238E27FC236}">
                  <a16:creationId xmlns:a16="http://schemas.microsoft.com/office/drawing/2014/main" id="{9ACD5288-CA76-43B8-9089-C4B93039104E}"/>
                </a:ext>
              </a:extLst>
            </p:cNvPr>
            <p:cNvSpPr>
              <a:spLocks noChangeArrowheads="1"/>
            </p:cNvSpPr>
            <p:nvPr/>
          </p:nvSpPr>
          <p:spPr bwMode="auto">
            <a:xfrm>
              <a:off x="5360" y="1632"/>
              <a:ext cx="76" cy="75"/>
            </a:xfrm>
            <a:prstGeom prst="ellipse">
              <a:avLst/>
            </a:prstGeom>
            <a:solidFill>
              <a:schemeClr val="folHlink"/>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61" name="Oval 37">
              <a:extLst>
                <a:ext uri="{FF2B5EF4-FFF2-40B4-BE49-F238E27FC236}">
                  <a16:creationId xmlns:a16="http://schemas.microsoft.com/office/drawing/2014/main" id="{E594292F-B2EC-4296-97C3-9A353C76ECF4}"/>
                </a:ext>
              </a:extLst>
            </p:cNvPr>
            <p:cNvSpPr>
              <a:spLocks noChangeArrowheads="1"/>
            </p:cNvSpPr>
            <p:nvPr/>
          </p:nvSpPr>
          <p:spPr bwMode="auto">
            <a:xfrm>
              <a:off x="5472" y="1632"/>
              <a:ext cx="73" cy="75"/>
            </a:xfrm>
            <a:prstGeom prst="ellipse">
              <a:avLst/>
            </a:prstGeom>
            <a:solidFill>
              <a:schemeClr val="folHlink"/>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62" name="Oval 38">
              <a:extLst>
                <a:ext uri="{FF2B5EF4-FFF2-40B4-BE49-F238E27FC236}">
                  <a16:creationId xmlns:a16="http://schemas.microsoft.com/office/drawing/2014/main" id="{235F3212-43A9-47E3-849C-D70B27099CA8}"/>
                </a:ext>
              </a:extLst>
            </p:cNvPr>
            <p:cNvSpPr>
              <a:spLocks noChangeArrowheads="1"/>
            </p:cNvSpPr>
            <p:nvPr/>
          </p:nvSpPr>
          <p:spPr bwMode="auto">
            <a:xfrm>
              <a:off x="5248" y="1744"/>
              <a:ext cx="79" cy="80"/>
            </a:xfrm>
            <a:prstGeom prst="ellipse">
              <a:avLst/>
            </a:prstGeom>
            <a:solidFill>
              <a:schemeClr val="folHlink"/>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63" name="Oval 39">
              <a:extLst>
                <a:ext uri="{FF2B5EF4-FFF2-40B4-BE49-F238E27FC236}">
                  <a16:creationId xmlns:a16="http://schemas.microsoft.com/office/drawing/2014/main" id="{899985B0-0910-4102-8248-F93F5F393620}"/>
                </a:ext>
              </a:extLst>
            </p:cNvPr>
            <p:cNvSpPr>
              <a:spLocks noChangeArrowheads="1"/>
            </p:cNvSpPr>
            <p:nvPr/>
          </p:nvSpPr>
          <p:spPr bwMode="auto">
            <a:xfrm>
              <a:off x="5472" y="1744"/>
              <a:ext cx="73" cy="80"/>
            </a:xfrm>
            <a:prstGeom prst="ellipse">
              <a:avLst/>
            </a:prstGeom>
            <a:solidFill>
              <a:schemeClr val="folHlink"/>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grpSp>
    </p:spTree>
  </p:cSld>
  <p:clrMap bg1="lt1" tx1="dk1" bg2="lt2" tx2="dk2" accent1="accent1" accent2="accent2" accent3="accent3" accent4="accent4" accent5="accent5" accent6="accent6" hlink="hlink" folHlink="folHlink"/>
  <p:sldLayoutIdLst>
    <p:sldLayoutId id="2147484036"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hf hd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a:extLst>
              <a:ext uri="{FF2B5EF4-FFF2-40B4-BE49-F238E27FC236}">
                <a16:creationId xmlns:a16="http://schemas.microsoft.com/office/drawing/2014/main" id="{736AE82E-CCAA-4C14-9922-05F410F1C5E2}"/>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 Δρ Δημήτριος Μαδυτινός</a:t>
            </a:r>
            <a:endParaRPr lang="en-GB" altLang="en-US" sz="1100" dirty="0">
              <a:latin typeface="Arial Narrow" panose="020B0606020202030204" pitchFamily="34" charset="0"/>
            </a:endParaRPr>
          </a:p>
        </p:txBody>
      </p:sp>
      <p:sp>
        <p:nvSpPr>
          <p:cNvPr id="5124" name="Rectangle 3">
            <a:extLst>
              <a:ext uri="{FF2B5EF4-FFF2-40B4-BE49-F238E27FC236}">
                <a16:creationId xmlns:a16="http://schemas.microsoft.com/office/drawing/2014/main" id="{CAB39F19-BE88-4920-9BEA-37605B4301BA}"/>
              </a:ext>
            </a:extLst>
          </p:cNvPr>
          <p:cNvSpPr>
            <a:spLocks noGrp="1" noChangeArrowheads="1"/>
          </p:cNvSpPr>
          <p:nvPr>
            <p:ph type="subTitle" idx="1"/>
          </p:nvPr>
        </p:nvSpPr>
        <p:spPr>
          <a:xfrm>
            <a:off x="539552" y="2901433"/>
            <a:ext cx="6696075" cy="3311525"/>
          </a:xfrm>
        </p:spPr>
        <p:txBody>
          <a:bodyPr/>
          <a:lstStyle/>
          <a:p>
            <a:pPr algn="l" eaLnBrk="1" hangingPunct="1">
              <a:lnSpc>
                <a:spcPct val="90000"/>
              </a:lnSpc>
            </a:pPr>
            <a:endParaRPr lang="en-GB" altLang="el-GR" sz="1700" dirty="0">
              <a:solidFill>
                <a:srgbClr val="0000CC"/>
              </a:solidFill>
            </a:endParaRPr>
          </a:p>
          <a:p>
            <a:pPr algn="l" eaLnBrk="1" hangingPunct="1">
              <a:lnSpc>
                <a:spcPct val="90000"/>
              </a:lnSpc>
            </a:pPr>
            <a:endParaRPr lang="en-GB" altLang="el-GR" sz="1700" dirty="0">
              <a:solidFill>
                <a:srgbClr val="0000CC"/>
              </a:solidFill>
            </a:endParaRPr>
          </a:p>
          <a:p>
            <a:pPr algn="l" eaLnBrk="1" hangingPunct="1">
              <a:lnSpc>
                <a:spcPct val="90000"/>
              </a:lnSpc>
            </a:pPr>
            <a:r>
              <a:rPr lang="el-GR" altLang="el-GR" sz="1700" dirty="0">
                <a:solidFill>
                  <a:srgbClr val="0000CC"/>
                </a:solidFill>
              </a:rPr>
              <a:t> </a:t>
            </a:r>
            <a:endParaRPr lang="en-GB" altLang="el-GR" sz="1700" dirty="0">
              <a:solidFill>
                <a:srgbClr val="0000CC"/>
              </a:solidFill>
            </a:endParaRPr>
          </a:p>
        </p:txBody>
      </p:sp>
      <p:sp>
        <p:nvSpPr>
          <p:cNvPr id="5125" name="5 - Θέση αριθμού διαφάνειας">
            <a:extLst>
              <a:ext uri="{FF2B5EF4-FFF2-40B4-BE49-F238E27FC236}">
                <a16:creationId xmlns:a16="http://schemas.microsoft.com/office/drawing/2014/main" id="{D4F77106-5B50-4B2F-B38C-743127F94B23}"/>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07CE38C-8AD8-43AB-97F2-96DBA43F3EED}" type="slidenum">
              <a:rPr lang="en-GB" altLang="en-US" sz="1000" smtClean="0"/>
              <a:pPr>
                <a:spcBef>
                  <a:spcPct val="0"/>
                </a:spcBef>
                <a:buClrTx/>
                <a:buSzTx/>
                <a:buFontTx/>
                <a:buNone/>
              </a:pPr>
              <a:t>1</a:t>
            </a:fld>
            <a:endParaRPr lang="en-GB" altLang="en-US" sz="1000"/>
          </a:p>
        </p:txBody>
      </p:sp>
      <p:sp>
        <p:nvSpPr>
          <p:cNvPr id="7" name="TextBox 6">
            <a:extLst>
              <a:ext uri="{FF2B5EF4-FFF2-40B4-BE49-F238E27FC236}">
                <a16:creationId xmlns:a16="http://schemas.microsoft.com/office/drawing/2014/main" id="{79056B3B-CBFA-4B11-984B-11DC7ECF1F6B}"/>
              </a:ext>
            </a:extLst>
          </p:cNvPr>
          <p:cNvSpPr txBox="1"/>
          <p:nvPr/>
        </p:nvSpPr>
        <p:spPr>
          <a:xfrm>
            <a:off x="90488" y="152293"/>
            <a:ext cx="8599487" cy="676276"/>
          </a:xfrm>
          <a:prstGeom prst="rect">
            <a:avLst/>
          </a:prstGeom>
          <a:solidFill>
            <a:schemeClr val="accent2">
              <a:lumMod val="60000"/>
              <a:lumOff val="40000"/>
              <a:alpha val="50000"/>
            </a:schemeClr>
          </a:solidFill>
        </p:spPr>
        <p:txBody>
          <a:bodyPr lIns="74295" tIns="37148" rIns="74295" bIns="37148" anchor="b">
            <a:normAutofit/>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US" dirty="0">
                <a:solidFill>
                  <a:schemeClr val="tx1"/>
                </a:solidFill>
                <a:latin typeface="Arial Narrow" panose="020B0606020202030204" pitchFamily="34" charset="0"/>
              </a:rPr>
              <a:t>Email marketing</a:t>
            </a:r>
            <a:endParaRPr lang="el-GR" dirty="0">
              <a:solidFill>
                <a:schemeClr val="tx1"/>
              </a:solidFill>
            </a:endParaRPr>
          </a:p>
        </p:txBody>
      </p:sp>
      <p:sp>
        <p:nvSpPr>
          <p:cNvPr id="9" name="TextBox 8">
            <a:extLst>
              <a:ext uri="{FF2B5EF4-FFF2-40B4-BE49-F238E27FC236}">
                <a16:creationId xmlns:a16="http://schemas.microsoft.com/office/drawing/2014/main" id="{814A2EA1-49EF-4F6E-97D0-1467738091FF}"/>
              </a:ext>
            </a:extLst>
          </p:cNvPr>
          <p:cNvSpPr txBox="1"/>
          <p:nvPr/>
        </p:nvSpPr>
        <p:spPr>
          <a:xfrm>
            <a:off x="0" y="828569"/>
            <a:ext cx="8964487" cy="523220"/>
          </a:xfrm>
          <a:prstGeom prst="rect">
            <a:avLst/>
          </a:prstGeom>
          <a:noFill/>
        </p:spPr>
        <p:txBody>
          <a:bodyPr wrap="square">
            <a:spAutoFit/>
          </a:bodyPr>
          <a:lstStyle/>
          <a:p>
            <a:pPr marL="457200" indent="-457200">
              <a:buFont typeface="Wingdings" panose="05000000000000000000" pitchFamily="2" charset="2"/>
              <a:buChar char="§"/>
            </a:pPr>
            <a:r>
              <a:rPr lang="en-US" sz="2800" dirty="0">
                <a:latin typeface="Arial Narrow" panose="020B0606020202030204" pitchFamily="34" charset="0"/>
              </a:rPr>
              <a:t>Email marketing</a:t>
            </a:r>
            <a:endParaRPr lang="el-GR" sz="2800" dirty="0">
              <a:latin typeface="Arial Narrow" panose="020B0606020202030204" pitchFamily="34" charset="0"/>
            </a:endParaRPr>
          </a:p>
        </p:txBody>
      </p:sp>
      <p:pic>
        <p:nvPicPr>
          <p:cNvPr id="4" name="Εικόνα 3">
            <a:extLst>
              <a:ext uri="{FF2B5EF4-FFF2-40B4-BE49-F238E27FC236}">
                <a16:creationId xmlns:a16="http://schemas.microsoft.com/office/drawing/2014/main" id="{37D99616-C825-4E7E-A20A-766C15BE9638}"/>
              </a:ext>
            </a:extLst>
          </p:cNvPr>
          <p:cNvPicPr>
            <a:picLocks noChangeAspect="1"/>
          </p:cNvPicPr>
          <p:nvPr/>
        </p:nvPicPr>
        <p:blipFill>
          <a:blip r:embed="rId3"/>
          <a:stretch>
            <a:fillRect/>
          </a:stretch>
        </p:blipFill>
        <p:spPr>
          <a:xfrm>
            <a:off x="395536" y="1591141"/>
            <a:ext cx="5628581" cy="3932705"/>
          </a:xfrm>
          <a:prstGeom prst="rect">
            <a:avLst/>
          </a:prstGeom>
        </p:spPr>
      </p:pic>
      <p:sp>
        <p:nvSpPr>
          <p:cNvPr id="12" name="TextBox 11">
            <a:extLst>
              <a:ext uri="{FF2B5EF4-FFF2-40B4-BE49-F238E27FC236}">
                <a16:creationId xmlns:a16="http://schemas.microsoft.com/office/drawing/2014/main" id="{36B40C2E-93CB-41A7-AD68-34843E205984}"/>
              </a:ext>
            </a:extLst>
          </p:cNvPr>
          <p:cNvSpPr txBox="1"/>
          <p:nvPr/>
        </p:nvSpPr>
        <p:spPr>
          <a:xfrm>
            <a:off x="2994838" y="5849306"/>
            <a:ext cx="4625162" cy="369332"/>
          </a:xfrm>
          <a:prstGeom prst="rect">
            <a:avLst/>
          </a:prstGeom>
          <a:noFill/>
        </p:spPr>
        <p:txBody>
          <a:bodyPr wrap="square">
            <a:spAutoFit/>
          </a:bodyPr>
          <a:lstStyle/>
          <a:p>
            <a:r>
              <a:rPr lang="el-GR" dirty="0"/>
              <a:t>Βασίλης Παππάς </a:t>
            </a:r>
            <a:r>
              <a:rPr lang="en-GB" dirty="0" err="1"/>
              <a:t>Epixeirein</a:t>
            </a:r>
            <a:endParaRPr lang="el-GR" dirty="0"/>
          </a:p>
        </p:txBody>
      </p:sp>
      <p:pic>
        <p:nvPicPr>
          <p:cNvPr id="3" name="Εικόνα 2">
            <a:extLst>
              <a:ext uri="{FF2B5EF4-FFF2-40B4-BE49-F238E27FC236}">
                <a16:creationId xmlns:a16="http://schemas.microsoft.com/office/drawing/2014/main" id="{69E3E5FA-C30A-4234-BBDA-16CFF9DA71A9}"/>
              </a:ext>
            </a:extLst>
          </p:cNvPr>
          <p:cNvPicPr>
            <a:picLocks noChangeAspect="1"/>
          </p:cNvPicPr>
          <p:nvPr/>
        </p:nvPicPr>
        <p:blipFill>
          <a:blip r:embed="rId4"/>
          <a:stretch>
            <a:fillRect/>
          </a:stretch>
        </p:blipFill>
        <p:spPr>
          <a:xfrm>
            <a:off x="7620000" y="1090179"/>
            <a:ext cx="1012785" cy="1495245"/>
          </a:xfrm>
          <a:prstGeom prst="rect">
            <a:avLst/>
          </a:prstGeom>
        </p:spPr>
      </p:pic>
    </p:spTree>
    <p:extLst>
      <p:ext uri="{BB962C8B-B14F-4D97-AF65-F5344CB8AC3E}">
        <p14:creationId xmlns:p14="http://schemas.microsoft.com/office/powerpoint/2010/main" val="4247454046"/>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5 - Θέση αριθμού διαφάνειας">
            <a:extLst>
              <a:ext uri="{FF2B5EF4-FFF2-40B4-BE49-F238E27FC236}">
                <a16:creationId xmlns:a16="http://schemas.microsoft.com/office/drawing/2014/main" id="{20E4A1D7-244B-43CF-9E58-C161F84D390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B39D531-958E-4190-880B-17FE6A3BB40C}" type="slidenum">
              <a:rPr lang="en-GB" altLang="en-US" sz="1000" smtClean="0"/>
              <a:pPr>
                <a:spcBef>
                  <a:spcPct val="0"/>
                </a:spcBef>
                <a:buClrTx/>
                <a:buSzTx/>
                <a:buFontTx/>
                <a:buNone/>
              </a:pPr>
              <a:t>10</a:t>
            </a:fld>
            <a:endParaRPr lang="en-GB" altLang="en-US" sz="1000"/>
          </a:p>
        </p:txBody>
      </p:sp>
      <p:sp>
        <p:nvSpPr>
          <p:cNvPr id="7" name="TextBox 6">
            <a:extLst>
              <a:ext uri="{FF2B5EF4-FFF2-40B4-BE49-F238E27FC236}">
                <a16:creationId xmlns:a16="http://schemas.microsoft.com/office/drawing/2014/main" id="{D0472622-DFF6-45A9-A60D-F3C3AEE5B069}"/>
              </a:ext>
            </a:extLst>
          </p:cNvPr>
          <p:cNvSpPr txBox="1"/>
          <p:nvPr/>
        </p:nvSpPr>
        <p:spPr>
          <a:xfrm>
            <a:off x="69850" y="177800"/>
            <a:ext cx="7886700" cy="1081088"/>
          </a:xfrm>
          <a:prstGeom prst="rect">
            <a:avLst/>
          </a:prstGeom>
          <a:solidFill>
            <a:schemeClr val="accent2">
              <a:lumMod val="60000"/>
              <a:lumOff val="40000"/>
              <a:alpha val="50000"/>
            </a:schemeClr>
          </a:solidFill>
        </p:spPr>
        <p:txBody>
          <a:bodyPr lIns="74295" tIns="37148" rIns="74295" bIns="37148" anchor="b">
            <a:normAutofit/>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l-GR" altLang="el-GR" sz="4000" dirty="0">
                <a:solidFill>
                  <a:srgbClr val="FF0000"/>
                </a:solidFill>
                <a:latin typeface="Arial Narrow" panose="020B0606020202030204" pitchFamily="34" charset="0"/>
              </a:rPr>
              <a:t>7 βασικά βήματα </a:t>
            </a:r>
            <a:r>
              <a:rPr lang="en-GB" sz="4000" dirty="0">
                <a:solidFill>
                  <a:srgbClr val="0000FF"/>
                </a:solidFill>
                <a:latin typeface="Arial Narrow" panose="020B0606020202030204" pitchFamily="34" charset="0"/>
              </a:rPr>
              <a:t>email marketing</a:t>
            </a:r>
          </a:p>
        </p:txBody>
      </p:sp>
      <p:sp>
        <p:nvSpPr>
          <p:cNvPr id="11268" name="Rectangle 6">
            <a:extLst>
              <a:ext uri="{FF2B5EF4-FFF2-40B4-BE49-F238E27FC236}">
                <a16:creationId xmlns:a16="http://schemas.microsoft.com/office/drawing/2014/main" id="{34FB9697-4EB7-4589-B4F4-3BA3EBE0A83E}"/>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GB" altLang="en-US" sz="1100" dirty="0">
                <a:latin typeface="Arial Narrow" panose="020B0606020202030204" pitchFamily="34" charset="0"/>
              </a:rPr>
              <a:t>Email marketing </a:t>
            </a:r>
            <a:r>
              <a:rPr lang="el-GR" altLang="en-US" sz="1100" dirty="0">
                <a:latin typeface="Arial Narrow" panose="020B0606020202030204" pitchFamily="34" charset="0"/>
              </a:rPr>
              <a:t>- Δρ Δημήτριος Μαδυτινός</a:t>
            </a:r>
            <a:endParaRPr lang="en-GB" altLang="en-US" sz="1100" dirty="0">
              <a:latin typeface="Arial Narrow" panose="020B0606020202030204" pitchFamily="34" charset="0"/>
            </a:endParaRPr>
          </a:p>
        </p:txBody>
      </p:sp>
      <p:sp>
        <p:nvSpPr>
          <p:cNvPr id="11269" name="TextBox 11">
            <a:extLst>
              <a:ext uri="{FF2B5EF4-FFF2-40B4-BE49-F238E27FC236}">
                <a16:creationId xmlns:a16="http://schemas.microsoft.com/office/drawing/2014/main" id="{DC173487-B0DA-4368-BA04-CCB765D64864}"/>
              </a:ext>
            </a:extLst>
          </p:cNvPr>
          <p:cNvSpPr txBox="1">
            <a:spLocks noChangeArrowheads="1"/>
          </p:cNvSpPr>
          <p:nvPr/>
        </p:nvSpPr>
        <p:spPr bwMode="auto">
          <a:xfrm>
            <a:off x="369702" y="1335510"/>
            <a:ext cx="7597775"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742950" indent="-742950">
              <a:spcAft>
                <a:spcPts val="600"/>
              </a:spcAft>
              <a:buFont typeface="+mj-lt"/>
              <a:buAutoNum type="arabicPeriod" startAt="4"/>
            </a:pPr>
            <a:r>
              <a:rPr lang="el-GR" altLang="el-GR" sz="3600" dirty="0">
                <a:latin typeface="Arial Narrow" panose="020B0606020202030204" pitchFamily="34" charset="0"/>
              </a:rPr>
              <a:t>Πως θα αφήσουν το email τους οικειοθελώς</a:t>
            </a:r>
          </a:p>
          <a:p>
            <a:pPr marL="742950" indent="-742950">
              <a:spcAft>
                <a:spcPts val="600"/>
              </a:spcAft>
              <a:buFont typeface="+mj-lt"/>
              <a:buAutoNum type="arabicPeriod" startAt="4"/>
            </a:pPr>
            <a:r>
              <a:rPr lang="el-GR" altLang="el-GR" sz="3600" dirty="0">
                <a:latin typeface="Arial Narrow" panose="020B0606020202030204" pitchFamily="34" charset="0"/>
              </a:rPr>
              <a:t>θα χρειαστείτε μια «ειδική σελίδα» που θα περιέχει τη φόρμα εγγραφής όπου κάποιος θα αφήσει το email του </a:t>
            </a:r>
            <a:r>
              <a:rPr lang="en-GB" altLang="el-GR" sz="3600" dirty="0">
                <a:solidFill>
                  <a:srgbClr val="0000FF"/>
                </a:solidFill>
                <a:latin typeface="Arial Narrow" panose="020B0606020202030204" pitchFamily="34" charset="0"/>
              </a:rPr>
              <a:t>Landing page</a:t>
            </a:r>
            <a:endParaRPr lang="el-GR" altLang="el-GR" sz="3600" dirty="0">
              <a:solidFill>
                <a:srgbClr val="0000FF"/>
              </a:solidFill>
              <a:latin typeface="Arial Narrow" panose="020B0606020202030204" pitchFamily="34" charset="0"/>
            </a:endParaRPr>
          </a:p>
          <a:p>
            <a:pPr marL="742950" indent="-742950">
              <a:spcAft>
                <a:spcPts val="600"/>
              </a:spcAft>
              <a:buFont typeface="+mj-lt"/>
              <a:buAutoNum type="arabicPeriod" startAt="4"/>
            </a:pPr>
            <a:r>
              <a:rPr lang="el-GR" altLang="el-GR" sz="3600" dirty="0">
                <a:latin typeface="Arial Narrow" panose="020B0606020202030204" pitchFamily="34" charset="0"/>
              </a:rPr>
              <a:t>συγγραφή των </a:t>
            </a:r>
            <a:r>
              <a:rPr lang="en-GB" altLang="el-GR" sz="3600" dirty="0">
                <a:latin typeface="Arial Narrow" panose="020B0606020202030204" pitchFamily="34" charset="0"/>
              </a:rPr>
              <a:t>email </a:t>
            </a:r>
            <a:r>
              <a:rPr lang="el-GR" altLang="el-GR" sz="3600" dirty="0">
                <a:latin typeface="Arial Narrow" panose="020B0606020202030204" pitchFamily="34" charset="0"/>
              </a:rPr>
              <a:t>μας</a:t>
            </a:r>
          </a:p>
          <a:p>
            <a:pPr marL="285750" lvl="1" indent="0">
              <a:spcAft>
                <a:spcPts val="600"/>
              </a:spcAft>
            </a:pPr>
            <a:endParaRPr lang="el-GR" altLang="el-GR" sz="3600" dirty="0">
              <a:solidFill>
                <a:srgbClr val="0000FF"/>
              </a:solidFill>
              <a:latin typeface="Arial Narrow" panose="020B0606020202030204" pitchFamily="34" charset="0"/>
            </a:endParaRPr>
          </a:p>
          <a:p>
            <a:pPr marL="285750" lvl="1" indent="0">
              <a:spcAft>
                <a:spcPts val="600"/>
              </a:spcAft>
            </a:pPr>
            <a:endParaRPr lang="el-GR" altLang="el-GR" sz="3600" dirty="0">
              <a:solidFill>
                <a:srgbClr val="0000FF"/>
              </a:solidFill>
              <a:latin typeface="Arial Narrow" panose="020B0606020202030204" pitchFamily="34" charset="0"/>
            </a:endParaRPr>
          </a:p>
        </p:txBody>
      </p:sp>
    </p:spTree>
    <p:extLst>
      <p:ext uri="{BB962C8B-B14F-4D97-AF65-F5344CB8AC3E}">
        <p14:creationId xmlns:p14="http://schemas.microsoft.com/office/powerpoint/2010/main" val="2842809798"/>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5 - Θέση αριθμού διαφάνειας">
            <a:extLst>
              <a:ext uri="{FF2B5EF4-FFF2-40B4-BE49-F238E27FC236}">
                <a16:creationId xmlns:a16="http://schemas.microsoft.com/office/drawing/2014/main" id="{20E4A1D7-244B-43CF-9E58-C161F84D390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B39D531-958E-4190-880B-17FE6A3BB40C}" type="slidenum">
              <a:rPr lang="en-GB" altLang="en-US" sz="1000" smtClean="0"/>
              <a:pPr>
                <a:spcBef>
                  <a:spcPct val="0"/>
                </a:spcBef>
                <a:buClrTx/>
                <a:buSzTx/>
                <a:buFontTx/>
                <a:buNone/>
              </a:pPr>
              <a:t>11</a:t>
            </a:fld>
            <a:endParaRPr lang="en-GB" altLang="en-US" sz="1000"/>
          </a:p>
        </p:txBody>
      </p:sp>
      <p:sp>
        <p:nvSpPr>
          <p:cNvPr id="7" name="TextBox 6">
            <a:extLst>
              <a:ext uri="{FF2B5EF4-FFF2-40B4-BE49-F238E27FC236}">
                <a16:creationId xmlns:a16="http://schemas.microsoft.com/office/drawing/2014/main" id="{D0472622-DFF6-45A9-A60D-F3C3AEE5B069}"/>
              </a:ext>
            </a:extLst>
          </p:cNvPr>
          <p:cNvSpPr txBox="1"/>
          <p:nvPr/>
        </p:nvSpPr>
        <p:spPr>
          <a:xfrm>
            <a:off x="69850" y="177800"/>
            <a:ext cx="7886700" cy="1081088"/>
          </a:xfrm>
          <a:prstGeom prst="rect">
            <a:avLst/>
          </a:prstGeom>
          <a:solidFill>
            <a:schemeClr val="accent2">
              <a:lumMod val="60000"/>
              <a:lumOff val="40000"/>
              <a:alpha val="50000"/>
            </a:schemeClr>
          </a:solidFill>
        </p:spPr>
        <p:txBody>
          <a:bodyPr lIns="74295" tIns="37148" rIns="74295" bIns="37148" anchor="b">
            <a:normAutofit/>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l-GR" altLang="el-GR" sz="4000" dirty="0">
                <a:solidFill>
                  <a:srgbClr val="FF0000"/>
                </a:solidFill>
                <a:latin typeface="Arial Narrow" panose="020B0606020202030204" pitchFamily="34" charset="0"/>
              </a:rPr>
              <a:t>7 βασικά βήματα </a:t>
            </a:r>
            <a:r>
              <a:rPr lang="en-GB" sz="4000" dirty="0">
                <a:solidFill>
                  <a:srgbClr val="0000FF"/>
                </a:solidFill>
                <a:latin typeface="Arial Narrow" panose="020B0606020202030204" pitchFamily="34" charset="0"/>
              </a:rPr>
              <a:t>email marketing</a:t>
            </a:r>
          </a:p>
        </p:txBody>
      </p:sp>
      <p:sp>
        <p:nvSpPr>
          <p:cNvPr id="11268" name="Rectangle 6">
            <a:extLst>
              <a:ext uri="{FF2B5EF4-FFF2-40B4-BE49-F238E27FC236}">
                <a16:creationId xmlns:a16="http://schemas.microsoft.com/office/drawing/2014/main" id="{34FB9697-4EB7-4589-B4F4-3BA3EBE0A83E}"/>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GB" altLang="en-US" sz="1100" dirty="0">
                <a:latin typeface="Arial Narrow" panose="020B0606020202030204" pitchFamily="34" charset="0"/>
              </a:rPr>
              <a:t>Email marketing </a:t>
            </a:r>
            <a:r>
              <a:rPr lang="el-GR" altLang="en-US" sz="1100" dirty="0">
                <a:latin typeface="Arial Narrow" panose="020B0606020202030204" pitchFamily="34" charset="0"/>
              </a:rPr>
              <a:t>- Δρ Δημήτριος Μαδυτινός</a:t>
            </a:r>
            <a:endParaRPr lang="en-GB" altLang="en-US" sz="1100" dirty="0">
              <a:latin typeface="Arial Narrow" panose="020B0606020202030204" pitchFamily="34" charset="0"/>
            </a:endParaRPr>
          </a:p>
        </p:txBody>
      </p:sp>
      <p:sp>
        <p:nvSpPr>
          <p:cNvPr id="11269" name="TextBox 11">
            <a:extLst>
              <a:ext uri="{FF2B5EF4-FFF2-40B4-BE49-F238E27FC236}">
                <a16:creationId xmlns:a16="http://schemas.microsoft.com/office/drawing/2014/main" id="{DC173487-B0DA-4368-BA04-CCB765D64864}"/>
              </a:ext>
            </a:extLst>
          </p:cNvPr>
          <p:cNvSpPr txBox="1">
            <a:spLocks noChangeArrowheads="1"/>
          </p:cNvSpPr>
          <p:nvPr/>
        </p:nvSpPr>
        <p:spPr bwMode="auto">
          <a:xfrm>
            <a:off x="369702" y="1335510"/>
            <a:ext cx="7597775" cy="420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571500" indent="-571500">
              <a:spcAft>
                <a:spcPts val="600"/>
              </a:spcAft>
              <a:buFont typeface="Wingdings" panose="05000000000000000000" pitchFamily="2" charset="2"/>
              <a:buChar char="§"/>
            </a:pPr>
            <a:r>
              <a:rPr lang="el-GR" altLang="el-GR" sz="3600" dirty="0">
                <a:latin typeface="Arial Narrow" panose="020B0606020202030204" pitchFamily="34" charset="0"/>
              </a:rPr>
              <a:t>συγγραφή των </a:t>
            </a:r>
            <a:r>
              <a:rPr lang="en-GB" altLang="el-GR" sz="3600" dirty="0">
                <a:latin typeface="Arial Narrow" panose="020B0606020202030204" pitchFamily="34" charset="0"/>
              </a:rPr>
              <a:t>email </a:t>
            </a:r>
            <a:r>
              <a:rPr lang="el-GR" altLang="el-GR" sz="3600" dirty="0">
                <a:latin typeface="Arial Narrow" panose="020B0606020202030204" pitchFamily="34" charset="0"/>
              </a:rPr>
              <a:t>μας</a:t>
            </a:r>
          </a:p>
          <a:p>
            <a:pPr marL="571500" indent="-571500">
              <a:spcAft>
                <a:spcPts val="600"/>
              </a:spcAft>
              <a:buFont typeface="Wingdings" panose="05000000000000000000" pitchFamily="2" charset="2"/>
              <a:buChar char="§"/>
            </a:pPr>
            <a:r>
              <a:rPr lang="el-GR" altLang="el-GR" sz="3600" dirty="0">
                <a:latin typeface="Arial Narrow" panose="020B0606020202030204" pitchFamily="34" charset="0"/>
              </a:rPr>
              <a:t>Αφού έχουμε έτοιμο το "κίνητρο" καθώς και την Landing page - αυτό που θα πρέπει να κάνουμε στην συνέχεια είναι να φτιάξουμε έναν αυτοματισμό email.</a:t>
            </a:r>
          </a:p>
          <a:p>
            <a:pPr marL="571500" indent="-571500">
              <a:spcAft>
                <a:spcPts val="600"/>
              </a:spcAft>
              <a:buFont typeface="Wingdings" panose="05000000000000000000" pitchFamily="2" charset="2"/>
              <a:buChar char="§"/>
            </a:pPr>
            <a:r>
              <a:rPr lang="el-GR" altLang="el-GR" sz="3600" dirty="0">
                <a:latin typeface="Arial Narrow" panose="020B0606020202030204" pitchFamily="34" charset="0"/>
              </a:rPr>
              <a:t>είναι μια ακολουθία από κάποια email…</a:t>
            </a:r>
            <a:endParaRPr lang="el-GR" altLang="el-GR" sz="3600" dirty="0">
              <a:solidFill>
                <a:srgbClr val="0000FF"/>
              </a:solidFill>
              <a:latin typeface="Arial Narrow" panose="020B0606020202030204" pitchFamily="34" charset="0"/>
            </a:endParaRPr>
          </a:p>
          <a:p>
            <a:pPr marL="285750" lvl="1" indent="0">
              <a:spcAft>
                <a:spcPts val="600"/>
              </a:spcAft>
            </a:pPr>
            <a:endParaRPr lang="el-GR" altLang="el-GR" sz="3600" dirty="0">
              <a:solidFill>
                <a:srgbClr val="0000FF"/>
              </a:solidFill>
              <a:latin typeface="Arial Narrow" panose="020B0606020202030204" pitchFamily="34" charset="0"/>
            </a:endParaRPr>
          </a:p>
        </p:txBody>
      </p:sp>
    </p:spTree>
    <p:extLst>
      <p:ext uri="{BB962C8B-B14F-4D97-AF65-F5344CB8AC3E}">
        <p14:creationId xmlns:p14="http://schemas.microsoft.com/office/powerpoint/2010/main" val="1997144546"/>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5 - Θέση αριθμού διαφάνειας">
            <a:extLst>
              <a:ext uri="{FF2B5EF4-FFF2-40B4-BE49-F238E27FC236}">
                <a16:creationId xmlns:a16="http://schemas.microsoft.com/office/drawing/2014/main" id="{20E4A1D7-244B-43CF-9E58-C161F84D390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B39D531-958E-4190-880B-17FE6A3BB40C}" type="slidenum">
              <a:rPr lang="en-GB" altLang="en-US" sz="1000" smtClean="0"/>
              <a:pPr>
                <a:spcBef>
                  <a:spcPct val="0"/>
                </a:spcBef>
                <a:buClrTx/>
                <a:buSzTx/>
                <a:buFontTx/>
                <a:buNone/>
              </a:pPr>
              <a:t>12</a:t>
            </a:fld>
            <a:endParaRPr lang="en-GB" altLang="en-US" sz="1000"/>
          </a:p>
        </p:txBody>
      </p:sp>
      <p:sp>
        <p:nvSpPr>
          <p:cNvPr id="7" name="TextBox 6">
            <a:extLst>
              <a:ext uri="{FF2B5EF4-FFF2-40B4-BE49-F238E27FC236}">
                <a16:creationId xmlns:a16="http://schemas.microsoft.com/office/drawing/2014/main" id="{D0472622-DFF6-45A9-A60D-F3C3AEE5B069}"/>
              </a:ext>
            </a:extLst>
          </p:cNvPr>
          <p:cNvSpPr txBox="1"/>
          <p:nvPr/>
        </p:nvSpPr>
        <p:spPr>
          <a:xfrm>
            <a:off x="69850" y="177800"/>
            <a:ext cx="7886700" cy="1081088"/>
          </a:xfrm>
          <a:prstGeom prst="rect">
            <a:avLst/>
          </a:prstGeom>
          <a:solidFill>
            <a:schemeClr val="accent2">
              <a:lumMod val="60000"/>
              <a:lumOff val="40000"/>
              <a:alpha val="50000"/>
            </a:schemeClr>
          </a:solidFill>
        </p:spPr>
        <p:txBody>
          <a:bodyPr lIns="74295" tIns="37148" rIns="74295" bIns="37148" anchor="b">
            <a:normAutofit/>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l-GR" altLang="el-GR" sz="4000" dirty="0">
                <a:solidFill>
                  <a:srgbClr val="FF0000"/>
                </a:solidFill>
                <a:latin typeface="Arial Narrow" panose="020B0606020202030204" pitchFamily="34" charset="0"/>
              </a:rPr>
              <a:t>7 βασικά βήματα </a:t>
            </a:r>
            <a:r>
              <a:rPr lang="en-GB" sz="4000" dirty="0">
                <a:solidFill>
                  <a:srgbClr val="0000FF"/>
                </a:solidFill>
                <a:latin typeface="Arial Narrow" panose="020B0606020202030204" pitchFamily="34" charset="0"/>
              </a:rPr>
              <a:t>email marketing</a:t>
            </a:r>
          </a:p>
        </p:txBody>
      </p:sp>
      <p:sp>
        <p:nvSpPr>
          <p:cNvPr id="11268" name="Rectangle 6">
            <a:extLst>
              <a:ext uri="{FF2B5EF4-FFF2-40B4-BE49-F238E27FC236}">
                <a16:creationId xmlns:a16="http://schemas.microsoft.com/office/drawing/2014/main" id="{34FB9697-4EB7-4589-B4F4-3BA3EBE0A83E}"/>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GB" altLang="en-US" sz="1100" dirty="0">
                <a:latin typeface="Arial Narrow" panose="020B0606020202030204" pitchFamily="34" charset="0"/>
              </a:rPr>
              <a:t>Email marketing </a:t>
            </a:r>
            <a:r>
              <a:rPr lang="el-GR" altLang="en-US" sz="1100" dirty="0">
                <a:latin typeface="Arial Narrow" panose="020B0606020202030204" pitchFamily="34" charset="0"/>
              </a:rPr>
              <a:t>- Δρ Δημήτριος Μαδυτινός</a:t>
            </a:r>
            <a:endParaRPr lang="en-GB" altLang="en-US" sz="1100" dirty="0">
              <a:latin typeface="Arial Narrow" panose="020B0606020202030204" pitchFamily="34" charset="0"/>
            </a:endParaRPr>
          </a:p>
        </p:txBody>
      </p:sp>
      <p:sp>
        <p:nvSpPr>
          <p:cNvPr id="11269" name="TextBox 11">
            <a:extLst>
              <a:ext uri="{FF2B5EF4-FFF2-40B4-BE49-F238E27FC236}">
                <a16:creationId xmlns:a16="http://schemas.microsoft.com/office/drawing/2014/main" id="{DC173487-B0DA-4368-BA04-CCB765D64864}"/>
              </a:ext>
            </a:extLst>
          </p:cNvPr>
          <p:cNvSpPr txBox="1">
            <a:spLocks noChangeArrowheads="1"/>
          </p:cNvSpPr>
          <p:nvPr/>
        </p:nvSpPr>
        <p:spPr bwMode="auto">
          <a:xfrm>
            <a:off x="369702" y="1335510"/>
            <a:ext cx="7597775"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571500" indent="-571500">
              <a:spcAft>
                <a:spcPts val="600"/>
              </a:spcAft>
              <a:buFont typeface="Wingdings" panose="05000000000000000000" pitchFamily="2" charset="2"/>
              <a:buChar char="§"/>
            </a:pPr>
            <a:r>
              <a:rPr lang="el-GR" altLang="el-GR" sz="3600" dirty="0">
                <a:latin typeface="Arial Narrow" panose="020B0606020202030204" pitchFamily="34" charset="0"/>
              </a:rPr>
              <a:t>τα λαμβάνει κάποιος αυτόματα (ανά 1-2 ημέρες) όταν βρεθεί στην λίστα μας</a:t>
            </a:r>
          </a:p>
          <a:p>
            <a:pPr marL="571500" indent="-571500">
              <a:spcAft>
                <a:spcPts val="600"/>
              </a:spcAft>
              <a:buFont typeface="Wingdings" panose="05000000000000000000" pitchFamily="2" charset="2"/>
              <a:buChar char="§"/>
            </a:pPr>
            <a:r>
              <a:rPr lang="el-GR" altLang="el-GR" sz="3600" dirty="0">
                <a:latin typeface="Arial Narrow" panose="020B0606020202030204" pitchFamily="34" charset="0"/>
              </a:rPr>
              <a:t>να πάρει το «κίνητρο», πχ. ένα κουπόνι, μια συνδρομή, </a:t>
            </a:r>
            <a:r>
              <a:rPr lang="el-GR" altLang="el-GR" sz="3600" dirty="0" err="1">
                <a:latin typeface="Arial Narrow" panose="020B0606020202030204" pitchFamily="34" charset="0"/>
              </a:rPr>
              <a:t>κλπ</a:t>
            </a:r>
            <a:endParaRPr lang="el-GR" altLang="el-GR" sz="3600" dirty="0">
              <a:latin typeface="Arial Narrow" panose="020B0606020202030204" pitchFamily="34" charset="0"/>
            </a:endParaRPr>
          </a:p>
          <a:p>
            <a:pPr marL="571500" indent="-571500">
              <a:spcAft>
                <a:spcPts val="600"/>
              </a:spcAft>
              <a:buFont typeface="Wingdings" panose="05000000000000000000" pitchFamily="2" charset="2"/>
              <a:buChar char="§"/>
            </a:pPr>
            <a:r>
              <a:rPr lang="el-GR" altLang="el-GR" sz="3600" dirty="0">
                <a:latin typeface="Arial Narrow" panose="020B0606020202030204" pitchFamily="34" charset="0"/>
              </a:rPr>
              <a:t>γίνεται μέσα από την πλατφόρμα email marketing</a:t>
            </a:r>
          </a:p>
          <a:p>
            <a:pPr marL="285750" lvl="1" indent="0">
              <a:spcAft>
                <a:spcPts val="600"/>
              </a:spcAft>
            </a:pPr>
            <a:endParaRPr lang="el-GR" altLang="el-GR" sz="3600" dirty="0">
              <a:solidFill>
                <a:srgbClr val="0000FF"/>
              </a:solidFill>
              <a:latin typeface="Arial Narrow" panose="020B0606020202030204" pitchFamily="34" charset="0"/>
            </a:endParaRPr>
          </a:p>
          <a:p>
            <a:pPr marL="285750" lvl="1" indent="0">
              <a:spcAft>
                <a:spcPts val="600"/>
              </a:spcAft>
            </a:pPr>
            <a:endParaRPr lang="el-GR" altLang="el-GR" sz="3600" dirty="0">
              <a:solidFill>
                <a:srgbClr val="0000FF"/>
              </a:solidFill>
              <a:latin typeface="Arial Narrow" panose="020B0606020202030204" pitchFamily="34" charset="0"/>
            </a:endParaRPr>
          </a:p>
        </p:txBody>
      </p:sp>
    </p:spTree>
    <p:extLst>
      <p:ext uri="{BB962C8B-B14F-4D97-AF65-F5344CB8AC3E}">
        <p14:creationId xmlns:p14="http://schemas.microsoft.com/office/powerpoint/2010/main" val="3992500508"/>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5 - Θέση αριθμού διαφάνειας">
            <a:extLst>
              <a:ext uri="{FF2B5EF4-FFF2-40B4-BE49-F238E27FC236}">
                <a16:creationId xmlns:a16="http://schemas.microsoft.com/office/drawing/2014/main" id="{20E4A1D7-244B-43CF-9E58-C161F84D390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B39D531-958E-4190-880B-17FE6A3BB40C}" type="slidenum">
              <a:rPr lang="en-GB" altLang="en-US" sz="1000" smtClean="0"/>
              <a:pPr>
                <a:spcBef>
                  <a:spcPct val="0"/>
                </a:spcBef>
                <a:buClrTx/>
                <a:buSzTx/>
                <a:buFontTx/>
                <a:buNone/>
              </a:pPr>
              <a:t>13</a:t>
            </a:fld>
            <a:endParaRPr lang="en-GB" altLang="en-US" sz="1000"/>
          </a:p>
        </p:txBody>
      </p:sp>
      <p:sp>
        <p:nvSpPr>
          <p:cNvPr id="7" name="TextBox 6">
            <a:extLst>
              <a:ext uri="{FF2B5EF4-FFF2-40B4-BE49-F238E27FC236}">
                <a16:creationId xmlns:a16="http://schemas.microsoft.com/office/drawing/2014/main" id="{D0472622-DFF6-45A9-A60D-F3C3AEE5B069}"/>
              </a:ext>
            </a:extLst>
          </p:cNvPr>
          <p:cNvSpPr txBox="1"/>
          <p:nvPr/>
        </p:nvSpPr>
        <p:spPr>
          <a:xfrm>
            <a:off x="69850" y="177800"/>
            <a:ext cx="7886700" cy="1081088"/>
          </a:xfrm>
          <a:prstGeom prst="rect">
            <a:avLst/>
          </a:prstGeom>
          <a:solidFill>
            <a:schemeClr val="accent2">
              <a:lumMod val="60000"/>
              <a:lumOff val="40000"/>
              <a:alpha val="50000"/>
            </a:schemeClr>
          </a:solidFill>
        </p:spPr>
        <p:txBody>
          <a:bodyPr lIns="74295" tIns="37148" rIns="74295" bIns="37148" anchor="b">
            <a:normAutofit/>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l-GR" altLang="el-GR" sz="4000" dirty="0">
                <a:solidFill>
                  <a:srgbClr val="FF0000"/>
                </a:solidFill>
                <a:latin typeface="Arial Narrow" panose="020B0606020202030204" pitchFamily="34" charset="0"/>
              </a:rPr>
              <a:t>7 βασικά βήματα </a:t>
            </a:r>
            <a:r>
              <a:rPr lang="en-GB" sz="4000" dirty="0">
                <a:solidFill>
                  <a:srgbClr val="0000FF"/>
                </a:solidFill>
                <a:latin typeface="Arial Narrow" panose="020B0606020202030204" pitchFamily="34" charset="0"/>
              </a:rPr>
              <a:t>email marketing</a:t>
            </a:r>
          </a:p>
        </p:txBody>
      </p:sp>
      <p:sp>
        <p:nvSpPr>
          <p:cNvPr id="11268" name="Rectangle 6">
            <a:extLst>
              <a:ext uri="{FF2B5EF4-FFF2-40B4-BE49-F238E27FC236}">
                <a16:creationId xmlns:a16="http://schemas.microsoft.com/office/drawing/2014/main" id="{34FB9697-4EB7-4589-B4F4-3BA3EBE0A83E}"/>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GB" altLang="en-US" sz="1100" dirty="0">
                <a:latin typeface="Arial Narrow" panose="020B0606020202030204" pitchFamily="34" charset="0"/>
              </a:rPr>
              <a:t>Email marketing </a:t>
            </a:r>
            <a:r>
              <a:rPr lang="el-GR" altLang="en-US" sz="1100" dirty="0">
                <a:latin typeface="Arial Narrow" panose="020B0606020202030204" pitchFamily="34" charset="0"/>
              </a:rPr>
              <a:t>- Δρ Δημήτριος Μαδυτινός</a:t>
            </a:r>
            <a:endParaRPr lang="en-GB" altLang="en-US" sz="1100" dirty="0">
              <a:latin typeface="Arial Narrow" panose="020B0606020202030204" pitchFamily="34" charset="0"/>
            </a:endParaRPr>
          </a:p>
        </p:txBody>
      </p:sp>
      <p:sp>
        <p:nvSpPr>
          <p:cNvPr id="11269" name="TextBox 11">
            <a:extLst>
              <a:ext uri="{FF2B5EF4-FFF2-40B4-BE49-F238E27FC236}">
                <a16:creationId xmlns:a16="http://schemas.microsoft.com/office/drawing/2014/main" id="{DC173487-B0DA-4368-BA04-CCB765D64864}"/>
              </a:ext>
            </a:extLst>
          </p:cNvPr>
          <p:cNvSpPr txBox="1">
            <a:spLocks noChangeArrowheads="1"/>
          </p:cNvSpPr>
          <p:nvPr/>
        </p:nvSpPr>
        <p:spPr bwMode="auto">
          <a:xfrm>
            <a:off x="369702" y="1335510"/>
            <a:ext cx="7597775"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571500" indent="-571500">
              <a:spcAft>
                <a:spcPts val="600"/>
              </a:spcAft>
              <a:buFont typeface="Wingdings" panose="05000000000000000000" pitchFamily="2" charset="2"/>
              <a:buChar char="§"/>
            </a:pPr>
            <a:r>
              <a:rPr lang="el-GR" altLang="el-GR" sz="3600" dirty="0">
                <a:latin typeface="Arial Narrow" panose="020B0606020202030204" pitchFamily="34" charset="0"/>
              </a:rPr>
              <a:t>χρειάζεται σίγουρα ένα ‘</a:t>
            </a:r>
            <a:r>
              <a:rPr lang="el-GR" altLang="el-GR" sz="3600" dirty="0" err="1">
                <a:solidFill>
                  <a:srgbClr val="0000FF"/>
                </a:solidFill>
                <a:latin typeface="Arial Narrow" panose="020B0606020202030204" pitchFamily="34" charset="0"/>
              </a:rPr>
              <a:t>Welcome</a:t>
            </a:r>
            <a:r>
              <a:rPr lang="el-GR" altLang="el-GR" sz="3600" dirty="0">
                <a:latin typeface="Arial Narrow" panose="020B0606020202030204" pitchFamily="34" charset="0"/>
              </a:rPr>
              <a:t>’ email</a:t>
            </a:r>
          </a:p>
          <a:p>
            <a:pPr marL="571500" indent="-571500">
              <a:spcAft>
                <a:spcPts val="600"/>
              </a:spcAft>
              <a:buFont typeface="Wingdings" panose="05000000000000000000" pitchFamily="2" charset="2"/>
              <a:buChar char="§"/>
            </a:pPr>
            <a:r>
              <a:rPr lang="el-GR" altLang="el-GR" sz="3600" dirty="0">
                <a:latin typeface="Arial Narrow" panose="020B0606020202030204" pitchFamily="34" charset="0"/>
              </a:rPr>
              <a:t>θα παραδίδει το ‘</a:t>
            </a:r>
            <a:r>
              <a:rPr lang="el-GR" altLang="el-GR" sz="3600" dirty="0">
                <a:solidFill>
                  <a:srgbClr val="0000FF"/>
                </a:solidFill>
                <a:latin typeface="Arial Narrow" panose="020B0606020202030204" pitchFamily="34" charset="0"/>
              </a:rPr>
              <a:t>κίνητρο</a:t>
            </a:r>
            <a:r>
              <a:rPr lang="el-GR" altLang="el-GR" sz="3600" dirty="0">
                <a:latin typeface="Arial Narrow" panose="020B0606020202030204" pitchFamily="34" charset="0"/>
              </a:rPr>
              <a:t>’ και </a:t>
            </a:r>
          </a:p>
          <a:p>
            <a:pPr marL="571500" indent="-571500">
              <a:spcAft>
                <a:spcPts val="600"/>
              </a:spcAft>
              <a:buFont typeface="Wingdings" panose="05000000000000000000" pitchFamily="2" charset="2"/>
              <a:buChar char="§"/>
            </a:pPr>
            <a:r>
              <a:rPr lang="el-GR" altLang="el-GR" sz="3600" dirty="0">
                <a:latin typeface="Arial Narrow" panose="020B0606020202030204" pitchFamily="34" charset="0"/>
              </a:rPr>
              <a:t>θα καλωσορίζει κάποιον </a:t>
            </a:r>
          </a:p>
          <a:p>
            <a:pPr marL="571500" indent="-571500">
              <a:spcAft>
                <a:spcPts val="600"/>
              </a:spcAft>
              <a:buFont typeface="Wingdings" panose="05000000000000000000" pitchFamily="2" charset="2"/>
              <a:buChar char="§"/>
            </a:pPr>
            <a:r>
              <a:rPr lang="el-GR" altLang="el-GR" sz="3600" dirty="0">
                <a:latin typeface="Arial Narrow" panose="020B0606020202030204" pitchFamily="34" charset="0"/>
              </a:rPr>
              <a:t>και στην συνέχεια μερικά ακόμα email που θα οδηγούν κάποιον στον ‘</a:t>
            </a:r>
            <a:r>
              <a:rPr lang="el-GR" altLang="el-GR" sz="3600" dirty="0">
                <a:solidFill>
                  <a:srgbClr val="0000FF"/>
                </a:solidFill>
                <a:latin typeface="Arial Narrow" panose="020B0606020202030204" pitchFamily="34" charset="0"/>
              </a:rPr>
              <a:t>Στόχο</a:t>
            </a:r>
            <a:r>
              <a:rPr lang="el-GR" altLang="el-GR" sz="3600" dirty="0">
                <a:latin typeface="Arial Narrow" panose="020B0606020202030204" pitchFamily="34" charset="0"/>
              </a:rPr>
              <a:t>’</a:t>
            </a:r>
          </a:p>
          <a:p>
            <a:pPr marL="571500" indent="-571500">
              <a:spcAft>
                <a:spcPts val="600"/>
              </a:spcAft>
              <a:buFont typeface="Wingdings" panose="05000000000000000000" pitchFamily="2" charset="2"/>
              <a:buChar char="§"/>
            </a:pPr>
            <a:endParaRPr lang="el-GR" altLang="el-GR" sz="3600" dirty="0">
              <a:latin typeface="Arial Narrow" panose="020B0606020202030204" pitchFamily="34" charset="0"/>
            </a:endParaRPr>
          </a:p>
          <a:p>
            <a:pPr marL="285750" lvl="1" indent="0">
              <a:spcAft>
                <a:spcPts val="600"/>
              </a:spcAft>
            </a:pPr>
            <a:endParaRPr lang="el-GR" altLang="el-GR" sz="3600" dirty="0">
              <a:solidFill>
                <a:srgbClr val="0000FF"/>
              </a:solidFill>
              <a:latin typeface="Arial Narrow" panose="020B0606020202030204" pitchFamily="34" charset="0"/>
            </a:endParaRPr>
          </a:p>
          <a:p>
            <a:pPr marL="285750" lvl="1" indent="0">
              <a:spcAft>
                <a:spcPts val="600"/>
              </a:spcAft>
            </a:pPr>
            <a:endParaRPr lang="el-GR" altLang="el-GR" sz="3600" dirty="0">
              <a:solidFill>
                <a:srgbClr val="0000FF"/>
              </a:solidFill>
              <a:latin typeface="Arial Narrow" panose="020B0606020202030204" pitchFamily="34" charset="0"/>
            </a:endParaRPr>
          </a:p>
        </p:txBody>
      </p:sp>
    </p:spTree>
    <p:extLst>
      <p:ext uri="{BB962C8B-B14F-4D97-AF65-F5344CB8AC3E}">
        <p14:creationId xmlns:p14="http://schemas.microsoft.com/office/powerpoint/2010/main" val="175410845"/>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5 - Θέση αριθμού διαφάνειας">
            <a:extLst>
              <a:ext uri="{FF2B5EF4-FFF2-40B4-BE49-F238E27FC236}">
                <a16:creationId xmlns:a16="http://schemas.microsoft.com/office/drawing/2014/main" id="{20E4A1D7-244B-43CF-9E58-C161F84D390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B39D531-958E-4190-880B-17FE6A3BB40C}" type="slidenum">
              <a:rPr lang="en-GB" altLang="en-US" sz="1000" smtClean="0"/>
              <a:pPr>
                <a:spcBef>
                  <a:spcPct val="0"/>
                </a:spcBef>
                <a:buClrTx/>
                <a:buSzTx/>
                <a:buFontTx/>
                <a:buNone/>
              </a:pPr>
              <a:t>14</a:t>
            </a:fld>
            <a:endParaRPr lang="en-GB" altLang="en-US" sz="1000"/>
          </a:p>
        </p:txBody>
      </p:sp>
      <p:sp>
        <p:nvSpPr>
          <p:cNvPr id="7" name="TextBox 6">
            <a:extLst>
              <a:ext uri="{FF2B5EF4-FFF2-40B4-BE49-F238E27FC236}">
                <a16:creationId xmlns:a16="http://schemas.microsoft.com/office/drawing/2014/main" id="{D0472622-DFF6-45A9-A60D-F3C3AEE5B069}"/>
              </a:ext>
            </a:extLst>
          </p:cNvPr>
          <p:cNvSpPr txBox="1"/>
          <p:nvPr/>
        </p:nvSpPr>
        <p:spPr>
          <a:xfrm>
            <a:off x="69850" y="177800"/>
            <a:ext cx="7886700" cy="1081088"/>
          </a:xfrm>
          <a:prstGeom prst="rect">
            <a:avLst/>
          </a:prstGeom>
          <a:solidFill>
            <a:schemeClr val="accent2">
              <a:lumMod val="60000"/>
              <a:lumOff val="40000"/>
              <a:alpha val="50000"/>
            </a:schemeClr>
          </a:solidFill>
        </p:spPr>
        <p:txBody>
          <a:bodyPr lIns="74295" tIns="37148" rIns="74295" bIns="37148" anchor="b">
            <a:normAutofit/>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l-GR" altLang="el-GR" sz="4000" dirty="0">
                <a:solidFill>
                  <a:srgbClr val="FF0000"/>
                </a:solidFill>
                <a:latin typeface="Arial Narrow" panose="020B0606020202030204" pitchFamily="34" charset="0"/>
              </a:rPr>
              <a:t>7 βασικά βήματα </a:t>
            </a:r>
            <a:r>
              <a:rPr lang="en-GB" sz="4000" dirty="0">
                <a:solidFill>
                  <a:srgbClr val="0000FF"/>
                </a:solidFill>
                <a:latin typeface="Arial Narrow" panose="020B0606020202030204" pitchFamily="34" charset="0"/>
              </a:rPr>
              <a:t>email marketing</a:t>
            </a:r>
          </a:p>
        </p:txBody>
      </p:sp>
      <p:sp>
        <p:nvSpPr>
          <p:cNvPr id="11268" name="Rectangle 6">
            <a:extLst>
              <a:ext uri="{FF2B5EF4-FFF2-40B4-BE49-F238E27FC236}">
                <a16:creationId xmlns:a16="http://schemas.microsoft.com/office/drawing/2014/main" id="{34FB9697-4EB7-4589-B4F4-3BA3EBE0A83E}"/>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GB" altLang="en-US" sz="1100" dirty="0">
                <a:latin typeface="Arial Narrow" panose="020B0606020202030204" pitchFamily="34" charset="0"/>
              </a:rPr>
              <a:t>Email marketing </a:t>
            </a:r>
            <a:r>
              <a:rPr lang="el-GR" altLang="en-US" sz="1100" dirty="0">
                <a:latin typeface="Arial Narrow" panose="020B0606020202030204" pitchFamily="34" charset="0"/>
              </a:rPr>
              <a:t>- Δρ Δημήτριος Μαδυτινός</a:t>
            </a:r>
            <a:endParaRPr lang="en-GB" altLang="en-US" sz="1100" dirty="0">
              <a:latin typeface="Arial Narrow" panose="020B0606020202030204" pitchFamily="34" charset="0"/>
            </a:endParaRPr>
          </a:p>
        </p:txBody>
      </p:sp>
      <p:sp>
        <p:nvSpPr>
          <p:cNvPr id="11269" name="TextBox 11">
            <a:extLst>
              <a:ext uri="{FF2B5EF4-FFF2-40B4-BE49-F238E27FC236}">
                <a16:creationId xmlns:a16="http://schemas.microsoft.com/office/drawing/2014/main" id="{DC173487-B0DA-4368-BA04-CCB765D64864}"/>
              </a:ext>
            </a:extLst>
          </p:cNvPr>
          <p:cNvSpPr txBox="1">
            <a:spLocks noChangeArrowheads="1"/>
          </p:cNvSpPr>
          <p:nvPr/>
        </p:nvSpPr>
        <p:spPr bwMode="auto">
          <a:xfrm>
            <a:off x="369702" y="1335510"/>
            <a:ext cx="7597775" cy="5309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571500" indent="-571500">
              <a:spcAft>
                <a:spcPts val="600"/>
              </a:spcAft>
              <a:buFont typeface="Wingdings" panose="05000000000000000000" pitchFamily="2" charset="2"/>
              <a:buChar char="§"/>
            </a:pPr>
            <a:r>
              <a:rPr lang="el-GR" altLang="el-GR" sz="3600" dirty="0">
                <a:latin typeface="Arial Narrow" panose="020B0606020202030204" pitchFamily="34" charset="0"/>
              </a:rPr>
              <a:t>τουλάχιστον 4 email που θα λάβει κάποιος αρχικά όταν κάνει την εγγραφή του</a:t>
            </a:r>
          </a:p>
          <a:p>
            <a:pPr marL="571500" indent="-571500">
              <a:spcAft>
                <a:spcPts val="600"/>
              </a:spcAft>
              <a:buFont typeface="Wingdings" panose="05000000000000000000" pitchFamily="2" charset="2"/>
              <a:buChar char="§"/>
            </a:pPr>
            <a:r>
              <a:rPr lang="el-GR" altLang="el-GR" sz="3600" dirty="0">
                <a:latin typeface="Arial Narrow" panose="020B0606020202030204" pitchFamily="34" charset="0"/>
              </a:rPr>
              <a:t>αφού ετοιμάσουμε και την ακολουθία των email μας, πλέον η "μηχανή" μας είναι έτοιμη να υποδεχτεί κόσμο, με σκοπό να επιτευχθεί ο αρχικός ‘Στόχος’</a:t>
            </a:r>
          </a:p>
          <a:p>
            <a:pPr marL="285750" lvl="1" indent="0">
              <a:spcAft>
                <a:spcPts val="600"/>
              </a:spcAft>
            </a:pPr>
            <a:endParaRPr lang="el-GR" altLang="el-GR" sz="3600" dirty="0">
              <a:solidFill>
                <a:srgbClr val="0000FF"/>
              </a:solidFill>
              <a:latin typeface="Arial Narrow" panose="020B0606020202030204" pitchFamily="34" charset="0"/>
            </a:endParaRPr>
          </a:p>
          <a:p>
            <a:pPr marL="285750" lvl="1" indent="0">
              <a:spcAft>
                <a:spcPts val="600"/>
              </a:spcAft>
            </a:pPr>
            <a:endParaRPr lang="el-GR" altLang="el-GR" sz="3600" dirty="0">
              <a:solidFill>
                <a:srgbClr val="0000FF"/>
              </a:solidFill>
              <a:latin typeface="Arial Narrow" panose="020B0606020202030204" pitchFamily="34" charset="0"/>
            </a:endParaRPr>
          </a:p>
        </p:txBody>
      </p:sp>
    </p:spTree>
    <p:extLst>
      <p:ext uri="{BB962C8B-B14F-4D97-AF65-F5344CB8AC3E}">
        <p14:creationId xmlns:p14="http://schemas.microsoft.com/office/powerpoint/2010/main" val="738497044"/>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5 - Θέση αριθμού διαφάνειας">
            <a:extLst>
              <a:ext uri="{FF2B5EF4-FFF2-40B4-BE49-F238E27FC236}">
                <a16:creationId xmlns:a16="http://schemas.microsoft.com/office/drawing/2014/main" id="{20E4A1D7-244B-43CF-9E58-C161F84D390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B39D531-958E-4190-880B-17FE6A3BB40C}" type="slidenum">
              <a:rPr lang="en-GB" altLang="en-US" sz="1000" smtClean="0"/>
              <a:pPr>
                <a:spcBef>
                  <a:spcPct val="0"/>
                </a:spcBef>
                <a:buClrTx/>
                <a:buSzTx/>
                <a:buFontTx/>
                <a:buNone/>
              </a:pPr>
              <a:t>15</a:t>
            </a:fld>
            <a:endParaRPr lang="en-GB" altLang="en-US" sz="1000"/>
          </a:p>
        </p:txBody>
      </p:sp>
      <p:sp>
        <p:nvSpPr>
          <p:cNvPr id="7" name="TextBox 6">
            <a:extLst>
              <a:ext uri="{FF2B5EF4-FFF2-40B4-BE49-F238E27FC236}">
                <a16:creationId xmlns:a16="http://schemas.microsoft.com/office/drawing/2014/main" id="{D0472622-DFF6-45A9-A60D-F3C3AEE5B069}"/>
              </a:ext>
            </a:extLst>
          </p:cNvPr>
          <p:cNvSpPr txBox="1"/>
          <p:nvPr/>
        </p:nvSpPr>
        <p:spPr>
          <a:xfrm>
            <a:off x="69850" y="177800"/>
            <a:ext cx="7886700" cy="1081088"/>
          </a:xfrm>
          <a:prstGeom prst="rect">
            <a:avLst/>
          </a:prstGeom>
          <a:solidFill>
            <a:schemeClr val="accent2">
              <a:lumMod val="60000"/>
              <a:lumOff val="40000"/>
              <a:alpha val="50000"/>
            </a:schemeClr>
          </a:solidFill>
        </p:spPr>
        <p:txBody>
          <a:bodyPr lIns="74295" tIns="37148" rIns="74295" bIns="37148" anchor="b">
            <a:normAutofit/>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l-GR" altLang="el-GR" sz="4000" dirty="0">
                <a:solidFill>
                  <a:srgbClr val="FF0000"/>
                </a:solidFill>
                <a:latin typeface="Arial Narrow" panose="020B0606020202030204" pitchFamily="34" charset="0"/>
              </a:rPr>
              <a:t>7 βασικά βήματα </a:t>
            </a:r>
            <a:r>
              <a:rPr lang="en-GB" sz="4000" dirty="0">
                <a:solidFill>
                  <a:srgbClr val="0000FF"/>
                </a:solidFill>
                <a:latin typeface="Arial Narrow" panose="020B0606020202030204" pitchFamily="34" charset="0"/>
              </a:rPr>
              <a:t>email marketing</a:t>
            </a:r>
          </a:p>
        </p:txBody>
      </p:sp>
      <p:sp>
        <p:nvSpPr>
          <p:cNvPr id="11268" name="Rectangle 6">
            <a:extLst>
              <a:ext uri="{FF2B5EF4-FFF2-40B4-BE49-F238E27FC236}">
                <a16:creationId xmlns:a16="http://schemas.microsoft.com/office/drawing/2014/main" id="{34FB9697-4EB7-4589-B4F4-3BA3EBE0A83E}"/>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GB" altLang="en-US" sz="1100" dirty="0">
                <a:latin typeface="Arial Narrow" panose="020B0606020202030204" pitchFamily="34" charset="0"/>
              </a:rPr>
              <a:t>Email marketing </a:t>
            </a:r>
            <a:r>
              <a:rPr lang="el-GR" altLang="en-US" sz="1100" dirty="0">
                <a:latin typeface="Arial Narrow" panose="020B0606020202030204" pitchFamily="34" charset="0"/>
              </a:rPr>
              <a:t>- Δρ Δημήτριος Μαδυτινός</a:t>
            </a:r>
            <a:endParaRPr lang="en-GB" altLang="en-US" sz="1100" dirty="0">
              <a:latin typeface="Arial Narrow" panose="020B0606020202030204" pitchFamily="34" charset="0"/>
            </a:endParaRPr>
          </a:p>
        </p:txBody>
      </p:sp>
      <p:sp>
        <p:nvSpPr>
          <p:cNvPr id="11269" name="TextBox 11">
            <a:extLst>
              <a:ext uri="{FF2B5EF4-FFF2-40B4-BE49-F238E27FC236}">
                <a16:creationId xmlns:a16="http://schemas.microsoft.com/office/drawing/2014/main" id="{DC173487-B0DA-4368-BA04-CCB765D64864}"/>
              </a:ext>
            </a:extLst>
          </p:cNvPr>
          <p:cNvSpPr txBox="1">
            <a:spLocks noChangeArrowheads="1"/>
          </p:cNvSpPr>
          <p:nvPr/>
        </p:nvSpPr>
        <p:spPr bwMode="auto">
          <a:xfrm>
            <a:off x="369702" y="1335510"/>
            <a:ext cx="7597775" cy="5309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571500" indent="-571500">
              <a:spcAft>
                <a:spcPts val="600"/>
              </a:spcAft>
              <a:buFont typeface="Wingdings" panose="05000000000000000000" pitchFamily="2" charset="2"/>
              <a:buChar char="§"/>
            </a:pPr>
            <a:r>
              <a:rPr lang="el-GR" altLang="el-GR" sz="3600" dirty="0">
                <a:latin typeface="Arial Narrow" panose="020B0606020202030204" pitchFamily="34" charset="0"/>
              </a:rPr>
              <a:t>τουλάχιστον 4 email που θα λάβει κάποιος αρχικά όταν κάνει την εγγραφή του</a:t>
            </a:r>
          </a:p>
          <a:p>
            <a:pPr marL="571500" indent="-571500">
              <a:spcAft>
                <a:spcPts val="600"/>
              </a:spcAft>
              <a:buFont typeface="Wingdings" panose="05000000000000000000" pitchFamily="2" charset="2"/>
              <a:buChar char="§"/>
            </a:pPr>
            <a:r>
              <a:rPr lang="el-GR" altLang="el-GR" sz="3600" dirty="0">
                <a:latin typeface="Arial Narrow" panose="020B0606020202030204" pitchFamily="34" charset="0"/>
              </a:rPr>
              <a:t>αφού ετοιμάσουμε και την ακολουθία των email μας, πλέον η "μηχανή" μας είναι έτοιμη να υποδεχτεί κόσμο, με σκοπό να επιτευχθεί ο αρχικός ‘Στόχος’</a:t>
            </a:r>
          </a:p>
          <a:p>
            <a:pPr marL="285750" lvl="1" indent="0">
              <a:spcAft>
                <a:spcPts val="600"/>
              </a:spcAft>
            </a:pPr>
            <a:endParaRPr lang="el-GR" altLang="el-GR" sz="3600" dirty="0">
              <a:solidFill>
                <a:srgbClr val="0000FF"/>
              </a:solidFill>
              <a:latin typeface="Arial Narrow" panose="020B0606020202030204" pitchFamily="34" charset="0"/>
            </a:endParaRPr>
          </a:p>
          <a:p>
            <a:pPr marL="285750" lvl="1" indent="0">
              <a:spcAft>
                <a:spcPts val="600"/>
              </a:spcAft>
            </a:pPr>
            <a:endParaRPr lang="el-GR" altLang="el-GR" sz="3600" dirty="0">
              <a:solidFill>
                <a:srgbClr val="0000FF"/>
              </a:solidFill>
              <a:latin typeface="Arial Narrow" panose="020B0606020202030204" pitchFamily="34" charset="0"/>
            </a:endParaRPr>
          </a:p>
        </p:txBody>
      </p:sp>
    </p:spTree>
    <p:extLst>
      <p:ext uri="{BB962C8B-B14F-4D97-AF65-F5344CB8AC3E}">
        <p14:creationId xmlns:p14="http://schemas.microsoft.com/office/powerpoint/2010/main" val="4080501562"/>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5 - Θέση αριθμού διαφάνειας">
            <a:extLst>
              <a:ext uri="{FF2B5EF4-FFF2-40B4-BE49-F238E27FC236}">
                <a16:creationId xmlns:a16="http://schemas.microsoft.com/office/drawing/2014/main" id="{20E4A1D7-244B-43CF-9E58-C161F84D390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B39D531-958E-4190-880B-17FE6A3BB40C}" type="slidenum">
              <a:rPr lang="en-GB" altLang="en-US" sz="1000" smtClean="0"/>
              <a:pPr>
                <a:spcBef>
                  <a:spcPct val="0"/>
                </a:spcBef>
                <a:buClrTx/>
                <a:buSzTx/>
                <a:buFontTx/>
                <a:buNone/>
              </a:pPr>
              <a:t>16</a:t>
            </a:fld>
            <a:endParaRPr lang="en-GB" altLang="en-US" sz="1000"/>
          </a:p>
        </p:txBody>
      </p:sp>
      <p:sp>
        <p:nvSpPr>
          <p:cNvPr id="7" name="TextBox 6">
            <a:extLst>
              <a:ext uri="{FF2B5EF4-FFF2-40B4-BE49-F238E27FC236}">
                <a16:creationId xmlns:a16="http://schemas.microsoft.com/office/drawing/2014/main" id="{D0472622-DFF6-45A9-A60D-F3C3AEE5B069}"/>
              </a:ext>
            </a:extLst>
          </p:cNvPr>
          <p:cNvSpPr txBox="1"/>
          <p:nvPr/>
        </p:nvSpPr>
        <p:spPr>
          <a:xfrm>
            <a:off x="69850" y="177800"/>
            <a:ext cx="7886700" cy="1081088"/>
          </a:xfrm>
          <a:prstGeom prst="rect">
            <a:avLst/>
          </a:prstGeom>
          <a:solidFill>
            <a:schemeClr val="accent2">
              <a:lumMod val="60000"/>
              <a:lumOff val="40000"/>
              <a:alpha val="50000"/>
            </a:schemeClr>
          </a:solidFill>
        </p:spPr>
        <p:txBody>
          <a:bodyPr lIns="74295" tIns="37148" rIns="74295" bIns="37148" anchor="b">
            <a:normAutofit/>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l-GR" altLang="el-GR" sz="4000" dirty="0">
                <a:solidFill>
                  <a:srgbClr val="FF0000"/>
                </a:solidFill>
                <a:latin typeface="Arial Narrow" panose="020B0606020202030204" pitchFamily="34" charset="0"/>
              </a:rPr>
              <a:t>7 βασικά βήματα </a:t>
            </a:r>
            <a:r>
              <a:rPr lang="en-GB" sz="4000" dirty="0">
                <a:solidFill>
                  <a:srgbClr val="0000FF"/>
                </a:solidFill>
                <a:latin typeface="Arial Narrow" panose="020B0606020202030204" pitchFamily="34" charset="0"/>
              </a:rPr>
              <a:t>email marketing</a:t>
            </a:r>
          </a:p>
        </p:txBody>
      </p:sp>
      <p:sp>
        <p:nvSpPr>
          <p:cNvPr id="11268" name="Rectangle 6">
            <a:extLst>
              <a:ext uri="{FF2B5EF4-FFF2-40B4-BE49-F238E27FC236}">
                <a16:creationId xmlns:a16="http://schemas.microsoft.com/office/drawing/2014/main" id="{34FB9697-4EB7-4589-B4F4-3BA3EBE0A83E}"/>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GB" altLang="en-US" sz="1100" dirty="0">
                <a:latin typeface="Arial Narrow" panose="020B0606020202030204" pitchFamily="34" charset="0"/>
              </a:rPr>
              <a:t>Email marketing </a:t>
            </a:r>
            <a:r>
              <a:rPr lang="el-GR" altLang="en-US" sz="1100" dirty="0">
                <a:latin typeface="Arial Narrow" panose="020B0606020202030204" pitchFamily="34" charset="0"/>
              </a:rPr>
              <a:t>- Δρ Δημήτριος Μαδυτινός</a:t>
            </a:r>
            <a:endParaRPr lang="en-GB" altLang="en-US" sz="1100" dirty="0">
              <a:latin typeface="Arial Narrow" panose="020B0606020202030204" pitchFamily="34" charset="0"/>
            </a:endParaRPr>
          </a:p>
        </p:txBody>
      </p:sp>
      <p:sp>
        <p:nvSpPr>
          <p:cNvPr id="11269" name="TextBox 11">
            <a:extLst>
              <a:ext uri="{FF2B5EF4-FFF2-40B4-BE49-F238E27FC236}">
                <a16:creationId xmlns:a16="http://schemas.microsoft.com/office/drawing/2014/main" id="{DC173487-B0DA-4368-BA04-CCB765D64864}"/>
              </a:ext>
            </a:extLst>
          </p:cNvPr>
          <p:cNvSpPr txBox="1">
            <a:spLocks noChangeArrowheads="1"/>
          </p:cNvSpPr>
          <p:nvPr/>
        </p:nvSpPr>
        <p:spPr bwMode="auto">
          <a:xfrm>
            <a:off x="69850" y="1335510"/>
            <a:ext cx="8616950" cy="553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571500" indent="-571500">
              <a:spcAft>
                <a:spcPts val="600"/>
              </a:spcAft>
              <a:buFont typeface="Wingdings" panose="05000000000000000000" pitchFamily="2" charset="2"/>
              <a:buChar char="§"/>
            </a:pPr>
            <a:r>
              <a:rPr lang="el-GR" altLang="el-GR" sz="3600" dirty="0">
                <a:latin typeface="Arial Narrow" panose="020B0606020202030204" pitchFamily="34" charset="0"/>
              </a:rPr>
              <a:t>Αφού λοιπόν έχουμε καθορίσει το "κοινό" μας </a:t>
            </a:r>
          </a:p>
          <a:p>
            <a:pPr marL="571500" indent="-571500">
              <a:spcAft>
                <a:spcPts val="600"/>
              </a:spcAft>
              <a:buFont typeface="Wingdings" panose="05000000000000000000" pitchFamily="2" charset="2"/>
              <a:buChar char="§"/>
            </a:pPr>
            <a:r>
              <a:rPr lang="el-GR" altLang="el-GR" sz="3600" dirty="0">
                <a:latin typeface="Arial Narrow" panose="020B0606020202030204" pitchFamily="34" charset="0"/>
              </a:rPr>
              <a:t>τον Στόχο μας </a:t>
            </a:r>
          </a:p>
          <a:p>
            <a:pPr marL="571500" indent="-571500">
              <a:spcAft>
                <a:spcPts val="600"/>
              </a:spcAft>
              <a:buFont typeface="Wingdings" panose="05000000000000000000" pitchFamily="2" charset="2"/>
              <a:buChar char="§"/>
            </a:pPr>
            <a:r>
              <a:rPr lang="el-GR" altLang="el-GR" sz="3600" dirty="0">
                <a:latin typeface="Arial Narrow" panose="020B0606020202030204" pitchFamily="34" charset="0"/>
              </a:rPr>
              <a:t>έχουμε κάνει εγγραφή σε μια πλατφόρμα email marketing </a:t>
            </a:r>
          </a:p>
          <a:p>
            <a:pPr marL="571500" indent="-571500">
              <a:spcAft>
                <a:spcPts val="600"/>
              </a:spcAft>
              <a:buFont typeface="Wingdings" panose="05000000000000000000" pitchFamily="2" charset="2"/>
              <a:buChar char="§"/>
            </a:pPr>
            <a:r>
              <a:rPr lang="el-GR" altLang="el-GR" sz="3600" dirty="0">
                <a:latin typeface="Arial Narrow" panose="020B0606020202030204" pitchFamily="34" charset="0"/>
              </a:rPr>
              <a:t>έχουμε επιλέξει ένα «κίνητρο» για να δώσουμε ώστε να αφήσουν το email τους </a:t>
            </a:r>
          </a:p>
          <a:p>
            <a:pPr marL="571500" indent="-571500">
              <a:spcAft>
                <a:spcPts val="600"/>
              </a:spcAft>
              <a:buFont typeface="Wingdings" panose="05000000000000000000" pitchFamily="2" charset="2"/>
              <a:buChar char="§"/>
            </a:pPr>
            <a:r>
              <a:rPr lang="el-GR" altLang="el-GR" sz="3600" dirty="0">
                <a:latin typeface="Arial Narrow" panose="020B0606020202030204" pitchFamily="34" charset="0"/>
              </a:rPr>
              <a:t>έχουμε φτιάξει την Landing page </a:t>
            </a:r>
          </a:p>
          <a:p>
            <a:pPr marL="571500" indent="-571500">
              <a:spcAft>
                <a:spcPts val="600"/>
              </a:spcAft>
              <a:buFont typeface="Wingdings" panose="05000000000000000000" pitchFamily="2" charset="2"/>
              <a:buChar char="§"/>
            </a:pPr>
            <a:r>
              <a:rPr lang="el-GR" altLang="el-GR" sz="3600" dirty="0">
                <a:latin typeface="Arial Narrow" panose="020B0606020202030204" pitchFamily="34" charset="0"/>
              </a:rPr>
              <a:t>έχουμε βεβαίως ετοιμάσει και τα πρώτα email</a:t>
            </a:r>
            <a:endParaRPr lang="el-GR" altLang="el-GR" sz="3600" dirty="0">
              <a:solidFill>
                <a:srgbClr val="0000FF"/>
              </a:solidFill>
              <a:latin typeface="Arial Narrow" panose="020B0606020202030204" pitchFamily="34" charset="0"/>
            </a:endParaRPr>
          </a:p>
          <a:p>
            <a:pPr marL="285750" lvl="1" indent="0">
              <a:spcAft>
                <a:spcPts val="600"/>
              </a:spcAft>
            </a:pPr>
            <a:endParaRPr lang="el-GR" altLang="el-GR" sz="3600" dirty="0">
              <a:solidFill>
                <a:srgbClr val="0000FF"/>
              </a:solidFill>
              <a:latin typeface="Arial Narrow" panose="020B0606020202030204" pitchFamily="34" charset="0"/>
            </a:endParaRPr>
          </a:p>
        </p:txBody>
      </p:sp>
    </p:spTree>
    <p:extLst>
      <p:ext uri="{BB962C8B-B14F-4D97-AF65-F5344CB8AC3E}">
        <p14:creationId xmlns:p14="http://schemas.microsoft.com/office/powerpoint/2010/main" val="2095378042"/>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5 - Θέση αριθμού διαφάνειας">
            <a:extLst>
              <a:ext uri="{FF2B5EF4-FFF2-40B4-BE49-F238E27FC236}">
                <a16:creationId xmlns:a16="http://schemas.microsoft.com/office/drawing/2014/main" id="{20E4A1D7-244B-43CF-9E58-C161F84D390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B39D531-958E-4190-880B-17FE6A3BB40C}" type="slidenum">
              <a:rPr lang="en-GB" altLang="en-US" sz="1000" smtClean="0"/>
              <a:pPr>
                <a:spcBef>
                  <a:spcPct val="0"/>
                </a:spcBef>
                <a:buClrTx/>
                <a:buSzTx/>
                <a:buFontTx/>
                <a:buNone/>
              </a:pPr>
              <a:t>17</a:t>
            </a:fld>
            <a:endParaRPr lang="en-GB" altLang="en-US" sz="1000"/>
          </a:p>
        </p:txBody>
      </p:sp>
      <p:sp>
        <p:nvSpPr>
          <p:cNvPr id="7" name="TextBox 6">
            <a:extLst>
              <a:ext uri="{FF2B5EF4-FFF2-40B4-BE49-F238E27FC236}">
                <a16:creationId xmlns:a16="http://schemas.microsoft.com/office/drawing/2014/main" id="{D0472622-DFF6-45A9-A60D-F3C3AEE5B069}"/>
              </a:ext>
            </a:extLst>
          </p:cNvPr>
          <p:cNvSpPr txBox="1"/>
          <p:nvPr/>
        </p:nvSpPr>
        <p:spPr>
          <a:xfrm>
            <a:off x="69850" y="177800"/>
            <a:ext cx="7886700" cy="1081088"/>
          </a:xfrm>
          <a:prstGeom prst="rect">
            <a:avLst/>
          </a:prstGeom>
          <a:solidFill>
            <a:schemeClr val="accent2">
              <a:lumMod val="60000"/>
              <a:lumOff val="40000"/>
              <a:alpha val="50000"/>
            </a:schemeClr>
          </a:solidFill>
        </p:spPr>
        <p:txBody>
          <a:bodyPr lIns="74295" tIns="37148" rIns="74295" bIns="37148" anchor="b">
            <a:normAutofit/>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l-GR" altLang="el-GR" sz="4000" dirty="0">
                <a:solidFill>
                  <a:srgbClr val="FF0000"/>
                </a:solidFill>
                <a:latin typeface="Arial Narrow" panose="020B0606020202030204" pitchFamily="34" charset="0"/>
              </a:rPr>
              <a:t>7 βασικά βήματα </a:t>
            </a:r>
            <a:r>
              <a:rPr lang="en-GB" sz="4000" dirty="0">
                <a:solidFill>
                  <a:srgbClr val="0000FF"/>
                </a:solidFill>
                <a:latin typeface="Arial Narrow" panose="020B0606020202030204" pitchFamily="34" charset="0"/>
              </a:rPr>
              <a:t>email marketing</a:t>
            </a:r>
          </a:p>
        </p:txBody>
      </p:sp>
      <p:sp>
        <p:nvSpPr>
          <p:cNvPr id="11268" name="Rectangle 6">
            <a:extLst>
              <a:ext uri="{FF2B5EF4-FFF2-40B4-BE49-F238E27FC236}">
                <a16:creationId xmlns:a16="http://schemas.microsoft.com/office/drawing/2014/main" id="{34FB9697-4EB7-4589-B4F4-3BA3EBE0A83E}"/>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GB" altLang="en-US" sz="1100" dirty="0">
                <a:latin typeface="Arial Narrow" panose="020B0606020202030204" pitchFamily="34" charset="0"/>
              </a:rPr>
              <a:t>Email marketing </a:t>
            </a:r>
            <a:r>
              <a:rPr lang="el-GR" altLang="en-US" sz="1100" dirty="0">
                <a:latin typeface="Arial Narrow" panose="020B0606020202030204" pitchFamily="34" charset="0"/>
              </a:rPr>
              <a:t>- Δρ Δημήτριος Μαδυτινός</a:t>
            </a:r>
            <a:endParaRPr lang="en-GB" altLang="en-US" sz="1100" dirty="0">
              <a:latin typeface="Arial Narrow" panose="020B0606020202030204" pitchFamily="34" charset="0"/>
            </a:endParaRPr>
          </a:p>
        </p:txBody>
      </p:sp>
      <p:sp>
        <p:nvSpPr>
          <p:cNvPr id="11269" name="TextBox 11">
            <a:extLst>
              <a:ext uri="{FF2B5EF4-FFF2-40B4-BE49-F238E27FC236}">
                <a16:creationId xmlns:a16="http://schemas.microsoft.com/office/drawing/2014/main" id="{DC173487-B0DA-4368-BA04-CCB765D64864}"/>
              </a:ext>
            </a:extLst>
          </p:cNvPr>
          <p:cNvSpPr txBox="1">
            <a:spLocks noChangeArrowheads="1"/>
          </p:cNvSpPr>
          <p:nvPr/>
        </p:nvSpPr>
        <p:spPr bwMode="auto">
          <a:xfrm>
            <a:off x="69850" y="1335510"/>
            <a:ext cx="8616950" cy="475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571500" indent="-571500">
              <a:spcAft>
                <a:spcPts val="600"/>
              </a:spcAft>
              <a:buFont typeface="Wingdings" panose="05000000000000000000" pitchFamily="2" charset="2"/>
              <a:buChar char="§"/>
            </a:pPr>
            <a:r>
              <a:rPr lang="el-GR" altLang="el-GR" sz="3600" dirty="0">
                <a:latin typeface="Arial Narrow" panose="020B0606020202030204" pitchFamily="34" charset="0"/>
              </a:rPr>
              <a:t>σειρά τώρα έχει η επισκεψιμότητα!</a:t>
            </a:r>
          </a:p>
          <a:p>
            <a:pPr marL="571500" indent="-571500">
              <a:spcAft>
                <a:spcPts val="600"/>
              </a:spcAft>
              <a:buFont typeface="Wingdings" panose="05000000000000000000" pitchFamily="2" charset="2"/>
              <a:buChar char="§"/>
            </a:pPr>
            <a:r>
              <a:rPr lang="el-GR" altLang="el-GR" sz="3600" dirty="0">
                <a:solidFill>
                  <a:srgbClr val="0000FF"/>
                </a:solidFill>
                <a:latin typeface="Arial Narrow" panose="020B0606020202030204" pitchFamily="34" charset="0"/>
              </a:rPr>
              <a:t>Θέλουμε να προκαλέσουμε ‘Ορατότητα.</a:t>
            </a:r>
          </a:p>
          <a:p>
            <a:pPr marL="571500" indent="-571500">
              <a:spcAft>
                <a:spcPts val="600"/>
              </a:spcAft>
              <a:buFont typeface="Wingdings" panose="05000000000000000000" pitchFamily="2" charset="2"/>
              <a:buChar char="§"/>
            </a:pPr>
            <a:r>
              <a:rPr lang="el-GR" altLang="el-GR" sz="3600" dirty="0">
                <a:latin typeface="Arial Narrow" panose="020B0606020202030204" pitchFamily="34" charset="0"/>
              </a:rPr>
              <a:t>Τρέξετε μια διαφήμιση στο Facebook και Instagram για να φέρετε αυτό το κοινό στην Landing page που έχετε φτιάξει, ώστε να αφήσουν το email τους για να λάβουν το δώρο σας ("κίνητρο").</a:t>
            </a:r>
          </a:p>
          <a:p>
            <a:pPr marL="571500" indent="-571500">
              <a:spcAft>
                <a:spcPts val="600"/>
              </a:spcAft>
              <a:buFont typeface="Wingdings" panose="05000000000000000000" pitchFamily="2" charset="2"/>
              <a:buChar char="§"/>
            </a:pPr>
            <a:r>
              <a:rPr lang="el-GR" altLang="el-GR" sz="3600" dirty="0">
                <a:latin typeface="Arial Narrow" panose="020B0606020202030204" pitchFamily="34" charset="0"/>
              </a:rPr>
              <a:t>Μετά αναλαμβάνει ο αυτοματισμός email</a:t>
            </a:r>
          </a:p>
        </p:txBody>
      </p:sp>
    </p:spTree>
    <p:extLst>
      <p:ext uri="{BB962C8B-B14F-4D97-AF65-F5344CB8AC3E}">
        <p14:creationId xmlns:p14="http://schemas.microsoft.com/office/powerpoint/2010/main" val="869166551"/>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5 - Θέση αριθμού διαφάνειας">
            <a:extLst>
              <a:ext uri="{FF2B5EF4-FFF2-40B4-BE49-F238E27FC236}">
                <a16:creationId xmlns:a16="http://schemas.microsoft.com/office/drawing/2014/main" id="{20E4A1D7-244B-43CF-9E58-C161F84D390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B39D531-958E-4190-880B-17FE6A3BB40C}" type="slidenum">
              <a:rPr lang="en-GB" altLang="en-US" sz="1000" smtClean="0"/>
              <a:pPr>
                <a:spcBef>
                  <a:spcPct val="0"/>
                </a:spcBef>
                <a:buClrTx/>
                <a:buSzTx/>
                <a:buFontTx/>
                <a:buNone/>
              </a:pPr>
              <a:t>18</a:t>
            </a:fld>
            <a:endParaRPr lang="en-GB" altLang="en-US" sz="1000"/>
          </a:p>
        </p:txBody>
      </p:sp>
      <p:sp>
        <p:nvSpPr>
          <p:cNvPr id="7" name="TextBox 6">
            <a:extLst>
              <a:ext uri="{FF2B5EF4-FFF2-40B4-BE49-F238E27FC236}">
                <a16:creationId xmlns:a16="http://schemas.microsoft.com/office/drawing/2014/main" id="{D0472622-DFF6-45A9-A60D-F3C3AEE5B069}"/>
              </a:ext>
            </a:extLst>
          </p:cNvPr>
          <p:cNvSpPr txBox="1"/>
          <p:nvPr/>
        </p:nvSpPr>
        <p:spPr>
          <a:xfrm>
            <a:off x="69850" y="177800"/>
            <a:ext cx="7886700" cy="1081088"/>
          </a:xfrm>
          <a:prstGeom prst="rect">
            <a:avLst/>
          </a:prstGeom>
          <a:solidFill>
            <a:schemeClr val="accent2">
              <a:lumMod val="60000"/>
              <a:lumOff val="40000"/>
              <a:alpha val="50000"/>
            </a:schemeClr>
          </a:solidFill>
        </p:spPr>
        <p:txBody>
          <a:bodyPr lIns="74295" tIns="37148" rIns="74295" bIns="37148" anchor="b">
            <a:normAutofit fontScale="6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l-GR" altLang="el-GR" sz="5800" dirty="0">
                <a:solidFill>
                  <a:srgbClr val="FF0000"/>
                </a:solidFill>
                <a:latin typeface="Arial Narrow" panose="020B0606020202030204" pitchFamily="34" charset="0"/>
              </a:rPr>
              <a:t>Τύποι Email Marketing</a:t>
            </a:r>
          </a:p>
          <a:p>
            <a:pPr algn="ctr">
              <a:defRPr/>
            </a:pPr>
            <a:r>
              <a:rPr lang="en-GB" altLang="el-GR" sz="4000" dirty="0">
                <a:solidFill>
                  <a:srgbClr val="0000FF"/>
                </a:solidFill>
                <a:latin typeface="Arial Narrow" panose="020B0606020202030204" pitchFamily="34" charset="0"/>
              </a:rPr>
              <a:t>serieshttps://www.jaytech.co.nz/types-of-email-marketing/</a:t>
            </a:r>
            <a:endParaRPr lang="el-GR" altLang="el-GR" sz="4000" dirty="0">
              <a:solidFill>
                <a:srgbClr val="0000FF"/>
              </a:solidFill>
              <a:latin typeface="Arial Narrow" panose="020B0606020202030204" pitchFamily="34" charset="0"/>
            </a:endParaRPr>
          </a:p>
        </p:txBody>
      </p:sp>
      <p:sp>
        <p:nvSpPr>
          <p:cNvPr id="11268" name="Rectangle 6">
            <a:extLst>
              <a:ext uri="{FF2B5EF4-FFF2-40B4-BE49-F238E27FC236}">
                <a16:creationId xmlns:a16="http://schemas.microsoft.com/office/drawing/2014/main" id="{34FB9697-4EB7-4589-B4F4-3BA3EBE0A83E}"/>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GB" altLang="en-US" sz="1100" dirty="0">
                <a:latin typeface="Arial Narrow" panose="020B0606020202030204" pitchFamily="34" charset="0"/>
              </a:rPr>
              <a:t>Email marketing </a:t>
            </a:r>
            <a:r>
              <a:rPr lang="el-GR" altLang="en-US" sz="1100" dirty="0">
                <a:latin typeface="Arial Narrow" panose="020B0606020202030204" pitchFamily="34" charset="0"/>
              </a:rPr>
              <a:t>- Δρ Δημήτριος Μαδυτινός</a:t>
            </a:r>
            <a:endParaRPr lang="en-GB" altLang="en-US" sz="1100" dirty="0">
              <a:latin typeface="Arial Narrow" panose="020B0606020202030204" pitchFamily="34" charset="0"/>
            </a:endParaRPr>
          </a:p>
        </p:txBody>
      </p:sp>
      <p:sp>
        <p:nvSpPr>
          <p:cNvPr id="11269" name="TextBox 11">
            <a:extLst>
              <a:ext uri="{FF2B5EF4-FFF2-40B4-BE49-F238E27FC236}">
                <a16:creationId xmlns:a16="http://schemas.microsoft.com/office/drawing/2014/main" id="{DC173487-B0DA-4368-BA04-CCB765D64864}"/>
              </a:ext>
            </a:extLst>
          </p:cNvPr>
          <p:cNvSpPr txBox="1">
            <a:spLocks noChangeArrowheads="1"/>
          </p:cNvSpPr>
          <p:nvPr/>
        </p:nvSpPr>
        <p:spPr bwMode="auto">
          <a:xfrm>
            <a:off x="69850" y="1335510"/>
            <a:ext cx="8616950" cy="506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742950" indent="-742950">
              <a:spcAft>
                <a:spcPts val="600"/>
              </a:spcAft>
              <a:buFont typeface="+mj-lt"/>
              <a:buAutoNum type="arabicPeriod"/>
            </a:pPr>
            <a:r>
              <a:rPr lang="en-GB" altLang="el-GR" sz="3600" dirty="0">
                <a:latin typeface="Arial Narrow" panose="020B0606020202030204" pitchFamily="34" charset="0"/>
              </a:rPr>
              <a:t>Welcome email </a:t>
            </a:r>
            <a:endParaRPr lang="el-GR" altLang="el-GR" sz="3600" dirty="0">
              <a:latin typeface="Arial Narrow" panose="020B0606020202030204" pitchFamily="34" charset="0"/>
            </a:endParaRPr>
          </a:p>
          <a:p>
            <a:pPr marL="742950" indent="-742950">
              <a:spcAft>
                <a:spcPts val="600"/>
              </a:spcAft>
              <a:buFont typeface="+mj-lt"/>
              <a:buAutoNum type="arabicPeriod"/>
            </a:pPr>
            <a:r>
              <a:rPr lang="en-GB" altLang="el-GR" sz="3600" dirty="0">
                <a:latin typeface="Arial Narrow" panose="020B0606020202030204" pitchFamily="34" charset="0"/>
              </a:rPr>
              <a:t>Email newsletters</a:t>
            </a:r>
            <a:endParaRPr lang="el-GR" altLang="el-GR" sz="3600" dirty="0">
              <a:latin typeface="Arial Narrow" panose="020B0606020202030204" pitchFamily="34" charset="0"/>
            </a:endParaRPr>
          </a:p>
          <a:p>
            <a:pPr marL="742950" indent="-742950">
              <a:spcAft>
                <a:spcPts val="600"/>
              </a:spcAft>
              <a:buFont typeface="+mj-lt"/>
              <a:buAutoNum type="arabicPeriod"/>
            </a:pPr>
            <a:r>
              <a:rPr lang="en-GB" altLang="el-GR" sz="3600" dirty="0">
                <a:latin typeface="Arial Narrow" panose="020B0606020202030204" pitchFamily="34" charset="0"/>
              </a:rPr>
              <a:t>Email reminders</a:t>
            </a:r>
            <a:endParaRPr lang="el-GR" altLang="el-GR" sz="3600" dirty="0">
              <a:latin typeface="Arial Narrow" panose="020B0606020202030204" pitchFamily="34" charset="0"/>
            </a:endParaRPr>
          </a:p>
          <a:p>
            <a:pPr marL="742950" indent="-742950">
              <a:spcAft>
                <a:spcPts val="600"/>
              </a:spcAft>
              <a:buFont typeface="+mj-lt"/>
              <a:buAutoNum type="arabicPeriod"/>
            </a:pPr>
            <a:r>
              <a:rPr lang="en-GB" altLang="el-GR" sz="3600" dirty="0">
                <a:latin typeface="Arial Narrow" panose="020B0606020202030204" pitchFamily="34" charset="0"/>
              </a:rPr>
              <a:t>Emails for Retention</a:t>
            </a:r>
            <a:endParaRPr lang="el-GR" altLang="el-GR" sz="3600" dirty="0">
              <a:latin typeface="Arial Narrow" panose="020B0606020202030204" pitchFamily="34" charset="0"/>
            </a:endParaRPr>
          </a:p>
          <a:p>
            <a:pPr marL="742950" indent="-742950">
              <a:spcAft>
                <a:spcPts val="600"/>
              </a:spcAft>
              <a:buFont typeface="+mj-lt"/>
              <a:buAutoNum type="arabicPeriod"/>
            </a:pPr>
            <a:r>
              <a:rPr lang="en-GB" altLang="el-GR" sz="3600" dirty="0">
                <a:latin typeface="Arial Narrow" panose="020B0606020202030204" pitchFamily="34" charset="0"/>
              </a:rPr>
              <a:t>Promotional Emails</a:t>
            </a:r>
            <a:endParaRPr lang="el-GR" altLang="el-GR" sz="3600" dirty="0">
              <a:latin typeface="Arial Narrow" panose="020B0606020202030204" pitchFamily="34" charset="0"/>
            </a:endParaRPr>
          </a:p>
          <a:p>
            <a:pPr marL="742950" indent="-742950">
              <a:spcAft>
                <a:spcPts val="600"/>
              </a:spcAft>
              <a:buFont typeface="+mj-lt"/>
              <a:buAutoNum type="arabicPeriod"/>
            </a:pPr>
            <a:r>
              <a:rPr lang="en-US" altLang="el-GR" sz="3600" dirty="0">
                <a:latin typeface="Arial Narrow" panose="020B0606020202030204" pitchFamily="34" charset="0"/>
              </a:rPr>
              <a:t>Transactional emails, such as post-buy emails</a:t>
            </a:r>
            <a:endParaRPr lang="el-GR" altLang="el-GR" sz="3600" dirty="0">
              <a:latin typeface="Arial Narrow" panose="020B0606020202030204" pitchFamily="34" charset="0"/>
            </a:endParaRPr>
          </a:p>
          <a:p>
            <a:pPr marL="742950" indent="-742950">
              <a:spcAft>
                <a:spcPts val="600"/>
              </a:spcAft>
              <a:buFont typeface="+mj-lt"/>
              <a:buAutoNum type="arabicPeriod"/>
            </a:pPr>
            <a:r>
              <a:rPr lang="en-GB" altLang="el-GR" sz="3600" dirty="0">
                <a:latin typeface="Arial Narrow" panose="020B0606020202030204" pitchFamily="34" charset="0"/>
              </a:rPr>
              <a:t>Nurture emails</a:t>
            </a:r>
            <a:endParaRPr lang="el-GR" altLang="el-GR" sz="3600" dirty="0">
              <a:latin typeface="Arial Narrow" panose="020B0606020202030204" pitchFamily="34" charset="0"/>
            </a:endParaRPr>
          </a:p>
          <a:p>
            <a:pPr marL="742950" indent="-742950">
              <a:spcAft>
                <a:spcPts val="600"/>
              </a:spcAft>
              <a:buFont typeface="+mj-lt"/>
              <a:buAutoNum type="arabicPeriod"/>
            </a:pPr>
            <a:r>
              <a:rPr lang="en-GB" altLang="el-GR" sz="3600" dirty="0">
                <a:latin typeface="Arial Narrow" panose="020B0606020202030204" pitchFamily="34" charset="0"/>
              </a:rPr>
              <a:t>Cold emails</a:t>
            </a:r>
            <a:endParaRPr lang="el-GR" altLang="el-GR" sz="3600" dirty="0">
              <a:latin typeface="Arial Narrow" panose="020B0606020202030204" pitchFamily="34" charset="0"/>
            </a:endParaRPr>
          </a:p>
        </p:txBody>
      </p:sp>
    </p:spTree>
    <p:extLst>
      <p:ext uri="{BB962C8B-B14F-4D97-AF65-F5344CB8AC3E}">
        <p14:creationId xmlns:p14="http://schemas.microsoft.com/office/powerpoint/2010/main" val="1309453440"/>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5 - Θέση αριθμού διαφάνειας">
            <a:extLst>
              <a:ext uri="{FF2B5EF4-FFF2-40B4-BE49-F238E27FC236}">
                <a16:creationId xmlns:a16="http://schemas.microsoft.com/office/drawing/2014/main" id="{20E4A1D7-244B-43CF-9E58-C161F84D390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B39D531-958E-4190-880B-17FE6A3BB40C}" type="slidenum">
              <a:rPr lang="en-GB" altLang="en-US" sz="1000" smtClean="0"/>
              <a:pPr>
                <a:spcBef>
                  <a:spcPct val="0"/>
                </a:spcBef>
                <a:buClrTx/>
                <a:buSzTx/>
                <a:buFontTx/>
                <a:buNone/>
              </a:pPr>
              <a:t>19</a:t>
            </a:fld>
            <a:endParaRPr lang="en-GB" altLang="en-US" sz="1000"/>
          </a:p>
        </p:txBody>
      </p:sp>
      <p:sp>
        <p:nvSpPr>
          <p:cNvPr id="7" name="TextBox 6">
            <a:extLst>
              <a:ext uri="{FF2B5EF4-FFF2-40B4-BE49-F238E27FC236}">
                <a16:creationId xmlns:a16="http://schemas.microsoft.com/office/drawing/2014/main" id="{D0472622-DFF6-45A9-A60D-F3C3AEE5B069}"/>
              </a:ext>
            </a:extLst>
          </p:cNvPr>
          <p:cNvSpPr txBox="1"/>
          <p:nvPr/>
        </p:nvSpPr>
        <p:spPr>
          <a:xfrm>
            <a:off x="69850" y="177800"/>
            <a:ext cx="7886700" cy="1081088"/>
          </a:xfrm>
          <a:prstGeom prst="rect">
            <a:avLst/>
          </a:prstGeom>
          <a:solidFill>
            <a:schemeClr val="accent2">
              <a:lumMod val="60000"/>
              <a:lumOff val="40000"/>
              <a:alpha val="50000"/>
            </a:schemeClr>
          </a:solidFill>
        </p:spPr>
        <p:txBody>
          <a:bodyPr lIns="74295" tIns="37148" rIns="74295" bIns="37148" anchor="b">
            <a:normAutofit fontScale="925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l-GR" altLang="el-GR" sz="4000" dirty="0">
                <a:solidFill>
                  <a:srgbClr val="FF0000"/>
                </a:solidFill>
                <a:latin typeface="Arial Narrow" panose="020B0606020202030204" pitchFamily="34" charset="0"/>
              </a:rPr>
              <a:t>5 συνηθισμένα λάθη στο Email Marketing</a:t>
            </a:r>
            <a:endParaRPr lang="en-GB" sz="4000" dirty="0">
              <a:solidFill>
                <a:srgbClr val="0000FF"/>
              </a:solidFill>
              <a:latin typeface="Arial Narrow" panose="020B0606020202030204" pitchFamily="34" charset="0"/>
            </a:endParaRPr>
          </a:p>
        </p:txBody>
      </p:sp>
      <p:sp>
        <p:nvSpPr>
          <p:cNvPr id="11268" name="Rectangle 6">
            <a:extLst>
              <a:ext uri="{FF2B5EF4-FFF2-40B4-BE49-F238E27FC236}">
                <a16:creationId xmlns:a16="http://schemas.microsoft.com/office/drawing/2014/main" id="{34FB9697-4EB7-4589-B4F4-3BA3EBE0A83E}"/>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GB" altLang="en-US" sz="1100" dirty="0">
                <a:latin typeface="Arial Narrow" panose="020B0606020202030204" pitchFamily="34" charset="0"/>
              </a:rPr>
              <a:t>Email marketing </a:t>
            </a:r>
            <a:r>
              <a:rPr lang="el-GR" altLang="en-US" sz="1100" dirty="0">
                <a:latin typeface="Arial Narrow" panose="020B0606020202030204" pitchFamily="34" charset="0"/>
              </a:rPr>
              <a:t>- Δρ Δημήτριος Μαδυτινός</a:t>
            </a:r>
            <a:endParaRPr lang="en-GB" altLang="en-US" sz="1100" dirty="0">
              <a:latin typeface="Arial Narrow" panose="020B0606020202030204" pitchFamily="34" charset="0"/>
            </a:endParaRPr>
          </a:p>
        </p:txBody>
      </p:sp>
      <p:sp>
        <p:nvSpPr>
          <p:cNvPr id="11269" name="TextBox 11">
            <a:extLst>
              <a:ext uri="{FF2B5EF4-FFF2-40B4-BE49-F238E27FC236}">
                <a16:creationId xmlns:a16="http://schemas.microsoft.com/office/drawing/2014/main" id="{DC173487-B0DA-4368-BA04-CCB765D64864}"/>
              </a:ext>
            </a:extLst>
          </p:cNvPr>
          <p:cNvSpPr txBox="1">
            <a:spLocks noChangeArrowheads="1"/>
          </p:cNvSpPr>
          <p:nvPr/>
        </p:nvSpPr>
        <p:spPr bwMode="auto">
          <a:xfrm>
            <a:off x="69850" y="1335510"/>
            <a:ext cx="8616950"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742950" indent="-742950">
              <a:spcAft>
                <a:spcPts val="600"/>
              </a:spcAft>
              <a:buFont typeface="+mj-lt"/>
              <a:buAutoNum type="arabicPeriod"/>
            </a:pPr>
            <a:r>
              <a:rPr lang="el-GR" altLang="el-GR" sz="3600" dirty="0">
                <a:latin typeface="Arial Narrow" panose="020B0606020202030204" pitchFamily="34" charset="0"/>
              </a:rPr>
              <a:t>Δε στέλνετε συχνά email ή Στέλνετε συνέχεια</a:t>
            </a:r>
          </a:p>
          <a:p>
            <a:pPr marL="742950" indent="-742950">
              <a:spcAft>
                <a:spcPts val="600"/>
              </a:spcAft>
              <a:buFont typeface="+mj-lt"/>
              <a:buAutoNum type="arabicPeriod"/>
            </a:pPr>
            <a:r>
              <a:rPr lang="el-GR" altLang="el-GR" sz="3600" dirty="0">
                <a:latin typeface="Arial Narrow" panose="020B0606020202030204" pitchFamily="34" charset="0"/>
              </a:rPr>
              <a:t>Δεν υπάρχει σύνδεσμος διαγραφής</a:t>
            </a:r>
          </a:p>
          <a:p>
            <a:pPr marL="742950" indent="-742950">
              <a:spcAft>
                <a:spcPts val="600"/>
              </a:spcAft>
              <a:buFont typeface="+mj-lt"/>
              <a:buAutoNum type="arabicPeriod"/>
            </a:pPr>
            <a:r>
              <a:rPr lang="el-GR" altLang="el-GR" sz="3600" dirty="0">
                <a:latin typeface="Arial Narrow" panose="020B0606020202030204" pitchFamily="34" charset="0"/>
              </a:rPr>
              <a:t>Αποστολή email σε άτομα που δε σας έχουν δώσει το δικαίωμα</a:t>
            </a:r>
          </a:p>
          <a:p>
            <a:pPr marL="742950" indent="-742950">
              <a:spcAft>
                <a:spcPts val="600"/>
              </a:spcAft>
              <a:buFont typeface="+mj-lt"/>
              <a:buAutoNum type="arabicPeriod"/>
            </a:pPr>
            <a:r>
              <a:rPr lang="el-GR" altLang="el-GR" sz="3600" dirty="0">
                <a:latin typeface="Arial Narrow" panose="020B0606020202030204" pitchFamily="34" charset="0"/>
              </a:rPr>
              <a:t>Δεν ελέγχετε τα στατιστικά των email</a:t>
            </a:r>
          </a:p>
          <a:p>
            <a:pPr marL="742950" indent="-742950">
              <a:spcAft>
                <a:spcPts val="600"/>
              </a:spcAft>
              <a:buFont typeface="+mj-lt"/>
              <a:buAutoNum type="arabicPeriod"/>
            </a:pPr>
            <a:r>
              <a:rPr lang="el-GR" altLang="el-GR" sz="3600" dirty="0">
                <a:latin typeface="Arial Narrow" panose="020B0606020202030204" pitchFamily="34" charset="0"/>
              </a:rPr>
              <a:t>Δεν είναι </a:t>
            </a:r>
            <a:r>
              <a:rPr lang="en-GB" altLang="el-GR" sz="3600" dirty="0">
                <a:latin typeface="Arial Narrow" panose="020B0606020202030204" pitchFamily="34" charset="0"/>
              </a:rPr>
              <a:t>mobile friendly</a:t>
            </a:r>
            <a:endParaRPr lang="el-GR" altLang="el-GR" sz="3600" dirty="0">
              <a:latin typeface="Arial Narrow" panose="020B0606020202030204" pitchFamily="34" charset="0"/>
            </a:endParaRPr>
          </a:p>
        </p:txBody>
      </p:sp>
    </p:spTree>
    <p:extLst>
      <p:ext uri="{BB962C8B-B14F-4D97-AF65-F5344CB8AC3E}">
        <p14:creationId xmlns:p14="http://schemas.microsoft.com/office/powerpoint/2010/main" val="2306566968"/>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5 - Θέση αριθμού διαφάνειας">
            <a:extLst>
              <a:ext uri="{FF2B5EF4-FFF2-40B4-BE49-F238E27FC236}">
                <a16:creationId xmlns:a16="http://schemas.microsoft.com/office/drawing/2014/main" id="{20E4A1D7-244B-43CF-9E58-C161F84D390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B39D531-958E-4190-880B-17FE6A3BB40C}" type="slidenum">
              <a:rPr lang="en-GB" altLang="en-US" sz="1000" smtClean="0"/>
              <a:pPr>
                <a:spcBef>
                  <a:spcPct val="0"/>
                </a:spcBef>
                <a:buClrTx/>
                <a:buSzTx/>
                <a:buFontTx/>
                <a:buNone/>
              </a:pPr>
              <a:t>2</a:t>
            </a:fld>
            <a:endParaRPr lang="en-GB" altLang="en-US" sz="1000"/>
          </a:p>
        </p:txBody>
      </p:sp>
      <p:sp>
        <p:nvSpPr>
          <p:cNvPr id="7" name="TextBox 6">
            <a:extLst>
              <a:ext uri="{FF2B5EF4-FFF2-40B4-BE49-F238E27FC236}">
                <a16:creationId xmlns:a16="http://schemas.microsoft.com/office/drawing/2014/main" id="{D0472622-DFF6-45A9-A60D-F3C3AEE5B069}"/>
              </a:ext>
            </a:extLst>
          </p:cNvPr>
          <p:cNvSpPr txBox="1"/>
          <p:nvPr/>
        </p:nvSpPr>
        <p:spPr>
          <a:xfrm>
            <a:off x="69850" y="177800"/>
            <a:ext cx="7886700" cy="1081088"/>
          </a:xfrm>
          <a:prstGeom prst="rect">
            <a:avLst/>
          </a:prstGeom>
          <a:solidFill>
            <a:schemeClr val="accent2">
              <a:lumMod val="60000"/>
              <a:lumOff val="40000"/>
              <a:alpha val="50000"/>
            </a:schemeClr>
          </a:solidFill>
        </p:spPr>
        <p:txBody>
          <a:bodyPr lIns="74295" tIns="37148" rIns="74295" bIns="37148" anchor="b">
            <a:normAutofit/>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sz="4000" dirty="0">
                <a:solidFill>
                  <a:srgbClr val="0000FF"/>
                </a:solidFill>
                <a:latin typeface="Arial Narrow" panose="020B0606020202030204" pitchFamily="34" charset="0"/>
              </a:rPr>
              <a:t>email marketing</a:t>
            </a:r>
          </a:p>
        </p:txBody>
      </p:sp>
      <p:sp>
        <p:nvSpPr>
          <p:cNvPr id="11268" name="Rectangle 6">
            <a:extLst>
              <a:ext uri="{FF2B5EF4-FFF2-40B4-BE49-F238E27FC236}">
                <a16:creationId xmlns:a16="http://schemas.microsoft.com/office/drawing/2014/main" id="{34FB9697-4EB7-4589-B4F4-3BA3EBE0A83E}"/>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GB" altLang="en-US" sz="1100" dirty="0">
                <a:latin typeface="Arial Narrow" panose="020B0606020202030204" pitchFamily="34" charset="0"/>
              </a:rPr>
              <a:t>Email marketing </a:t>
            </a:r>
            <a:r>
              <a:rPr lang="el-GR" altLang="en-US" sz="1100" dirty="0">
                <a:latin typeface="Arial Narrow" panose="020B0606020202030204" pitchFamily="34" charset="0"/>
              </a:rPr>
              <a:t>- Δρ Δημήτριος Μαδυτινός</a:t>
            </a:r>
            <a:endParaRPr lang="en-GB" altLang="en-US" sz="1100" dirty="0">
              <a:latin typeface="Arial Narrow" panose="020B0606020202030204" pitchFamily="34" charset="0"/>
            </a:endParaRPr>
          </a:p>
        </p:txBody>
      </p:sp>
      <p:sp>
        <p:nvSpPr>
          <p:cNvPr id="11269" name="TextBox 11">
            <a:extLst>
              <a:ext uri="{FF2B5EF4-FFF2-40B4-BE49-F238E27FC236}">
                <a16:creationId xmlns:a16="http://schemas.microsoft.com/office/drawing/2014/main" id="{DC173487-B0DA-4368-BA04-CCB765D64864}"/>
              </a:ext>
            </a:extLst>
          </p:cNvPr>
          <p:cNvSpPr txBox="1">
            <a:spLocks noChangeArrowheads="1"/>
          </p:cNvSpPr>
          <p:nvPr/>
        </p:nvSpPr>
        <p:spPr bwMode="auto">
          <a:xfrm>
            <a:off x="69850" y="1335510"/>
            <a:ext cx="8616950"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571500" indent="-571500">
              <a:spcAft>
                <a:spcPts val="600"/>
              </a:spcAft>
              <a:buFont typeface="Wingdings" panose="05000000000000000000" pitchFamily="2" charset="2"/>
              <a:buChar char="§"/>
            </a:pPr>
            <a:r>
              <a:rPr lang="en-GB" altLang="el-GR" sz="3600" dirty="0">
                <a:latin typeface="Arial Narrow" panose="020B0606020202030204" pitchFamily="34" charset="0"/>
              </a:rPr>
              <a:t>Landing page</a:t>
            </a:r>
          </a:p>
          <a:p>
            <a:pPr marL="571500" indent="-571500">
              <a:spcAft>
                <a:spcPts val="600"/>
              </a:spcAft>
              <a:buFont typeface="Wingdings" panose="05000000000000000000" pitchFamily="2" charset="2"/>
              <a:buChar char="§"/>
            </a:pPr>
            <a:r>
              <a:rPr lang="en-GB" altLang="el-GR" sz="3600" dirty="0">
                <a:latin typeface="Arial Narrow" panose="020B0606020202030204" pitchFamily="34" charset="0"/>
              </a:rPr>
              <a:t>Conversion</a:t>
            </a:r>
          </a:p>
          <a:p>
            <a:pPr marL="571500" indent="-571500">
              <a:spcAft>
                <a:spcPts val="600"/>
              </a:spcAft>
              <a:buFont typeface="Wingdings" panose="05000000000000000000" pitchFamily="2" charset="2"/>
              <a:buChar char="§"/>
            </a:pPr>
            <a:endParaRPr lang="el-GR" altLang="el-GR" sz="3600" dirty="0">
              <a:latin typeface="Arial Narrow" panose="020B0606020202030204" pitchFamily="34" charset="0"/>
            </a:endParaRPr>
          </a:p>
        </p:txBody>
      </p:sp>
    </p:spTree>
    <p:extLst>
      <p:ext uri="{BB962C8B-B14F-4D97-AF65-F5344CB8AC3E}">
        <p14:creationId xmlns:p14="http://schemas.microsoft.com/office/powerpoint/2010/main" val="297462326"/>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a:extLst>
              <a:ext uri="{FF2B5EF4-FFF2-40B4-BE49-F238E27FC236}">
                <a16:creationId xmlns:a16="http://schemas.microsoft.com/office/drawing/2014/main" id="{736AE82E-CCAA-4C14-9922-05F410F1C5E2}"/>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 Δρ Δημήτριος Μαδυτινός</a:t>
            </a:r>
            <a:endParaRPr lang="en-GB" altLang="en-US" sz="1100" dirty="0">
              <a:latin typeface="Arial Narrow" panose="020B0606020202030204" pitchFamily="34" charset="0"/>
            </a:endParaRPr>
          </a:p>
        </p:txBody>
      </p:sp>
      <p:sp>
        <p:nvSpPr>
          <p:cNvPr id="5124" name="Rectangle 3">
            <a:extLst>
              <a:ext uri="{FF2B5EF4-FFF2-40B4-BE49-F238E27FC236}">
                <a16:creationId xmlns:a16="http://schemas.microsoft.com/office/drawing/2014/main" id="{CAB39F19-BE88-4920-9BEA-37605B4301BA}"/>
              </a:ext>
            </a:extLst>
          </p:cNvPr>
          <p:cNvSpPr>
            <a:spLocks noGrp="1" noChangeArrowheads="1"/>
          </p:cNvSpPr>
          <p:nvPr>
            <p:ph type="subTitle" idx="1"/>
          </p:nvPr>
        </p:nvSpPr>
        <p:spPr>
          <a:xfrm>
            <a:off x="576263" y="2881313"/>
            <a:ext cx="6696075" cy="3311525"/>
          </a:xfrm>
        </p:spPr>
        <p:txBody>
          <a:bodyPr/>
          <a:lstStyle/>
          <a:p>
            <a:pPr algn="l" eaLnBrk="1" hangingPunct="1">
              <a:lnSpc>
                <a:spcPct val="90000"/>
              </a:lnSpc>
            </a:pPr>
            <a:endParaRPr lang="en-GB" altLang="el-GR" sz="1700" dirty="0">
              <a:solidFill>
                <a:srgbClr val="0000CC"/>
              </a:solidFill>
            </a:endParaRPr>
          </a:p>
          <a:p>
            <a:pPr algn="l" eaLnBrk="1" hangingPunct="1">
              <a:lnSpc>
                <a:spcPct val="90000"/>
              </a:lnSpc>
            </a:pPr>
            <a:endParaRPr lang="en-GB" altLang="el-GR" sz="1700" dirty="0">
              <a:solidFill>
                <a:srgbClr val="0000CC"/>
              </a:solidFill>
            </a:endParaRPr>
          </a:p>
          <a:p>
            <a:pPr algn="l" eaLnBrk="1" hangingPunct="1">
              <a:lnSpc>
                <a:spcPct val="90000"/>
              </a:lnSpc>
            </a:pPr>
            <a:endParaRPr lang="en-GB" altLang="el-GR" sz="1700" dirty="0">
              <a:solidFill>
                <a:srgbClr val="0000CC"/>
              </a:solidFill>
            </a:endParaRPr>
          </a:p>
        </p:txBody>
      </p:sp>
      <p:sp>
        <p:nvSpPr>
          <p:cNvPr id="5125" name="5 - Θέση αριθμού διαφάνειας">
            <a:extLst>
              <a:ext uri="{FF2B5EF4-FFF2-40B4-BE49-F238E27FC236}">
                <a16:creationId xmlns:a16="http://schemas.microsoft.com/office/drawing/2014/main" id="{D4F77106-5B50-4B2F-B38C-743127F94B23}"/>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07CE38C-8AD8-43AB-97F2-96DBA43F3EED}" type="slidenum">
              <a:rPr lang="en-GB" altLang="en-US" sz="1000" smtClean="0"/>
              <a:pPr>
                <a:spcBef>
                  <a:spcPct val="0"/>
                </a:spcBef>
                <a:buClrTx/>
                <a:buSzTx/>
                <a:buFontTx/>
                <a:buNone/>
              </a:pPr>
              <a:t>20</a:t>
            </a:fld>
            <a:endParaRPr lang="en-GB" altLang="en-US" sz="1000"/>
          </a:p>
        </p:txBody>
      </p:sp>
      <p:sp>
        <p:nvSpPr>
          <p:cNvPr id="7" name="TextBox 6">
            <a:extLst>
              <a:ext uri="{FF2B5EF4-FFF2-40B4-BE49-F238E27FC236}">
                <a16:creationId xmlns:a16="http://schemas.microsoft.com/office/drawing/2014/main" id="{79056B3B-CBFA-4B11-984B-11DC7ECF1F6B}"/>
              </a:ext>
            </a:extLst>
          </p:cNvPr>
          <p:cNvSpPr txBox="1"/>
          <p:nvPr/>
        </p:nvSpPr>
        <p:spPr>
          <a:xfrm>
            <a:off x="90488" y="152293"/>
            <a:ext cx="8599487" cy="676276"/>
          </a:xfrm>
          <a:prstGeom prst="rect">
            <a:avLst/>
          </a:prstGeom>
          <a:solidFill>
            <a:schemeClr val="accent2">
              <a:lumMod val="60000"/>
              <a:lumOff val="40000"/>
              <a:alpha val="50000"/>
            </a:schemeClr>
          </a:solidFill>
        </p:spPr>
        <p:txBody>
          <a:bodyPr lIns="74295" tIns="37148" rIns="74295" bIns="37148" anchor="b">
            <a:normAutofit/>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US" dirty="0">
                <a:solidFill>
                  <a:schemeClr val="tx1"/>
                </a:solidFill>
                <a:latin typeface="Arial Narrow" panose="020B0606020202030204" pitchFamily="34" charset="0"/>
              </a:rPr>
              <a:t>Email marketing</a:t>
            </a:r>
            <a:endParaRPr lang="el-GR" dirty="0">
              <a:solidFill>
                <a:schemeClr val="tx1"/>
              </a:solidFill>
            </a:endParaRPr>
          </a:p>
        </p:txBody>
      </p:sp>
      <p:sp>
        <p:nvSpPr>
          <p:cNvPr id="9" name="TextBox 8">
            <a:extLst>
              <a:ext uri="{FF2B5EF4-FFF2-40B4-BE49-F238E27FC236}">
                <a16:creationId xmlns:a16="http://schemas.microsoft.com/office/drawing/2014/main" id="{814A2EA1-49EF-4F6E-97D0-1467738091FF}"/>
              </a:ext>
            </a:extLst>
          </p:cNvPr>
          <p:cNvSpPr txBox="1"/>
          <p:nvPr/>
        </p:nvSpPr>
        <p:spPr>
          <a:xfrm>
            <a:off x="0" y="828569"/>
            <a:ext cx="8964487" cy="523220"/>
          </a:xfrm>
          <a:prstGeom prst="rect">
            <a:avLst/>
          </a:prstGeom>
          <a:noFill/>
        </p:spPr>
        <p:txBody>
          <a:bodyPr wrap="square">
            <a:spAutoFit/>
          </a:bodyPr>
          <a:lstStyle/>
          <a:p>
            <a:pPr marL="457200" indent="-457200">
              <a:buFont typeface="Wingdings" panose="05000000000000000000" pitchFamily="2" charset="2"/>
              <a:buChar char="§"/>
            </a:pPr>
            <a:r>
              <a:rPr lang="en-US" sz="2800" dirty="0">
                <a:latin typeface="Arial Narrow" panose="020B0606020202030204" pitchFamily="34" charset="0"/>
              </a:rPr>
              <a:t>Email marketing</a:t>
            </a:r>
            <a:endParaRPr lang="el-GR" sz="2800" dirty="0">
              <a:latin typeface="Arial Narrow" panose="020B0606020202030204" pitchFamily="34" charset="0"/>
            </a:endParaRPr>
          </a:p>
        </p:txBody>
      </p:sp>
      <p:pic>
        <p:nvPicPr>
          <p:cNvPr id="3" name="Εικόνα 2">
            <a:extLst>
              <a:ext uri="{FF2B5EF4-FFF2-40B4-BE49-F238E27FC236}">
                <a16:creationId xmlns:a16="http://schemas.microsoft.com/office/drawing/2014/main" id="{3EE3723B-EF8B-473C-B500-8BB9241FA431}"/>
              </a:ext>
            </a:extLst>
          </p:cNvPr>
          <p:cNvPicPr>
            <a:picLocks noChangeAspect="1"/>
          </p:cNvPicPr>
          <p:nvPr/>
        </p:nvPicPr>
        <p:blipFill>
          <a:blip r:embed="rId3"/>
          <a:stretch>
            <a:fillRect/>
          </a:stretch>
        </p:blipFill>
        <p:spPr>
          <a:xfrm>
            <a:off x="419447" y="1530180"/>
            <a:ext cx="6862646" cy="3797640"/>
          </a:xfrm>
          <a:prstGeom prst="rect">
            <a:avLst/>
          </a:prstGeom>
        </p:spPr>
      </p:pic>
    </p:spTree>
    <p:extLst>
      <p:ext uri="{BB962C8B-B14F-4D97-AF65-F5344CB8AC3E}">
        <p14:creationId xmlns:p14="http://schemas.microsoft.com/office/powerpoint/2010/main" val="2419703273"/>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5 - Θέση αριθμού διαφάνειας">
            <a:extLst>
              <a:ext uri="{FF2B5EF4-FFF2-40B4-BE49-F238E27FC236}">
                <a16:creationId xmlns:a16="http://schemas.microsoft.com/office/drawing/2014/main" id="{20E4A1D7-244B-43CF-9E58-C161F84D390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B39D531-958E-4190-880B-17FE6A3BB40C}" type="slidenum">
              <a:rPr lang="en-GB" altLang="en-US" sz="1000" smtClean="0"/>
              <a:pPr>
                <a:spcBef>
                  <a:spcPct val="0"/>
                </a:spcBef>
                <a:buClrTx/>
                <a:buSzTx/>
                <a:buFontTx/>
                <a:buNone/>
              </a:pPr>
              <a:t>3</a:t>
            </a:fld>
            <a:endParaRPr lang="en-GB" altLang="en-US" sz="1000"/>
          </a:p>
        </p:txBody>
      </p:sp>
      <p:sp>
        <p:nvSpPr>
          <p:cNvPr id="7" name="TextBox 6">
            <a:extLst>
              <a:ext uri="{FF2B5EF4-FFF2-40B4-BE49-F238E27FC236}">
                <a16:creationId xmlns:a16="http://schemas.microsoft.com/office/drawing/2014/main" id="{D0472622-DFF6-45A9-A60D-F3C3AEE5B069}"/>
              </a:ext>
            </a:extLst>
          </p:cNvPr>
          <p:cNvSpPr txBox="1"/>
          <p:nvPr/>
        </p:nvSpPr>
        <p:spPr>
          <a:xfrm>
            <a:off x="69850" y="177800"/>
            <a:ext cx="7886700" cy="1081088"/>
          </a:xfrm>
          <a:prstGeom prst="rect">
            <a:avLst/>
          </a:prstGeom>
          <a:solidFill>
            <a:schemeClr val="accent2">
              <a:lumMod val="60000"/>
              <a:lumOff val="40000"/>
              <a:alpha val="50000"/>
            </a:schemeClr>
          </a:solidFill>
        </p:spPr>
        <p:txBody>
          <a:bodyPr lIns="74295" tIns="37148" rIns="74295" bIns="37148" anchor="b">
            <a:normAutofit/>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sz="4000" dirty="0">
                <a:solidFill>
                  <a:srgbClr val="0000FF"/>
                </a:solidFill>
                <a:latin typeface="Arial Narrow" panose="020B0606020202030204" pitchFamily="34" charset="0"/>
              </a:rPr>
              <a:t>email marketing</a:t>
            </a:r>
          </a:p>
        </p:txBody>
      </p:sp>
      <p:sp>
        <p:nvSpPr>
          <p:cNvPr id="11268" name="Rectangle 6">
            <a:extLst>
              <a:ext uri="{FF2B5EF4-FFF2-40B4-BE49-F238E27FC236}">
                <a16:creationId xmlns:a16="http://schemas.microsoft.com/office/drawing/2014/main" id="{34FB9697-4EB7-4589-B4F4-3BA3EBE0A83E}"/>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GB" altLang="en-US" sz="1100" dirty="0">
                <a:latin typeface="Arial Narrow" panose="020B0606020202030204" pitchFamily="34" charset="0"/>
              </a:rPr>
              <a:t>Email marketing </a:t>
            </a:r>
            <a:r>
              <a:rPr lang="el-GR" altLang="en-US" sz="1100" dirty="0">
                <a:latin typeface="Arial Narrow" panose="020B0606020202030204" pitchFamily="34" charset="0"/>
              </a:rPr>
              <a:t>- Δρ Δημήτριος Μαδυτινός</a:t>
            </a:r>
            <a:endParaRPr lang="en-GB" altLang="en-US" sz="1100" dirty="0">
              <a:latin typeface="Arial Narrow" panose="020B0606020202030204" pitchFamily="34" charset="0"/>
            </a:endParaRPr>
          </a:p>
        </p:txBody>
      </p:sp>
      <p:sp>
        <p:nvSpPr>
          <p:cNvPr id="11269" name="TextBox 11">
            <a:extLst>
              <a:ext uri="{FF2B5EF4-FFF2-40B4-BE49-F238E27FC236}">
                <a16:creationId xmlns:a16="http://schemas.microsoft.com/office/drawing/2014/main" id="{DC173487-B0DA-4368-BA04-CCB765D64864}"/>
              </a:ext>
            </a:extLst>
          </p:cNvPr>
          <p:cNvSpPr txBox="1">
            <a:spLocks noChangeArrowheads="1"/>
          </p:cNvSpPr>
          <p:nvPr/>
        </p:nvSpPr>
        <p:spPr bwMode="auto">
          <a:xfrm>
            <a:off x="369702" y="1335510"/>
            <a:ext cx="7597775"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3600" dirty="0">
                <a:latin typeface="Arial Narrow" panose="020B0606020202030204" pitchFamily="34" charset="0"/>
              </a:rPr>
              <a:t>Email marketing</a:t>
            </a:r>
            <a:r>
              <a:rPr lang="en-GB" altLang="el-GR" sz="3600" dirty="0">
                <a:latin typeface="Arial Narrow" panose="020B0606020202030204" pitchFamily="34" charset="0"/>
              </a:rPr>
              <a:t>…</a:t>
            </a:r>
            <a:endParaRPr lang="el-GR" altLang="el-GR" sz="3600" dirty="0">
              <a:latin typeface="Arial Narrow" panose="020B0606020202030204" pitchFamily="34" charset="0"/>
            </a:endParaRPr>
          </a:p>
          <a:p>
            <a:pPr>
              <a:spcAft>
                <a:spcPts val="600"/>
              </a:spcAft>
              <a:buFont typeface="Wingdings" panose="05000000000000000000" pitchFamily="2" charset="2"/>
              <a:buChar char="§"/>
            </a:pPr>
            <a:r>
              <a:rPr lang="el-GR" altLang="el-GR" sz="3600" dirty="0">
                <a:latin typeface="Arial Narrow" panose="020B0606020202030204" pitchFamily="34" charset="0"/>
              </a:rPr>
              <a:t>Η μετατροπή του κοινού μας σε πελάτες, έχει δυσκολέψει και έχει ακριβύνει σημαντικά.</a:t>
            </a:r>
          </a:p>
          <a:p>
            <a:pPr>
              <a:spcAft>
                <a:spcPts val="600"/>
              </a:spcAft>
              <a:buFont typeface="Wingdings" panose="05000000000000000000" pitchFamily="2" charset="2"/>
              <a:buChar char="§"/>
            </a:pPr>
            <a:r>
              <a:rPr lang="el-GR" altLang="el-GR" sz="3600" dirty="0">
                <a:latin typeface="Arial Narrow" panose="020B0606020202030204" pitchFamily="34" charset="0"/>
              </a:rPr>
              <a:t>Η χρήση του email μπορεί να μας βοηθήσει να το αλλάξουμε αυτό.</a:t>
            </a:r>
            <a:endParaRPr lang="en-GB" altLang="el-GR" sz="3600" dirty="0">
              <a:latin typeface="Arial Narrow" panose="020B0606020202030204" pitchFamily="34" charset="0"/>
            </a:endParaRPr>
          </a:p>
          <a:p>
            <a:pPr>
              <a:spcAft>
                <a:spcPts val="600"/>
              </a:spcAft>
              <a:buFont typeface="Wingdings" panose="05000000000000000000" pitchFamily="2" charset="2"/>
              <a:buChar char="§"/>
            </a:pPr>
            <a:r>
              <a:rPr lang="el-GR" altLang="el-GR" sz="3600" dirty="0">
                <a:latin typeface="Arial Narrow" panose="020B0606020202030204" pitchFamily="34" charset="0"/>
              </a:rPr>
              <a:t>Είναι από τα πιο</a:t>
            </a:r>
            <a:r>
              <a:rPr lang="en-GB" altLang="el-GR" sz="3600" dirty="0">
                <a:latin typeface="Arial Narrow" panose="020B0606020202030204" pitchFamily="34" charset="0"/>
              </a:rPr>
              <a:t> </a:t>
            </a:r>
            <a:r>
              <a:rPr lang="el-GR" altLang="el-GR" sz="3600" dirty="0">
                <a:latin typeface="Arial Narrow" panose="020B0606020202030204" pitchFamily="34" charset="0"/>
              </a:rPr>
              <a:t>αποδοτικά</a:t>
            </a:r>
            <a:r>
              <a:rPr lang="en-GB" altLang="el-GR" sz="3600" dirty="0">
                <a:latin typeface="Arial Narrow" panose="020B0606020202030204" pitchFamily="34" charset="0"/>
              </a:rPr>
              <a:t> </a:t>
            </a:r>
            <a:r>
              <a:rPr lang="el-GR" altLang="el-GR" sz="3600" dirty="0">
                <a:latin typeface="Arial Narrow" panose="020B0606020202030204" pitchFamily="34" charset="0"/>
              </a:rPr>
              <a:t>κανάλια "μετατροπών« (</a:t>
            </a:r>
            <a:r>
              <a:rPr lang="en-GB" altLang="el-GR" sz="3600" dirty="0">
                <a:latin typeface="Arial Narrow" panose="020B0606020202030204" pitchFamily="34" charset="0"/>
              </a:rPr>
              <a:t>conversion)</a:t>
            </a:r>
            <a:endParaRPr lang="el-GR" altLang="el-GR" sz="3600" dirty="0">
              <a:latin typeface="Arial Narrow" panose="020B0606020202030204" pitchFamily="34" charset="0"/>
            </a:endParaRPr>
          </a:p>
        </p:txBody>
      </p:sp>
    </p:spTree>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5 - Θέση αριθμού διαφάνειας">
            <a:extLst>
              <a:ext uri="{FF2B5EF4-FFF2-40B4-BE49-F238E27FC236}">
                <a16:creationId xmlns:a16="http://schemas.microsoft.com/office/drawing/2014/main" id="{20E4A1D7-244B-43CF-9E58-C161F84D390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B39D531-958E-4190-880B-17FE6A3BB40C}" type="slidenum">
              <a:rPr lang="en-GB" altLang="en-US" sz="1000" smtClean="0"/>
              <a:pPr>
                <a:spcBef>
                  <a:spcPct val="0"/>
                </a:spcBef>
                <a:buClrTx/>
                <a:buSzTx/>
                <a:buFontTx/>
                <a:buNone/>
              </a:pPr>
              <a:t>4</a:t>
            </a:fld>
            <a:endParaRPr lang="en-GB" altLang="en-US" sz="1000"/>
          </a:p>
        </p:txBody>
      </p:sp>
      <p:sp>
        <p:nvSpPr>
          <p:cNvPr id="7" name="TextBox 6">
            <a:extLst>
              <a:ext uri="{FF2B5EF4-FFF2-40B4-BE49-F238E27FC236}">
                <a16:creationId xmlns:a16="http://schemas.microsoft.com/office/drawing/2014/main" id="{D0472622-DFF6-45A9-A60D-F3C3AEE5B069}"/>
              </a:ext>
            </a:extLst>
          </p:cNvPr>
          <p:cNvSpPr txBox="1"/>
          <p:nvPr/>
        </p:nvSpPr>
        <p:spPr>
          <a:xfrm>
            <a:off x="69850" y="177800"/>
            <a:ext cx="7886700" cy="1081088"/>
          </a:xfrm>
          <a:prstGeom prst="rect">
            <a:avLst/>
          </a:prstGeom>
          <a:solidFill>
            <a:schemeClr val="accent2">
              <a:lumMod val="60000"/>
              <a:lumOff val="40000"/>
              <a:alpha val="50000"/>
            </a:schemeClr>
          </a:solidFill>
        </p:spPr>
        <p:txBody>
          <a:bodyPr lIns="74295" tIns="37148" rIns="74295" bIns="37148" anchor="b">
            <a:normAutofit/>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sz="4000" dirty="0">
                <a:solidFill>
                  <a:srgbClr val="0000FF"/>
                </a:solidFill>
                <a:latin typeface="Arial Narrow" panose="020B0606020202030204" pitchFamily="34" charset="0"/>
              </a:rPr>
              <a:t>email marketing</a:t>
            </a:r>
          </a:p>
        </p:txBody>
      </p:sp>
      <p:sp>
        <p:nvSpPr>
          <p:cNvPr id="11268" name="Rectangle 6">
            <a:extLst>
              <a:ext uri="{FF2B5EF4-FFF2-40B4-BE49-F238E27FC236}">
                <a16:creationId xmlns:a16="http://schemas.microsoft.com/office/drawing/2014/main" id="{34FB9697-4EB7-4589-B4F4-3BA3EBE0A83E}"/>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GB" altLang="en-US" sz="1100" dirty="0">
                <a:latin typeface="Arial Narrow" panose="020B0606020202030204" pitchFamily="34" charset="0"/>
              </a:rPr>
              <a:t>Email marketing </a:t>
            </a:r>
            <a:r>
              <a:rPr lang="el-GR" altLang="en-US" sz="1100" dirty="0">
                <a:latin typeface="Arial Narrow" panose="020B0606020202030204" pitchFamily="34" charset="0"/>
              </a:rPr>
              <a:t>- Δρ Δημήτριος Μαδυτινός</a:t>
            </a:r>
            <a:endParaRPr lang="en-GB" altLang="en-US" sz="1100" dirty="0">
              <a:latin typeface="Arial Narrow" panose="020B0606020202030204" pitchFamily="34" charset="0"/>
            </a:endParaRPr>
          </a:p>
        </p:txBody>
      </p:sp>
      <p:sp>
        <p:nvSpPr>
          <p:cNvPr id="11269" name="TextBox 11">
            <a:extLst>
              <a:ext uri="{FF2B5EF4-FFF2-40B4-BE49-F238E27FC236}">
                <a16:creationId xmlns:a16="http://schemas.microsoft.com/office/drawing/2014/main" id="{DC173487-B0DA-4368-BA04-CCB765D64864}"/>
              </a:ext>
            </a:extLst>
          </p:cNvPr>
          <p:cNvSpPr txBox="1">
            <a:spLocks noChangeArrowheads="1"/>
          </p:cNvSpPr>
          <p:nvPr/>
        </p:nvSpPr>
        <p:spPr bwMode="auto">
          <a:xfrm>
            <a:off x="369702" y="1335510"/>
            <a:ext cx="7597775" cy="420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3600" dirty="0">
                <a:latin typeface="Arial Narrow" panose="020B0606020202030204" pitchFamily="34" charset="0"/>
              </a:rPr>
              <a:t>Είναι</a:t>
            </a:r>
            <a:r>
              <a:rPr lang="en-GB" altLang="el-GR" sz="3600" dirty="0">
                <a:latin typeface="Arial Narrow" panose="020B0606020202030204" pitchFamily="34" charset="0"/>
              </a:rPr>
              <a:t> </a:t>
            </a:r>
            <a:r>
              <a:rPr lang="el-GR" altLang="el-GR" sz="3600" dirty="0">
                <a:latin typeface="Arial Narrow" panose="020B0606020202030204" pitchFamily="34" charset="0"/>
              </a:rPr>
              <a:t>πολύ πιο οικονομικό από τις διαφημίσεις στα social.</a:t>
            </a:r>
            <a:endParaRPr lang="en-GB" altLang="el-GR" sz="3600" dirty="0">
              <a:latin typeface="Arial Narrow" panose="020B0606020202030204" pitchFamily="34" charset="0"/>
            </a:endParaRPr>
          </a:p>
          <a:p>
            <a:pPr>
              <a:spcAft>
                <a:spcPts val="600"/>
              </a:spcAft>
              <a:buFont typeface="Wingdings" panose="05000000000000000000" pitchFamily="2" charset="2"/>
              <a:buChar char="§"/>
            </a:pPr>
            <a:r>
              <a:rPr lang="el-GR" altLang="el-GR" sz="3600" dirty="0">
                <a:solidFill>
                  <a:srgbClr val="0000FF"/>
                </a:solidFill>
                <a:effectLst>
                  <a:outerShdw blurRad="38100" dist="38100" dir="2700000" algn="tl">
                    <a:srgbClr val="000000">
                      <a:alpha val="43137"/>
                    </a:srgbClr>
                  </a:outerShdw>
                </a:effectLst>
                <a:latin typeface="Arial Narrow" panose="020B0606020202030204" pitchFamily="34" charset="0"/>
              </a:rPr>
              <a:t>Χτίστε τη λίστα σας !</a:t>
            </a:r>
          </a:p>
          <a:p>
            <a:pPr>
              <a:spcAft>
                <a:spcPts val="600"/>
              </a:spcAft>
              <a:buFont typeface="Wingdings" panose="05000000000000000000" pitchFamily="2" charset="2"/>
              <a:buChar char="§"/>
            </a:pPr>
            <a:r>
              <a:rPr lang="el-GR" altLang="el-GR" sz="3600" dirty="0">
                <a:latin typeface="Arial Narrow" panose="020B0606020202030204" pitchFamily="34" charset="0"/>
              </a:rPr>
              <a:t>Όσο δεν χτίζουμε την λίστα μας και δεν στέλνουμε email σε αυτή την λίστα…</a:t>
            </a:r>
          </a:p>
          <a:p>
            <a:pPr>
              <a:spcAft>
                <a:spcPts val="600"/>
              </a:spcAft>
              <a:buFont typeface="Wingdings" panose="05000000000000000000" pitchFamily="2" charset="2"/>
              <a:buChar char="§"/>
            </a:pPr>
            <a:r>
              <a:rPr lang="el-GR" altLang="el-GR" sz="3600" dirty="0">
                <a:latin typeface="Arial Narrow" panose="020B0606020202030204" pitchFamily="34" charset="0"/>
              </a:rPr>
              <a:t>Χάνουμε πελάτες και χρήματα - όχι αύριο αλλά αυτή την στιγμή που μιλάμε!</a:t>
            </a:r>
          </a:p>
        </p:txBody>
      </p:sp>
    </p:spTree>
    <p:extLst>
      <p:ext uri="{BB962C8B-B14F-4D97-AF65-F5344CB8AC3E}">
        <p14:creationId xmlns:p14="http://schemas.microsoft.com/office/powerpoint/2010/main" val="3894750910"/>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5 - Θέση αριθμού διαφάνειας">
            <a:extLst>
              <a:ext uri="{FF2B5EF4-FFF2-40B4-BE49-F238E27FC236}">
                <a16:creationId xmlns:a16="http://schemas.microsoft.com/office/drawing/2014/main" id="{20E4A1D7-244B-43CF-9E58-C161F84D390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B39D531-958E-4190-880B-17FE6A3BB40C}" type="slidenum">
              <a:rPr lang="en-GB" altLang="en-US" sz="1000" smtClean="0"/>
              <a:pPr>
                <a:spcBef>
                  <a:spcPct val="0"/>
                </a:spcBef>
                <a:buClrTx/>
                <a:buSzTx/>
                <a:buFontTx/>
                <a:buNone/>
              </a:pPr>
              <a:t>5</a:t>
            </a:fld>
            <a:endParaRPr lang="en-GB" altLang="en-US" sz="1000"/>
          </a:p>
        </p:txBody>
      </p:sp>
      <p:sp>
        <p:nvSpPr>
          <p:cNvPr id="7" name="TextBox 6">
            <a:extLst>
              <a:ext uri="{FF2B5EF4-FFF2-40B4-BE49-F238E27FC236}">
                <a16:creationId xmlns:a16="http://schemas.microsoft.com/office/drawing/2014/main" id="{D0472622-DFF6-45A9-A60D-F3C3AEE5B069}"/>
              </a:ext>
            </a:extLst>
          </p:cNvPr>
          <p:cNvSpPr txBox="1"/>
          <p:nvPr/>
        </p:nvSpPr>
        <p:spPr>
          <a:xfrm>
            <a:off x="69850" y="177800"/>
            <a:ext cx="7886700" cy="1081088"/>
          </a:xfrm>
          <a:prstGeom prst="rect">
            <a:avLst/>
          </a:prstGeom>
          <a:solidFill>
            <a:schemeClr val="accent2">
              <a:lumMod val="60000"/>
              <a:lumOff val="40000"/>
              <a:alpha val="50000"/>
            </a:schemeClr>
          </a:solidFill>
        </p:spPr>
        <p:txBody>
          <a:bodyPr lIns="74295" tIns="37148" rIns="74295" bIns="37148" anchor="b">
            <a:normAutofit/>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sz="4000" dirty="0">
                <a:solidFill>
                  <a:srgbClr val="0000FF"/>
                </a:solidFill>
                <a:latin typeface="Arial Narrow" panose="020B0606020202030204" pitchFamily="34" charset="0"/>
              </a:rPr>
              <a:t>email marketing</a:t>
            </a:r>
          </a:p>
        </p:txBody>
      </p:sp>
      <p:sp>
        <p:nvSpPr>
          <p:cNvPr id="11268" name="Rectangle 6">
            <a:extLst>
              <a:ext uri="{FF2B5EF4-FFF2-40B4-BE49-F238E27FC236}">
                <a16:creationId xmlns:a16="http://schemas.microsoft.com/office/drawing/2014/main" id="{34FB9697-4EB7-4589-B4F4-3BA3EBE0A83E}"/>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GB" altLang="en-US" sz="1100" dirty="0">
                <a:latin typeface="Arial Narrow" panose="020B0606020202030204" pitchFamily="34" charset="0"/>
              </a:rPr>
              <a:t>Email marketing </a:t>
            </a:r>
            <a:r>
              <a:rPr lang="el-GR" altLang="en-US" sz="1100" dirty="0">
                <a:latin typeface="Arial Narrow" panose="020B0606020202030204" pitchFamily="34" charset="0"/>
              </a:rPr>
              <a:t>- Δρ Δημήτριος Μαδυτινός</a:t>
            </a:r>
            <a:endParaRPr lang="en-GB" altLang="en-US" sz="1100" dirty="0">
              <a:latin typeface="Arial Narrow" panose="020B0606020202030204" pitchFamily="34" charset="0"/>
            </a:endParaRPr>
          </a:p>
        </p:txBody>
      </p:sp>
      <p:sp>
        <p:nvSpPr>
          <p:cNvPr id="11269" name="TextBox 11">
            <a:extLst>
              <a:ext uri="{FF2B5EF4-FFF2-40B4-BE49-F238E27FC236}">
                <a16:creationId xmlns:a16="http://schemas.microsoft.com/office/drawing/2014/main" id="{DC173487-B0DA-4368-BA04-CCB765D64864}"/>
              </a:ext>
            </a:extLst>
          </p:cNvPr>
          <p:cNvSpPr txBox="1">
            <a:spLocks noChangeArrowheads="1"/>
          </p:cNvSpPr>
          <p:nvPr/>
        </p:nvSpPr>
        <p:spPr bwMode="auto">
          <a:xfrm>
            <a:off x="369702" y="1335510"/>
            <a:ext cx="7597775" cy="5309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3600" dirty="0">
                <a:latin typeface="Arial Narrow" panose="020B0606020202030204" pitchFamily="34" charset="0"/>
              </a:rPr>
              <a:t>Όσο το καθυστερούμε χάνουμε πωλήσεις που θα μπορούσαμε να έχουμε</a:t>
            </a:r>
          </a:p>
          <a:p>
            <a:pPr>
              <a:spcAft>
                <a:spcPts val="600"/>
              </a:spcAft>
              <a:buFont typeface="Wingdings" panose="05000000000000000000" pitchFamily="2" charset="2"/>
              <a:buChar char="§"/>
            </a:pPr>
            <a:r>
              <a:rPr lang="el-GR" altLang="el-GR" sz="3600" dirty="0">
                <a:latin typeface="Arial Narrow" panose="020B0606020202030204" pitchFamily="34" charset="0"/>
              </a:rPr>
              <a:t>‘Αφήνουμε χρήματα στο τραπέζι’ και δεν το θέλουμε αυτό!</a:t>
            </a:r>
          </a:p>
          <a:p>
            <a:pPr>
              <a:spcAft>
                <a:spcPts val="600"/>
              </a:spcAft>
              <a:buFont typeface="Wingdings" panose="05000000000000000000" pitchFamily="2" charset="2"/>
              <a:buChar char="§"/>
            </a:pPr>
            <a:r>
              <a:rPr lang="el-GR" altLang="el-GR" sz="3600" dirty="0">
                <a:latin typeface="Arial Narrow" panose="020B0606020202030204" pitchFamily="34" charset="0"/>
              </a:rPr>
              <a:t>Το πρόβλημα είναι ότι οι περισσότεροι δυσκολεύονται να ξεκινήσουν. </a:t>
            </a:r>
          </a:p>
          <a:p>
            <a:pPr>
              <a:spcAft>
                <a:spcPts val="600"/>
              </a:spcAft>
              <a:buFont typeface="Wingdings" panose="05000000000000000000" pitchFamily="2" charset="2"/>
              <a:buChar char="§"/>
            </a:pPr>
            <a:r>
              <a:rPr lang="el-GR" altLang="el-GR" sz="3600" dirty="0">
                <a:latin typeface="Arial Narrow" panose="020B0606020202030204" pitchFamily="34" charset="0"/>
              </a:rPr>
              <a:t>Δεν υπάρχουν οι γνώσεις που απαιτούνται  </a:t>
            </a:r>
          </a:p>
        </p:txBody>
      </p:sp>
    </p:spTree>
    <p:extLst>
      <p:ext uri="{BB962C8B-B14F-4D97-AF65-F5344CB8AC3E}">
        <p14:creationId xmlns:p14="http://schemas.microsoft.com/office/powerpoint/2010/main" val="2008287129"/>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5 - Θέση αριθμού διαφάνειας">
            <a:extLst>
              <a:ext uri="{FF2B5EF4-FFF2-40B4-BE49-F238E27FC236}">
                <a16:creationId xmlns:a16="http://schemas.microsoft.com/office/drawing/2014/main" id="{20E4A1D7-244B-43CF-9E58-C161F84D390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B39D531-958E-4190-880B-17FE6A3BB40C}" type="slidenum">
              <a:rPr lang="en-GB" altLang="en-US" sz="1000" smtClean="0"/>
              <a:pPr>
                <a:spcBef>
                  <a:spcPct val="0"/>
                </a:spcBef>
                <a:buClrTx/>
                <a:buSzTx/>
                <a:buFontTx/>
                <a:buNone/>
              </a:pPr>
              <a:t>6</a:t>
            </a:fld>
            <a:endParaRPr lang="en-GB" altLang="en-US" sz="1000"/>
          </a:p>
        </p:txBody>
      </p:sp>
      <p:sp>
        <p:nvSpPr>
          <p:cNvPr id="7" name="TextBox 6">
            <a:extLst>
              <a:ext uri="{FF2B5EF4-FFF2-40B4-BE49-F238E27FC236}">
                <a16:creationId xmlns:a16="http://schemas.microsoft.com/office/drawing/2014/main" id="{D0472622-DFF6-45A9-A60D-F3C3AEE5B069}"/>
              </a:ext>
            </a:extLst>
          </p:cNvPr>
          <p:cNvSpPr txBox="1"/>
          <p:nvPr/>
        </p:nvSpPr>
        <p:spPr>
          <a:xfrm>
            <a:off x="69850" y="177800"/>
            <a:ext cx="7886700" cy="1081088"/>
          </a:xfrm>
          <a:prstGeom prst="rect">
            <a:avLst/>
          </a:prstGeom>
          <a:solidFill>
            <a:schemeClr val="accent2">
              <a:lumMod val="60000"/>
              <a:lumOff val="40000"/>
              <a:alpha val="50000"/>
            </a:schemeClr>
          </a:solidFill>
        </p:spPr>
        <p:txBody>
          <a:bodyPr lIns="74295" tIns="37148" rIns="74295" bIns="37148" anchor="b">
            <a:normAutofit/>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sz="4000" dirty="0">
                <a:solidFill>
                  <a:srgbClr val="0000FF"/>
                </a:solidFill>
                <a:latin typeface="Arial Narrow" panose="020B0606020202030204" pitchFamily="34" charset="0"/>
              </a:rPr>
              <a:t>email marketing</a:t>
            </a:r>
          </a:p>
        </p:txBody>
      </p:sp>
      <p:sp>
        <p:nvSpPr>
          <p:cNvPr id="11268" name="Rectangle 6">
            <a:extLst>
              <a:ext uri="{FF2B5EF4-FFF2-40B4-BE49-F238E27FC236}">
                <a16:creationId xmlns:a16="http://schemas.microsoft.com/office/drawing/2014/main" id="{34FB9697-4EB7-4589-B4F4-3BA3EBE0A83E}"/>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GB" altLang="en-US" sz="1100" dirty="0">
                <a:latin typeface="Arial Narrow" panose="020B0606020202030204" pitchFamily="34" charset="0"/>
              </a:rPr>
              <a:t>Email marketing </a:t>
            </a:r>
            <a:r>
              <a:rPr lang="el-GR" altLang="en-US" sz="1100" dirty="0">
                <a:latin typeface="Arial Narrow" panose="020B0606020202030204" pitchFamily="34" charset="0"/>
              </a:rPr>
              <a:t>- Δρ Δημήτριος Μαδυτινός</a:t>
            </a:r>
            <a:endParaRPr lang="en-GB" altLang="en-US" sz="1100" dirty="0">
              <a:latin typeface="Arial Narrow" panose="020B0606020202030204" pitchFamily="34" charset="0"/>
            </a:endParaRPr>
          </a:p>
        </p:txBody>
      </p:sp>
      <p:sp>
        <p:nvSpPr>
          <p:cNvPr id="11269" name="TextBox 11">
            <a:extLst>
              <a:ext uri="{FF2B5EF4-FFF2-40B4-BE49-F238E27FC236}">
                <a16:creationId xmlns:a16="http://schemas.microsoft.com/office/drawing/2014/main" id="{DC173487-B0DA-4368-BA04-CCB765D64864}"/>
              </a:ext>
            </a:extLst>
          </p:cNvPr>
          <p:cNvSpPr txBox="1">
            <a:spLocks noChangeArrowheads="1"/>
          </p:cNvSpPr>
          <p:nvPr/>
        </p:nvSpPr>
        <p:spPr bwMode="auto">
          <a:xfrm>
            <a:off x="369702" y="1335510"/>
            <a:ext cx="7597775" cy="475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3600" dirty="0">
                <a:latin typeface="Arial Narrow" panose="020B0606020202030204" pitchFamily="34" charset="0"/>
              </a:rPr>
              <a:t>Ούτε και το πλάνο που θα μας βοηθήσει να "στήσουμε" τον μηχανισμό του email marketing.</a:t>
            </a:r>
          </a:p>
          <a:p>
            <a:pPr>
              <a:spcAft>
                <a:spcPts val="600"/>
              </a:spcAft>
              <a:buFont typeface="Wingdings" panose="05000000000000000000" pitchFamily="2" charset="2"/>
              <a:buChar char="§"/>
            </a:pPr>
            <a:r>
              <a:rPr lang="el-GR" altLang="el-GR" sz="3600" dirty="0">
                <a:latin typeface="Arial Narrow" panose="020B0606020202030204" pitchFamily="34" charset="0"/>
              </a:rPr>
              <a:t>Χρησιμοποιώντας το email μπορούμε να προσθέσουμε ένα επιπλέον 10-20% στις πωλήσεις μας</a:t>
            </a:r>
          </a:p>
          <a:p>
            <a:pPr>
              <a:spcAft>
                <a:spcPts val="600"/>
              </a:spcAft>
              <a:buFont typeface="Wingdings" panose="05000000000000000000" pitchFamily="2" charset="2"/>
              <a:buChar char="§"/>
            </a:pPr>
            <a:endParaRPr lang="el-GR" altLang="el-GR" sz="3600" dirty="0">
              <a:latin typeface="Arial Narrow" panose="020B0606020202030204" pitchFamily="34" charset="0"/>
            </a:endParaRPr>
          </a:p>
          <a:p>
            <a:pPr>
              <a:spcAft>
                <a:spcPts val="600"/>
              </a:spcAft>
              <a:buFont typeface="Wingdings" panose="05000000000000000000" pitchFamily="2" charset="2"/>
              <a:buChar char="§"/>
            </a:pPr>
            <a:endParaRPr lang="el-GR" altLang="el-GR" sz="3600" dirty="0">
              <a:latin typeface="Arial Narrow" panose="020B0606020202030204" pitchFamily="34" charset="0"/>
            </a:endParaRPr>
          </a:p>
        </p:txBody>
      </p:sp>
    </p:spTree>
    <p:extLst>
      <p:ext uri="{BB962C8B-B14F-4D97-AF65-F5344CB8AC3E}">
        <p14:creationId xmlns:p14="http://schemas.microsoft.com/office/powerpoint/2010/main" val="2750473151"/>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5 - Θέση αριθμού διαφάνειας">
            <a:extLst>
              <a:ext uri="{FF2B5EF4-FFF2-40B4-BE49-F238E27FC236}">
                <a16:creationId xmlns:a16="http://schemas.microsoft.com/office/drawing/2014/main" id="{20E4A1D7-244B-43CF-9E58-C161F84D390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B39D531-958E-4190-880B-17FE6A3BB40C}" type="slidenum">
              <a:rPr lang="en-GB" altLang="en-US" sz="1000" smtClean="0"/>
              <a:pPr>
                <a:spcBef>
                  <a:spcPct val="0"/>
                </a:spcBef>
                <a:buClrTx/>
                <a:buSzTx/>
                <a:buFontTx/>
                <a:buNone/>
              </a:pPr>
              <a:t>7</a:t>
            </a:fld>
            <a:endParaRPr lang="en-GB" altLang="en-US" sz="1000"/>
          </a:p>
        </p:txBody>
      </p:sp>
      <p:sp>
        <p:nvSpPr>
          <p:cNvPr id="7" name="TextBox 6">
            <a:extLst>
              <a:ext uri="{FF2B5EF4-FFF2-40B4-BE49-F238E27FC236}">
                <a16:creationId xmlns:a16="http://schemas.microsoft.com/office/drawing/2014/main" id="{D0472622-DFF6-45A9-A60D-F3C3AEE5B069}"/>
              </a:ext>
            </a:extLst>
          </p:cNvPr>
          <p:cNvSpPr txBox="1"/>
          <p:nvPr/>
        </p:nvSpPr>
        <p:spPr>
          <a:xfrm>
            <a:off x="69850" y="177800"/>
            <a:ext cx="7886700" cy="1081088"/>
          </a:xfrm>
          <a:prstGeom prst="rect">
            <a:avLst/>
          </a:prstGeom>
          <a:solidFill>
            <a:schemeClr val="accent2">
              <a:lumMod val="60000"/>
              <a:lumOff val="40000"/>
              <a:alpha val="50000"/>
            </a:schemeClr>
          </a:solidFill>
        </p:spPr>
        <p:txBody>
          <a:bodyPr lIns="74295" tIns="37148" rIns="74295" bIns="37148" anchor="b">
            <a:normAutofit/>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sz="4000" dirty="0">
                <a:solidFill>
                  <a:srgbClr val="0000FF"/>
                </a:solidFill>
                <a:latin typeface="Arial Narrow" panose="020B0606020202030204" pitchFamily="34" charset="0"/>
              </a:rPr>
              <a:t>email marketing</a:t>
            </a:r>
          </a:p>
        </p:txBody>
      </p:sp>
      <p:sp>
        <p:nvSpPr>
          <p:cNvPr id="11268" name="Rectangle 6">
            <a:extLst>
              <a:ext uri="{FF2B5EF4-FFF2-40B4-BE49-F238E27FC236}">
                <a16:creationId xmlns:a16="http://schemas.microsoft.com/office/drawing/2014/main" id="{34FB9697-4EB7-4589-B4F4-3BA3EBE0A83E}"/>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GB" altLang="en-US" sz="1100" dirty="0">
                <a:latin typeface="Arial Narrow" panose="020B0606020202030204" pitchFamily="34" charset="0"/>
              </a:rPr>
              <a:t>Email marketing </a:t>
            </a:r>
            <a:r>
              <a:rPr lang="el-GR" altLang="en-US" sz="1100" dirty="0">
                <a:latin typeface="Arial Narrow" panose="020B0606020202030204" pitchFamily="34" charset="0"/>
              </a:rPr>
              <a:t>- Δρ Δημήτριος Μαδυτινός</a:t>
            </a:r>
            <a:endParaRPr lang="en-GB" altLang="en-US" sz="1100" dirty="0">
              <a:latin typeface="Arial Narrow" panose="020B0606020202030204" pitchFamily="34" charset="0"/>
            </a:endParaRPr>
          </a:p>
        </p:txBody>
      </p:sp>
      <p:sp>
        <p:nvSpPr>
          <p:cNvPr id="11269" name="TextBox 11">
            <a:extLst>
              <a:ext uri="{FF2B5EF4-FFF2-40B4-BE49-F238E27FC236}">
                <a16:creationId xmlns:a16="http://schemas.microsoft.com/office/drawing/2014/main" id="{DC173487-B0DA-4368-BA04-CCB765D64864}"/>
              </a:ext>
            </a:extLst>
          </p:cNvPr>
          <p:cNvSpPr txBox="1">
            <a:spLocks noChangeArrowheads="1"/>
          </p:cNvSpPr>
          <p:nvPr/>
        </p:nvSpPr>
        <p:spPr bwMode="auto">
          <a:xfrm>
            <a:off x="369702" y="1335510"/>
            <a:ext cx="7597775"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3600" dirty="0">
                <a:latin typeface="Arial Narrow" panose="020B0606020202030204" pitchFamily="34" charset="0"/>
              </a:rPr>
              <a:t>χτίσιμο της Λίστας email</a:t>
            </a:r>
          </a:p>
          <a:p>
            <a:pPr>
              <a:spcAft>
                <a:spcPts val="600"/>
              </a:spcAft>
              <a:buFont typeface="Wingdings" panose="05000000000000000000" pitchFamily="2" charset="2"/>
              <a:buChar char="§"/>
            </a:pPr>
            <a:r>
              <a:rPr lang="el-GR" altLang="el-GR" sz="3600" dirty="0">
                <a:latin typeface="Arial Narrow" panose="020B0606020202030204" pitchFamily="34" charset="0"/>
              </a:rPr>
              <a:t>δημιουργία </a:t>
            </a:r>
            <a:r>
              <a:rPr lang="el-GR" altLang="el-GR" sz="3600" dirty="0" err="1">
                <a:latin typeface="Arial Narrow" panose="020B0606020202030204" pitchFamily="34" charset="0"/>
              </a:rPr>
              <a:t>Lead</a:t>
            </a:r>
            <a:r>
              <a:rPr lang="el-GR" altLang="el-GR" sz="3600" dirty="0">
                <a:latin typeface="Arial Narrow" panose="020B0606020202030204" pitchFamily="34" charset="0"/>
              </a:rPr>
              <a:t> </a:t>
            </a:r>
            <a:r>
              <a:rPr lang="el-GR" altLang="el-GR" sz="3600" dirty="0" err="1">
                <a:latin typeface="Arial Narrow" panose="020B0606020202030204" pitchFamily="34" charset="0"/>
              </a:rPr>
              <a:t>magnet</a:t>
            </a:r>
            <a:r>
              <a:rPr lang="el-GR" altLang="el-GR" sz="3600" dirty="0">
                <a:latin typeface="Arial Narrow" panose="020B0606020202030204" pitchFamily="34" charset="0"/>
              </a:rPr>
              <a:t> και landing </a:t>
            </a:r>
            <a:r>
              <a:rPr lang="el-GR" altLang="el-GR" sz="3600" dirty="0" err="1">
                <a:latin typeface="Arial Narrow" panose="020B0606020202030204" pitchFamily="34" charset="0"/>
              </a:rPr>
              <a:t>pages</a:t>
            </a:r>
            <a:endParaRPr lang="el-GR" altLang="el-GR" sz="3600" dirty="0">
              <a:latin typeface="Arial Narrow" panose="020B0606020202030204" pitchFamily="34" charset="0"/>
            </a:endParaRPr>
          </a:p>
          <a:p>
            <a:pPr>
              <a:spcAft>
                <a:spcPts val="600"/>
              </a:spcAft>
              <a:buFont typeface="Wingdings" panose="05000000000000000000" pitchFamily="2" charset="2"/>
              <a:buChar char="§"/>
            </a:pPr>
            <a:r>
              <a:rPr lang="el-GR" altLang="el-GR" sz="3600" dirty="0">
                <a:latin typeface="Arial Narrow" panose="020B0606020202030204" pitchFamily="34" charset="0"/>
              </a:rPr>
              <a:t>δημιουργία email που θα προσγειώνονται στο </a:t>
            </a:r>
            <a:r>
              <a:rPr lang="el-GR" altLang="el-GR" sz="3600" dirty="0" err="1">
                <a:latin typeface="Arial Narrow" panose="020B0606020202030204" pitchFamily="34" charset="0"/>
              </a:rPr>
              <a:t>inbox</a:t>
            </a:r>
            <a:r>
              <a:rPr lang="el-GR" altLang="el-GR" sz="3600" dirty="0">
                <a:latin typeface="Arial Narrow" panose="020B0606020202030204" pitchFamily="34" charset="0"/>
              </a:rPr>
              <a:t> και όχι στα spam</a:t>
            </a:r>
          </a:p>
          <a:p>
            <a:pPr>
              <a:spcAft>
                <a:spcPts val="600"/>
              </a:spcAft>
              <a:buFont typeface="Wingdings" panose="05000000000000000000" pitchFamily="2" charset="2"/>
              <a:buChar char="§"/>
            </a:pPr>
            <a:r>
              <a:rPr lang="el-GR" altLang="el-GR" sz="3600" dirty="0">
                <a:latin typeface="Arial Narrow" panose="020B0606020202030204" pitchFamily="34" charset="0"/>
              </a:rPr>
              <a:t>δημιουργία email που το κοινό μας θα ανοίγει και θα διαβάζει</a:t>
            </a:r>
          </a:p>
          <a:p>
            <a:pPr>
              <a:spcAft>
                <a:spcPts val="600"/>
              </a:spcAft>
              <a:buFont typeface="Wingdings" panose="05000000000000000000" pitchFamily="2" charset="2"/>
              <a:buChar char="§"/>
            </a:pPr>
            <a:endParaRPr lang="el-GR" altLang="el-GR" sz="3600" dirty="0">
              <a:latin typeface="Arial Narrow" panose="020B0606020202030204" pitchFamily="34" charset="0"/>
            </a:endParaRPr>
          </a:p>
        </p:txBody>
      </p:sp>
    </p:spTree>
    <p:extLst>
      <p:ext uri="{BB962C8B-B14F-4D97-AF65-F5344CB8AC3E}">
        <p14:creationId xmlns:p14="http://schemas.microsoft.com/office/powerpoint/2010/main" val="1376994787"/>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5 - Θέση αριθμού διαφάνειας">
            <a:extLst>
              <a:ext uri="{FF2B5EF4-FFF2-40B4-BE49-F238E27FC236}">
                <a16:creationId xmlns:a16="http://schemas.microsoft.com/office/drawing/2014/main" id="{20E4A1D7-244B-43CF-9E58-C161F84D390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B39D531-958E-4190-880B-17FE6A3BB40C}" type="slidenum">
              <a:rPr lang="en-GB" altLang="en-US" sz="1000" smtClean="0"/>
              <a:pPr>
                <a:spcBef>
                  <a:spcPct val="0"/>
                </a:spcBef>
                <a:buClrTx/>
                <a:buSzTx/>
                <a:buFontTx/>
                <a:buNone/>
              </a:pPr>
              <a:t>8</a:t>
            </a:fld>
            <a:endParaRPr lang="en-GB" altLang="en-US" sz="1000"/>
          </a:p>
        </p:txBody>
      </p:sp>
      <p:sp>
        <p:nvSpPr>
          <p:cNvPr id="7" name="TextBox 6">
            <a:extLst>
              <a:ext uri="{FF2B5EF4-FFF2-40B4-BE49-F238E27FC236}">
                <a16:creationId xmlns:a16="http://schemas.microsoft.com/office/drawing/2014/main" id="{D0472622-DFF6-45A9-A60D-F3C3AEE5B069}"/>
              </a:ext>
            </a:extLst>
          </p:cNvPr>
          <p:cNvSpPr txBox="1"/>
          <p:nvPr/>
        </p:nvSpPr>
        <p:spPr>
          <a:xfrm>
            <a:off x="69850" y="177800"/>
            <a:ext cx="7886700" cy="1081088"/>
          </a:xfrm>
          <a:prstGeom prst="rect">
            <a:avLst/>
          </a:prstGeom>
          <a:solidFill>
            <a:schemeClr val="accent2">
              <a:lumMod val="60000"/>
              <a:lumOff val="40000"/>
              <a:alpha val="50000"/>
            </a:schemeClr>
          </a:solidFill>
        </p:spPr>
        <p:txBody>
          <a:bodyPr lIns="74295" tIns="37148" rIns="74295" bIns="37148" anchor="b">
            <a:normAutofit/>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sz="4000" dirty="0">
                <a:solidFill>
                  <a:srgbClr val="0000FF"/>
                </a:solidFill>
                <a:latin typeface="Arial Narrow" panose="020B0606020202030204" pitchFamily="34" charset="0"/>
              </a:rPr>
              <a:t>email marketing</a:t>
            </a:r>
          </a:p>
        </p:txBody>
      </p:sp>
      <p:sp>
        <p:nvSpPr>
          <p:cNvPr id="11268" name="Rectangle 6">
            <a:extLst>
              <a:ext uri="{FF2B5EF4-FFF2-40B4-BE49-F238E27FC236}">
                <a16:creationId xmlns:a16="http://schemas.microsoft.com/office/drawing/2014/main" id="{34FB9697-4EB7-4589-B4F4-3BA3EBE0A83E}"/>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GB" altLang="en-US" sz="1100" dirty="0">
                <a:latin typeface="Arial Narrow" panose="020B0606020202030204" pitchFamily="34" charset="0"/>
              </a:rPr>
              <a:t>Email marketing </a:t>
            </a:r>
            <a:r>
              <a:rPr lang="el-GR" altLang="en-US" sz="1100" dirty="0">
                <a:latin typeface="Arial Narrow" panose="020B0606020202030204" pitchFamily="34" charset="0"/>
              </a:rPr>
              <a:t>- Δρ Δημήτριος Μαδυτινός</a:t>
            </a:r>
            <a:endParaRPr lang="en-GB" altLang="en-US" sz="1100" dirty="0">
              <a:latin typeface="Arial Narrow" panose="020B0606020202030204" pitchFamily="34" charset="0"/>
            </a:endParaRPr>
          </a:p>
        </p:txBody>
      </p:sp>
      <p:sp>
        <p:nvSpPr>
          <p:cNvPr id="11269" name="TextBox 11">
            <a:extLst>
              <a:ext uri="{FF2B5EF4-FFF2-40B4-BE49-F238E27FC236}">
                <a16:creationId xmlns:a16="http://schemas.microsoft.com/office/drawing/2014/main" id="{DC173487-B0DA-4368-BA04-CCB765D64864}"/>
              </a:ext>
            </a:extLst>
          </p:cNvPr>
          <p:cNvSpPr txBox="1">
            <a:spLocks noChangeArrowheads="1"/>
          </p:cNvSpPr>
          <p:nvPr/>
        </p:nvSpPr>
        <p:spPr bwMode="auto">
          <a:xfrm>
            <a:off x="369702" y="1335510"/>
            <a:ext cx="7597775" cy="412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3600" dirty="0">
                <a:latin typeface="Arial Narrow" panose="020B0606020202030204" pitchFamily="34" charset="0"/>
              </a:rPr>
              <a:t>δημιουργία αυτοματισμών email και email </a:t>
            </a:r>
            <a:r>
              <a:rPr lang="el-GR" altLang="el-GR" sz="3600" dirty="0" err="1">
                <a:latin typeface="Arial Narrow" panose="020B0606020202030204" pitchFamily="34" charset="0"/>
              </a:rPr>
              <a:t>funnels</a:t>
            </a:r>
            <a:r>
              <a:rPr lang="el-GR" altLang="el-GR" sz="3600" dirty="0">
                <a:latin typeface="Arial Narrow" panose="020B0606020202030204" pitchFamily="34" charset="0"/>
              </a:rPr>
              <a:t> </a:t>
            </a:r>
          </a:p>
          <a:p>
            <a:pPr>
              <a:spcAft>
                <a:spcPts val="600"/>
              </a:spcAft>
              <a:buFont typeface="Wingdings" panose="05000000000000000000" pitchFamily="2" charset="2"/>
              <a:buChar char="§"/>
            </a:pPr>
            <a:r>
              <a:rPr lang="el-GR" altLang="el-GR" sz="3600" dirty="0">
                <a:latin typeface="Arial Narrow" panose="020B0606020202030204" pitchFamily="34" charset="0"/>
              </a:rPr>
              <a:t>που στηρίζονται στην «Συμπεριφορά» των ανθρώπων (στέλνουμε το σωστό μήνυμα - στους σωστούς ανθρώπους -στην σωστή στιγμή).</a:t>
            </a:r>
          </a:p>
          <a:p>
            <a:pPr>
              <a:spcAft>
                <a:spcPts val="600"/>
              </a:spcAft>
              <a:buFont typeface="Wingdings" panose="05000000000000000000" pitchFamily="2" charset="2"/>
              <a:buChar char="§"/>
            </a:pPr>
            <a:endParaRPr lang="el-GR" altLang="el-GR" sz="3600" dirty="0">
              <a:latin typeface="Arial Narrow" panose="020B0606020202030204" pitchFamily="34" charset="0"/>
            </a:endParaRPr>
          </a:p>
        </p:txBody>
      </p:sp>
    </p:spTree>
    <p:extLst>
      <p:ext uri="{BB962C8B-B14F-4D97-AF65-F5344CB8AC3E}">
        <p14:creationId xmlns:p14="http://schemas.microsoft.com/office/powerpoint/2010/main" val="1845205724"/>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5 - Θέση αριθμού διαφάνειας">
            <a:extLst>
              <a:ext uri="{FF2B5EF4-FFF2-40B4-BE49-F238E27FC236}">
                <a16:creationId xmlns:a16="http://schemas.microsoft.com/office/drawing/2014/main" id="{20E4A1D7-244B-43CF-9E58-C161F84D390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B39D531-958E-4190-880B-17FE6A3BB40C}" type="slidenum">
              <a:rPr lang="en-GB" altLang="en-US" sz="1000" smtClean="0"/>
              <a:pPr>
                <a:spcBef>
                  <a:spcPct val="0"/>
                </a:spcBef>
                <a:buClrTx/>
                <a:buSzTx/>
                <a:buFontTx/>
                <a:buNone/>
              </a:pPr>
              <a:t>9</a:t>
            </a:fld>
            <a:endParaRPr lang="en-GB" altLang="en-US" sz="1000"/>
          </a:p>
        </p:txBody>
      </p:sp>
      <p:sp>
        <p:nvSpPr>
          <p:cNvPr id="7" name="TextBox 6">
            <a:extLst>
              <a:ext uri="{FF2B5EF4-FFF2-40B4-BE49-F238E27FC236}">
                <a16:creationId xmlns:a16="http://schemas.microsoft.com/office/drawing/2014/main" id="{D0472622-DFF6-45A9-A60D-F3C3AEE5B069}"/>
              </a:ext>
            </a:extLst>
          </p:cNvPr>
          <p:cNvSpPr txBox="1"/>
          <p:nvPr/>
        </p:nvSpPr>
        <p:spPr>
          <a:xfrm>
            <a:off x="69850" y="177800"/>
            <a:ext cx="7886700" cy="1081088"/>
          </a:xfrm>
          <a:prstGeom prst="rect">
            <a:avLst/>
          </a:prstGeom>
          <a:solidFill>
            <a:schemeClr val="accent2">
              <a:lumMod val="60000"/>
              <a:lumOff val="40000"/>
              <a:alpha val="50000"/>
            </a:schemeClr>
          </a:solidFill>
        </p:spPr>
        <p:txBody>
          <a:bodyPr lIns="74295" tIns="37148" rIns="74295" bIns="37148" anchor="b">
            <a:normAutofit/>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l-GR" altLang="el-GR" sz="4000" dirty="0">
                <a:solidFill>
                  <a:srgbClr val="FF0000"/>
                </a:solidFill>
                <a:latin typeface="Arial Narrow" panose="020B0606020202030204" pitchFamily="34" charset="0"/>
              </a:rPr>
              <a:t>7 βασικά βήματα </a:t>
            </a:r>
            <a:r>
              <a:rPr lang="en-GB" sz="4000" dirty="0">
                <a:solidFill>
                  <a:srgbClr val="0000FF"/>
                </a:solidFill>
                <a:latin typeface="Arial Narrow" panose="020B0606020202030204" pitchFamily="34" charset="0"/>
              </a:rPr>
              <a:t>email marketing</a:t>
            </a:r>
          </a:p>
        </p:txBody>
      </p:sp>
      <p:sp>
        <p:nvSpPr>
          <p:cNvPr id="11268" name="Rectangle 6">
            <a:extLst>
              <a:ext uri="{FF2B5EF4-FFF2-40B4-BE49-F238E27FC236}">
                <a16:creationId xmlns:a16="http://schemas.microsoft.com/office/drawing/2014/main" id="{34FB9697-4EB7-4589-B4F4-3BA3EBE0A83E}"/>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GB" altLang="en-US" sz="1100" dirty="0">
                <a:latin typeface="Arial Narrow" panose="020B0606020202030204" pitchFamily="34" charset="0"/>
              </a:rPr>
              <a:t>Email marketing </a:t>
            </a:r>
            <a:r>
              <a:rPr lang="el-GR" altLang="en-US" sz="1100" dirty="0">
                <a:latin typeface="Arial Narrow" panose="020B0606020202030204" pitchFamily="34" charset="0"/>
              </a:rPr>
              <a:t>- Δρ Δημήτριος Μαδυτινός</a:t>
            </a:r>
            <a:endParaRPr lang="en-GB" altLang="en-US" sz="1100" dirty="0">
              <a:latin typeface="Arial Narrow" panose="020B0606020202030204" pitchFamily="34" charset="0"/>
            </a:endParaRPr>
          </a:p>
        </p:txBody>
      </p:sp>
      <p:sp>
        <p:nvSpPr>
          <p:cNvPr id="11269" name="TextBox 11">
            <a:extLst>
              <a:ext uri="{FF2B5EF4-FFF2-40B4-BE49-F238E27FC236}">
                <a16:creationId xmlns:a16="http://schemas.microsoft.com/office/drawing/2014/main" id="{DC173487-B0DA-4368-BA04-CCB765D64864}"/>
              </a:ext>
            </a:extLst>
          </p:cNvPr>
          <p:cNvSpPr txBox="1">
            <a:spLocks noChangeArrowheads="1"/>
          </p:cNvSpPr>
          <p:nvPr/>
        </p:nvSpPr>
        <p:spPr bwMode="auto">
          <a:xfrm>
            <a:off x="369702" y="1335510"/>
            <a:ext cx="7597775" cy="546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742950" indent="-742950">
              <a:spcAft>
                <a:spcPts val="600"/>
              </a:spcAft>
              <a:buFont typeface="+mj-lt"/>
              <a:buAutoNum type="arabicPeriod"/>
            </a:pPr>
            <a:r>
              <a:rPr lang="el-GR" altLang="el-GR" sz="3600" dirty="0">
                <a:latin typeface="Arial Narrow" panose="020B0606020202030204" pitchFamily="34" charset="0"/>
              </a:rPr>
              <a:t>Σε ποιους θέλετε να μιλήσετε;</a:t>
            </a:r>
          </a:p>
          <a:p>
            <a:pPr marL="742950" indent="-742950">
              <a:spcAft>
                <a:spcPts val="600"/>
              </a:spcAft>
              <a:buFont typeface="+mj-lt"/>
              <a:buAutoNum type="arabicPeriod"/>
            </a:pPr>
            <a:r>
              <a:rPr lang="el-GR" altLang="el-GR" sz="3600" dirty="0">
                <a:latin typeface="Arial Narrow" panose="020B0606020202030204" pitchFamily="34" charset="0"/>
              </a:rPr>
              <a:t>Ορίστε έναν ΣΤΟΧΟ για το email marketing</a:t>
            </a:r>
          </a:p>
          <a:p>
            <a:pPr marL="742950" indent="-742950">
              <a:spcAft>
                <a:spcPts val="600"/>
              </a:spcAft>
              <a:buFont typeface="+mj-lt"/>
              <a:buAutoNum type="arabicPeriod"/>
            </a:pPr>
            <a:r>
              <a:rPr lang="el-GR" altLang="el-GR" sz="3600" dirty="0">
                <a:latin typeface="Arial Narrow" panose="020B0606020202030204" pitchFamily="34" charset="0"/>
              </a:rPr>
              <a:t>Εγγραφή σε μια πλατφόρμα Email Marketing</a:t>
            </a:r>
          </a:p>
          <a:p>
            <a:pPr marL="457200" lvl="1" indent="0">
              <a:spcAft>
                <a:spcPts val="600"/>
              </a:spcAft>
            </a:pPr>
            <a:r>
              <a:rPr lang="el-GR" altLang="el-GR" sz="3600" dirty="0">
                <a:latin typeface="Arial Narrow" panose="020B0606020202030204" pitchFamily="34" charset="0"/>
              </a:rPr>
              <a:t>  Τέτοιες πλατφόρμες είναι :</a:t>
            </a:r>
          </a:p>
          <a:p>
            <a:pPr marL="457200" lvl="1" indent="0">
              <a:spcAft>
                <a:spcPts val="600"/>
              </a:spcAft>
            </a:pPr>
            <a:r>
              <a:rPr lang="el-GR" altLang="el-GR" sz="3600" dirty="0">
                <a:latin typeface="Arial Narrow" panose="020B0606020202030204" pitchFamily="34" charset="0"/>
              </a:rPr>
              <a:t>η </a:t>
            </a:r>
            <a:r>
              <a:rPr lang="el-GR" altLang="el-GR" sz="3600" dirty="0" err="1">
                <a:latin typeface="Arial Narrow" panose="020B0606020202030204" pitchFamily="34" charset="0"/>
              </a:rPr>
              <a:t>ActiveCampaign</a:t>
            </a:r>
            <a:r>
              <a:rPr lang="el-GR" altLang="el-GR" sz="3600" dirty="0">
                <a:latin typeface="Arial Narrow" panose="020B0606020202030204" pitchFamily="34" charset="0"/>
              </a:rPr>
              <a:t>, </a:t>
            </a:r>
          </a:p>
          <a:p>
            <a:pPr marL="457200" lvl="1" indent="0">
              <a:spcAft>
                <a:spcPts val="600"/>
              </a:spcAft>
            </a:pPr>
            <a:r>
              <a:rPr lang="el-GR" altLang="el-GR" sz="3600" dirty="0">
                <a:latin typeface="Arial Narrow" panose="020B0606020202030204" pitchFamily="34" charset="0"/>
              </a:rPr>
              <a:t>το </a:t>
            </a:r>
            <a:r>
              <a:rPr lang="el-GR" altLang="el-GR" sz="3600" dirty="0" err="1">
                <a:latin typeface="Arial Narrow" panose="020B0606020202030204" pitchFamily="34" charset="0"/>
              </a:rPr>
              <a:t>Mailerlite</a:t>
            </a:r>
            <a:r>
              <a:rPr lang="el-GR" altLang="el-GR" sz="3600" dirty="0">
                <a:latin typeface="Arial Narrow" panose="020B0606020202030204" pitchFamily="34" charset="0"/>
              </a:rPr>
              <a:t>, το </a:t>
            </a:r>
            <a:r>
              <a:rPr lang="el-GR" altLang="el-GR" sz="3600" dirty="0" err="1">
                <a:latin typeface="Arial Narrow" panose="020B0606020202030204" pitchFamily="34" charset="0"/>
              </a:rPr>
              <a:t>Moosend</a:t>
            </a:r>
            <a:r>
              <a:rPr lang="el-GR" altLang="el-GR" sz="3600" dirty="0">
                <a:latin typeface="Arial Narrow" panose="020B0606020202030204" pitchFamily="34" charset="0"/>
              </a:rPr>
              <a:t>, και πολλές άλλες.</a:t>
            </a:r>
          </a:p>
        </p:txBody>
      </p:sp>
    </p:spTree>
    <p:extLst>
      <p:ext uri="{BB962C8B-B14F-4D97-AF65-F5344CB8AC3E}">
        <p14:creationId xmlns:p14="http://schemas.microsoft.com/office/powerpoint/2010/main" val="3325524148"/>
      </p:ext>
    </p:extLst>
  </p:cSld>
  <p:clrMapOvr>
    <a:masterClrMapping/>
  </p:clrMapOvr>
  <p:transition spd="slow">
    <p:wipe dir="r"/>
  </p:transition>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Template>
  <TotalTime>6798</TotalTime>
  <Words>882</Words>
  <Application>Microsoft Office PowerPoint</Application>
  <PresentationFormat>Προβολή στην οθόνη (4:3)</PresentationFormat>
  <Paragraphs>157</Paragraphs>
  <Slides>20</Slides>
  <Notes>20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20</vt:i4>
      </vt:variant>
    </vt:vector>
  </HeadingPairs>
  <TitlesOfParts>
    <vt:vector size="24" baseType="lpstr">
      <vt:lpstr>Arial</vt:lpstr>
      <vt:lpstr>Arial Narrow</vt:lpstr>
      <vt:lpstr>Wingdings</vt:lpstr>
      <vt:lpstr>Network</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Dimitrios Maditinos</cp:lastModifiedBy>
  <cp:revision>337</cp:revision>
  <cp:lastPrinted>1601-01-01T00:00:00Z</cp:lastPrinted>
  <dcterms:created xsi:type="dcterms:W3CDTF">1601-01-01T00:00:00Z</dcterms:created>
  <dcterms:modified xsi:type="dcterms:W3CDTF">2024-03-27T11:58:10Z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3</vt:i4>
  </property>
</Properties>
</file>