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4"/>
  </p:notesMasterIdLst>
  <p:handoutMasterIdLst>
    <p:handoutMasterId r:id="rId115"/>
  </p:handoutMasterIdLst>
  <p:sldIdLst>
    <p:sldId id="256" r:id="rId2"/>
    <p:sldId id="485" r:id="rId3"/>
    <p:sldId id="484" r:id="rId4"/>
    <p:sldId id="486" r:id="rId5"/>
    <p:sldId id="487" r:id="rId6"/>
    <p:sldId id="488" r:id="rId7"/>
    <p:sldId id="490" r:id="rId8"/>
    <p:sldId id="489" r:id="rId9"/>
    <p:sldId id="491" r:id="rId10"/>
    <p:sldId id="492" r:id="rId11"/>
    <p:sldId id="493" r:id="rId12"/>
    <p:sldId id="494" r:id="rId13"/>
    <p:sldId id="495" r:id="rId14"/>
    <p:sldId id="496" r:id="rId15"/>
    <p:sldId id="497" r:id="rId16"/>
    <p:sldId id="498" r:id="rId17"/>
    <p:sldId id="499" r:id="rId18"/>
    <p:sldId id="500" r:id="rId19"/>
    <p:sldId id="501" r:id="rId20"/>
    <p:sldId id="503" r:id="rId21"/>
    <p:sldId id="502" r:id="rId22"/>
    <p:sldId id="504" r:id="rId23"/>
    <p:sldId id="505" r:id="rId24"/>
    <p:sldId id="506" r:id="rId25"/>
    <p:sldId id="507" r:id="rId26"/>
    <p:sldId id="508" r:id="rId27"/>
    <p:sldId id="510" r:id="rId28"/>
    <p:sldId id="509" r:id="rId29"/>
    <p:sldId id="511" r:id="rId30"/>
    <p:sldId id="512" r:id="rId31"/>
    <p:sldId id="515" r:id="rId32"/>
    <p:sldId id="513" r:id="rId33"/>
    <p:sldId id="514"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530" r:id="rId49"/>
    <p:sldId id="531" r:id="rId50"/>
    <p:sldId id="532" r:id="rId51"/>
    <p:sldId id="533" r:id="rId52"/>
    <p:sldId id="535" r:id="rId53"/>
    <p:sldId id="536" r:id="rId54"/>
    <p:sldId id="537" r:id="rId55"/>
    <p:sldId id="538" r:id="rId56"/>
    <p:sldId id="539" r:id="rId57"/>
    <p:sldId id="540" r:id="rId58"/>
    <p:sldId id="541" r:id="rId59"/>
    <p:sldId id="542" r:id="rId60"/>
    <p:sldId id="543" r:id="rId61"/>
    <p:sldId id="544" r:id="rId62"/>
    <p:sldId id="545" r:id="rId63"/>
    <p:sldId id="546" r:id="rId64"/>
    <p:sldId id="547" r:id="rId65"/>
    <p:sldId id="548" r:id="rId66"/>
    <p:sldId id="549" r:id="rId67"/>
    <p:sldId id="550" r:id="rId68"/>
    <p:sldId id="551" r:id="rId69"/>
    <p:sldId id="552" r:id="rId70"/>
    <p:sldId id="553" r:id="rId71"/>
    <p:sldId id="554" r:id="rId72"/>
    <p:sldId id="555" r:id="rId73"/>
    <p:sldId id="556" r:id="rId74"/>
    <p:sldId id="557" r:id="rId75"/>
    <p:sldId id="558" r:id="rId76"/>
    <p:sldId id="559" r:id="rId77"/>
    <p:sldId id="560" r:id="rId78"/>
    <p:sldId id="561" r:id="rId79"/>
    <p:sldId id="562" r:id="rId80"/>
    <p:sldId id="563" r:id="rId81"/>
    <p:sldId id="564" r:id="rId82"/>
    <p:sldId id="565" r:id="rId83"/>
    <p:sldId id="566" r:id="rId84"/>
    <p:sldId id="567" r:id="rId85"/>
    <p:sldId id="568" r:id="rId86"/>
    <p:sldId id="569" r:id="rId87"/>
    <p:sldId id="570" r:id="rId88"/>
    <p:sldId id="571" r:id="rId89"/>
    <p:sldId id="572" r:id="rId90"/>
    <p:sldId id="573" r:id="rId91"/>
    <p:sldId id="574" r:id="rId92"/>
    <p:sldId id="576" r:id="rId93"/>
    <p:sldId id="575" r:id="rId94"/>
    <p:sldId id="577" r:id="rId95"/>
    <p:sldId id="578" r:id="rId96"/>
    <p:sldId id="579" r:id="rId97"/>
    <p:sldId id="580" r:id="rId98"/>
    <p:sldId id="581" r:id="rId99"/>
    <p:sldId id="582" r:id="rId100"/>
    <p:sldId id="583" r:id="rId101"/>
    <p:sldId id="584" r:id="rId102"/>
    <p:sldId id="585" r:id="rId103"/>
    <p:sldId id="586" r:id="rId104"/>
    <p:sldId id="587" r:id="rId105"/>
    <p:sldId id="588" r:id="rId106"/>
    <p:sldId id="589" r:id="rId107"/>
    <p:sldId id="590" r:id="rId108"/>
    <p:sldId id="591" r:id="rId109"/>
    <p:sldId id="592" r:id="rId110"/>
    <p:sldId id="593" r:id="rId111"/>
    <p:sldId id="594" r:id="rId112"/>
    <p:sldId id="346" r:id="rId1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AA624"/>
    <a:srgbClr val="008000"/>
    <a:srgbClr val="800080"/>
    <a:srgbClr val="DB4C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713" autoAdjust="0"/>
  </p:normalViewPr>
  <p:slideViewPr>
    <p:cSldViewPr>
      <p:cViewPr varScale="1">
        <p:scale>
          <a:sx n="60" d="100"/>
          <a:sy n="60" d="100"/>
        </p:scale>
        <p:origin x="1440" y="44"/>
      </p:cViewPr>
      <p:guideLst>
        <p:guide orient="horz" pos="2160"/>
        <p:guide pos="2880"/>
      </p:guideLst>
    </p:cSldViewPr>
  </p:slideViewPr>
  <p:outlineViewPr>
    <p:cViewPr>
      <p:scale>
        <a:sx n="33" d="100"/>
        <a:sy n="33" d="100"/>
      </p:scale>
      <p:origin x="0" y="36972"/>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71C2F90C-D33B-4EE6-886B-5B02F70A0E7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5091" name="Rectangle 3">
            <a:extLst>
              <a:ext uri="{FF2B5EF4-FFF2-40B4-BE49-F238E27FC236}">
                <a16:creationId xmlns:a16="http://schemas.microsoft.com/office/drawing/2014/main" id="{FAD15E40-191A-43C1-920D-54A73E70FE0B}"/>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45092" name="Rectangle 4">
            <a:extLst>
              <a:ext uri="{FF2B5EF4-FFF2-40B4-BE49-F238E27FC236}">
                <a16:creationId xmlns:a16="http://schemas.microsoft.com/office/drawing/2014/main" id="{5E347236-C696-4935-928C-6C23A18CE8FF}"/>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5093" name="Rectangle 5">
            <a:extLst>
              <a:ext uri="{FF2B5EF4-FFF2-40B4-BE49-F238E27FC236}">
                <a16:creationId xmlns:a16="http://schemas.microsoft.com/office/drawing/2014/main" id="{0B4864DC-838F-4E5A-AF56-605497C58543}"/>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176349-BDE0-4D0E-9AA1-3C891A8F91ED}" type="slidenum">
              <a:rPr lang="en-US" altLang="el-GR"/>
              <a:pPr>
                <a:defRPr/>
              </a:pPr>
              <a:t>‹#›</a:t>
            </a:fld>
            <a:endParaRPr lang="en-US" alt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499845BF-080F-41F6-A82F-677B52E1730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4067" name="Rectangle 3">
            <a:extLst>
              <a:ext uri="{FF2B5EF4-FFF2-40B4-BE49-F238E27FC236}">
                <a16:creationId xmlns:a16="http://schemas.microsoft.com/office/drawing/2014/main" id="{2E59391E-8777-4A1E-B2E1-2DE93B2DEB8E}"/>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B77995A6-D641-404D-8AEA-B6F64773EF9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9" name="Rectangle 5">
            <a:extLst>
              <a:ext uri="{FF2B5EF4-FFF2-40B4-BE49-F238E27FC236}">
                <a16:creationId xmlns:a16="http://schemas.microsoft.com/office/drawing/2014/main" id="{D20EA152-2272-4D8B-8B6D-3E4BABB36D1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4070" name="Rectangle 6">
            <a:extLst>
              <a:ext uri="{FF2B5EF4-FFF2-40B4-BE49-F238E27FC236}">
                <a16:creationId xmlns:a16="http://schemas.microsoft.com/office/drawing/2014/main" id="{D24EA459-11E8-4940-B7D9-DC257503E15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4071" name="Rectangle 7">
            <a:extLst>
              <a:ext uri="{FF2B5EF4-FFF2-40B4-BE49-F238E27FC236}">
                <a16:creationId xmlns:a16="http://schemas.microsoft.com/office/drawing/2014/main" id="{6A2444C6-6100-4451-AA52-8ECF3B0A27B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C5049A-FD65-4C50-AE2D-FAA73AD073D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E6E84BB-47D5-4BA3-A8C8-E43C05F9A9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0A9FB-729C-4C58-8D45-1CDBC225379B}" type="slidenum">
              <a:rPr lang="en-US" altLang="el-GR" smtClean="0"/>
              <a:pPr>
                <a:spcBef>
                  <a:spcPct val="0"/>
                </a:spcBef>
              </a:pPr>
              <a:t>1</a:t>
            </a:fld>
            <a:endParaRPr lang="en-US" altLang="el-GR"/>
          </a:p>
        </p:txBody>
      </p:sp>
      <p:sp>
        <p:nvSpPr>
          <p:cNvPr id="6147" name="Rectangle 2">
            <a:extLst>
              <a:ext uri="{FF2B5EF4-FFF2-40B4-BE49-F238E27FC236}">
                <a16:creationId xmlns:a16="http://schemas.microsoft.com/office/drawing/2014/main" id="{236C18AC-567D-4EFA-8158-57474DE1DFE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62378AC-09B4-4673-9544-E8931A91D8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92F819E-09F2-491E-90BC-076B2D4E70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73FCF3-C222-461B-A603-6D17E9AD25DA}" type="slidenum">
              <a:rPr lang="en-US" altLang="el-GR" smtClean="0"/>
              <a:pPr>
                <a:spcBef>
                  <a:spcPct val="0"/>
                </a:spcBef>
              </a:pPr>
              <a:t>10</a:t>
            </a:fld>
            <a:endParaRPr lang="en-US" altLang="el-GR"/>
          </a:p>
        </p:txBody>
      </p:sp>
      <p:sp>
        <p:nvSpPr>
          <p:cNvPr id="26627" name="Rectangle 2">
            <a:extLst>
              <a:ext uri="{FF2B5EF4-FFF2-40B4-BE49-F238E27FC236}">
                <a16:creationId xmlns:a16="http://schemas.microsoft.com/office/drawing/2014/main" id="{8A036287-B982-43B3-97E5-D3E0933C908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FE6757A8-930D-43C5-A724-6731B16669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68916DA3-964B-4A64-98C8-0BBFAF9C20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3C9E5F-C84C-4FD5-9587-F340D922D07A}" type="slidenum">
              <a:rPr lang="en-US" altLang="el-GR" smtClean="0"/>
              <a:pPr>
                <a:spcBef>
                  <a:spcPct val="0"/>
                </a:spcBef>
              </a:pPr>
              <a:t>100</a:t>
            </a:fld>
            <a:endParaRPr lang="en-US" altLang="el-GR"/>
          </a:p>
        </p:txBody>
      </p:sp>
      <p:sp>
        <p:nvSpPr>
          <p:cNvPr id="212995" name="Rectangle 2">
            <a:extLst>
              <a:ext uri="{FF2B5EF4-FFF2-40B4-BE49-F238E27FC236}">
                <a16:creationId xmlns:a16="http://schemas.microsoft.com/office/drawing/2014/main" id="{A0C64DE5-D40A-48E0-AF07-6D917B343932}"/>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87413365-D395-4A43-950B-FA8A1C4F6D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E8013EA6-C2FB-4489-AD15-6E33BDEA00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5ECA1F-FF50-477E-98B3-5C583EEA8BB6}" type="slidenum">
              <a:rPr lang="en-US" altLang="el-GR" smtClean="0"/>
              <a:pPr>
                <a:spcBef>
                  <a:spcPct val="0"/>
                </a:spcBef>
              </a:pPr>
              <a:t>101</a:t>
            </a:fld>
            <a:endParaRPr lang="en-US" altLang="el-GR"/>
          </a:p>
        </p:txBody>
      </p:sp>
      <p:sp>
        <p:nvSpPr>
          <p:cNvPr id="215043" name="Rectangle 2">
            <a:extLst>
              <a:ext uri="{FF2B5EF4-FFF2-40B4-BE49-F238E27FC236}">
                <a16:creationId xmlns:a16="http://schemas.microsoft.com/office/drawing/2014/main" id="{81267889-086C-47E1-8DCA-B48F26FD03CF}"/>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94C57A1A-25EC-4C27-9616-86E952F303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CD9CF3F2-3BD4-4B98-AD9E-6924EFF78E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57CA58-94E7-47CC-BBAD-96FA4052CF87}" type="slidenum">
              <a:rPr lang="en-US" altLang="el-GR" smtClean="0"/>
              <a:pPr>
                <a:spcBef>
                  <a:spcPct val="0"/>
                </a:spcBef>
              </a:pPr>
              <a:t>102</a:t>
            </a:fld>
            <a:endParaRPr lang="en-US" altLang="el-GR"/>
          </a:p>
        </p:txBody>
      </p:sp>
      <p:sp>
        <p:nvSpPr>
          <p:cNvPr id="217091" name="Rectangle 2">
            <a:extLst>
              <a:ext uri="{FF2B5EF4-FFF2-40B4-BE49-F238E27FC236}">
                <a16:creationId xmlns:a16="http://schemas.microsoft.com/office/drawing/2014/main" id="{1E71A04E-B2E8-4CF1-82B2-7E15E086948A}"/>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4B3B77B6-E008-4485-86FD-C89A21C71D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FBACEAA5-AB0E-48F3-B4A9-1687B6B498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FD300D-D468-4737-B550-8F34A5B0E4D9}" type="slidenum">
              <a:rPr lang="en-US" altLang="el-GR" smtClean="0"/>
              <a:pPr>
                <a:spcBef>
                  <a:spcPct val="0"/>
                </a:spcBef>
              </a:pPr>
              <a:t>103</a:t>
            </a:fld>
            <a:endParaRPr lang="en-US" altLang="el-GR"/>
          </a:p>
        </p:txBody>
      </p:sp>
      <p:sp>
        <p:nvSpPr>
          <p:cNvPr id="219139" name="Rectangle 2">
            <a:extLst>
              <a:ext uri="{FF2B5EF4-FFF2-40B4-BE49-F238E27FC236}">
                <a16:creationId xmlns:a16="http://schemas.microsoft.com/office/drawing/2014/main" id="{89201657-68BD-47BC-95EF-3E55118C1C47}"/>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FF7A2CBC-59AE-4853-B680-A7C1E7D292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28B48E91-105F-4C51-AE62-8F2DC7AA360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6C505A-DF5F-4DE6-B299-C957D187FB1E}" type="slidenum">
              <a:rPr lang="en-US" altLang="el-GR" smtClean="0"/>
              <a:pPr>
                <a:spcBef>
                  <a:spcPct val="0"/>
                </a:spcBef>
              </a:pPr>
              <a:t>104</a:t>
            </a:fld>
            <a:endParaRPr lang="en-US" altLang="el-GR"/>
          </a:p>
        </p:txBody>
      </p:sp>
      <p:sp>
        <p:nvSpPr>
          <p:cNvPr id="221187" name="Rectangle 2">
            <a:extLst>
              <a:ext uri="{FF2B5EF4-FFF2-40B4-BE49-F238E27FC236}">
                <a16:creationId xmlns:a16="http://schemas.microsoft.com/office/drawing/2014/main" id="{A5121B6C-2EFB-450B-A686-B1299382ED14}"/>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0CD17E6D-88D3-4B57-AC40-9F1EDFB1C4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A54B26B0-A33A-4313-A827-6E9E557D5C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BD17C1-EFEA-4B3C-A0F6-EF08D815E663}" type="slidenum">
              <a:rPr lang="en-US" altLang="el-GR" smtClean="0"/>
              <a:pPr>
                <a:spcBef>
                  <a:spcPct val="0"/>
                </a:spcBef>
              </a:pPr>
              <a:t>105</a:t>
            </a:fld>
            <a:endParaRPr lang="en-US" altLang="el-GR"/>
          </a:p>
        </p:txBody>
      </p:sp>
      <p:sp>
        <p:nvSpPr>
          <p:cNvPr id="223235" name="Rectangle 2">
            <a:extLst>
              <a:ext uri="{FF2B5EF4-FFF2-40B4-BE49-F238E27FC236}">
                <a16:creationId xmlns:a16="http://schemas.microsoft.com/office/drawing/2014/main" id="{98E6C86D-335E-462C-8C04-B0139F8D09D8}"/>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32FE705B-3C77-431D-8ABB-778EAEB68D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DE52FD08-962D-4D82-A3D6-56D8CD5108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E0D2D4-FCFC-4B80-A0E6-21232094D17D}" type="slidenum">
              <a:rPr lang="en-US" altLang="el-GR" smtClean="0"/>
              <a:pPr>
                <a:spcBef>
                  <a:spcPct val="0"/>
                </a:spcBef>
              </a:pPr>
              <a:t>106</a:t>
            </a:fld>
            <a:endParaRPr lang="en-US" altLang="el-GR"/>
          </a:p>
        </p:txBody>
      </p:sp>
      <p:sp>
        <p:nvSpPr>
          <p:cNvPr id="225283" name="Rectangle 2">
            <a:extLst>
              <a:ext uri="{FF2B5EF4-FFF2-40B4-BE49-F238E27FC236}">
                <a16:creationId xmlns:a16="http://schemas.microsoft.com/office/drawing/2014/main" id="{583BA3FC-A503-4975-9049-3346364222BB}"/>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3F63A7AE-68E6-4292-B9DE-C314CB28B1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C0FE8A04-C81E-46F7-B087-E885F9DD0D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A4586F-EA06-4F5F-9731-F6CFE81655F3}" type="slidenum">
              <a:rPr lang="en-US" altLang="el-GR" smtClean="0"/>
              <a:pPr>
                <a:spcBef>
                  <a:spcPct val="0"/>
                </a:spcBef>
              </a:pPr>
              <a:t>107</a:t>
            </a:fld>
            <a:endParaRPr lang="en-US" altLang="el-GR"/>
          </a:p>
        </p:txBody>
      </p:sp>
      <p:sp>
        <p:nvSpPr>
          <p:cNvPr id="227331" name="Rectangle 2">
            <a:extLst>
              <a:ext uri="{FF2B5EF4-FFF2-40B4-BE49-F238E27FC236}">
                <a16:creationId xmlns:a16="http://schemas.microsoft.com/office/drawing/2014/main" id="{B55DED3A-6428-4798-985F-2404850CB7F3}"/>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65938F2D-4634-4F3C-B9A4-70C843F623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E34D041D-B7D5-4F26-89A4-807819FC77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3ED1EC-5A46-42BA-B1E9-98730A08B48D}" type="slidenum">
              <a:rPr lang="en-US" altLang="el-GR" smtClean="0"/>
              <a:pPr>
                <a:spcBef>
                  <a:spcPct val="0"/>
                </a:spcBef>
              </a:pPr>
              <a:t>108</a:t>
            </a:fld>
            <a:endParaRPr lang="en-US" altLang="el-GR"/>
          </a:p>
        </p:txBody>
      </p:sp>
      <p:sp>
        <p:nvSpPr>
          <p:cNvPr id="229379" name="Rectangle 2">
            <a:extLst>
              <a:ext uri="{FF2B5EF4-FFF2-40B4-BE49-F238E27FC236}">
                <a16:creationId xmlns:a16="http://schemas.microsoft.com/office/drawing/2014/main" id="{FEE467F9-B544-4A3E-A4F8-BE84BFEE35FA}"/>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65FE2FEC-D169-4779-97E0-5918860BC1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798C6B26-03F9-47B9-89B4-2C223FF32AB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52575A-2D0D-4336-9E14-FD1AA57DC736}" type="slidenum">
              <a:rPr lang="en-US" altLang="el-GR" smtClean="0"/>
              <a:pPr>
                <a:spcBef>
                  <a:spcPct val="0"/>
                </a:spcBef>
              </a:pPr>
              <a:t>109</a:t>
            </a:fld>
            <a:endParaRPr lang="en-US" altLang="el-GR"/>
          </a:p>
        </p:txBody>
      </p:sp>
      <p:sp>
        <p:nvSpPr>
          <p:cNvPr id="231427" name="Rectangle 2">
            <a:extLst>
              <a:ext uri="{FF2B5EF4-FFF2-40B4-BE49-F238E27FC236}">
                <a16:creationId xmlns:a16="http://schemas.microsoft.com/office/drawing/2014/main" id="{3E7D70A4-9C08-4D1C-A087-D28FCE2BDFB7}"/>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41BEFCDC-376E-4898-AD98-F6C97B5FEFD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ACC6217-F49C-4213-A9B7-C399DC5212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3BF451-01B9-4F88-B2BE-039962F48CC5}" type="slidenum">
              <a:rPr lang="en-US" altLang="el-GR" smtClean="0"/>
              <a:pPr>
                <a:spcBef>
                  <a:spcPct val="0"/>
                </a:spcBef>
              </a:pPr>
              <a:t>11</a:t>
            </a:fld>
            <a:endParaRPr lang="en-US" altLang="el-GR"/>
          </a:p>
        </p:txBody>
      </p:sp>
      <p:sp>
        <p:nvSpPr>
          <p:cNvPr id="28675" name="Rectangle 2">
            <a:extLst>
              <a:ext uri="{FF2B5EF4-FFF2-40B4-BE49-F238E27FC236}">
                <a16:creationId xmlns:a16="http://schemas.microsoft.com/office/drawing/2014/main" id="{03AEACA4-132B-4108-9BFD-A447BAB683A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E8C340EC-6ECC-49C7-A361-FD1BFC0B17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0762B7F4-E649-4476-8F4C-668838A028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51DD9C-0489-4C04-B2D0-0E20233437D6}" type="slidenum">
              <a:rPr lang="en-US" altLang="el-GR" smtClean="0"/>
              <a:pPr>
                <a:spcBef>
                  <a:spcPct val="0"/>
                </a:spcBef>
              </a:pPr>
              <a:t>110</a:t>
            </a:fld>
            <a:endParaRPr lang="en-US" altLang="el-GR"/>
          </a:p>
        </p:txBody>
      </p:sp>
      <p:sp>
        <p:nvSpPr>
          <p:cNvPr id="233475" name="Rectangle 2">
            <a:extLst>
              <a:ext uri="{FF2B5EF4-FFF2-40B4-BE49-F238E27FC236}">
                <a16:creationId xmlns:a16="http://schemas.microsoft.com/office/drawing/2014/main" id="{880810EF-689C-4260-8C29-803C4362C92E}"/>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1AE76583-E5D7-4D9D-AC02-B83B530179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9B9D72D1-DB41-4F17-8262-CCB70AC0AA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3521A-71D7-455E-811F-065E65E8CF0C}" type="slidenum">
              <a:rPr lang="en-US" altLang="el-GR" smtClean="0"/>
              <a:pPr>
                <a:spcBef>
                  <a:spcPct val="0"/>
                </a:spcBef>
              </a:pPr>
              <a:t>111</a:t>
            </a:fld>
            <a:endParaRPr lang="en-US" altLang="el-GR"/>
          </a:p>
        </p:txBody>
      </p:sp>
      <p:sp>
        <p:nvSpPr>
          <p:cNvPr id="235523" name="Rectangle 2">
            <a:extLst>
              <a:ext uri="{FF2B5EF4-FFF2-40B4-BE49-F238E27FC236}">
                <a16:creationId xmlns:a16="http://schemas.microsoft.com/office/drawing/2014/main" id="{FEB633C2-B956-4D31-8C56-3F3AE656739C}"/>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033B0F43-9C50-44AA-A3B6-77297CEF73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A1810BFF-DF92-4A22-A442-59EC7335BA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C5CB0D-84E4-43F0-9A7B-3A3ADDAB4F40}" type="slidenum">
              <a:rPr lang="en-US" altLang="el-GR" smtClean="0"/>
              <a:pPr>
                <a:spcBef>
                  <a:spcPct val="0"/>
                </a:spcBef>
              </a:pPr>
              <a:t>112</a:t>
            </a:fld>
            <a:endParaRPr lang="en-US" altLang="el-GR"/>
          </a:p>
        </p:txBody>
      </p:sp>
      <p:sp>
        <p:nvSpPr>
          <p:cNvPr id="237571" name="Rectangle 2">
            <a:extLst>
              <a:ext uri="{FF2B5EF4-FFF2-40B4-BE49-F238E27FC236}">
                <a16:creationId xmlns:a16="http://schemas.microsoft.com/office/drawing/2014/main" id="{4B2961A3-2ECB-4151-A87A-759160B3DC50}"/>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5979DD7A-E8A3-4F6D-93F2-83B0C1B3DB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B9E7992-B097-49E9-914B-953F19A833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73B4B4-B0D0-4E5A-86EA-6B4B663FC05D}" type="slidenum">
              <a:rPr lang="en-US" altLang="el-GR" smtClean="0"/>
              <a:pPr>
                <a:spcBef>
                  <a:spcPct val="0"/>
                </a:spcBef>
              </a:pPr>
              <a:t>12</a:t>
            </a:fld>
            <a:endParaRPr lang="en-US" altLang="el-GR"/>
          </a:p>
        </p:txBody>
      </p:sp>
      <p:sp>
        <p:nvSpPr>
          <p:cNvPr id="30723" name="Rectangle 2">
            <a:extLst>
              <a:ext uri="{FF2B5EF4-FFF2-40B4-BE49-F238E27FC236}">
                <a16:creationId xmlns:a16="http://schemas.microsoft.com/office/drawing/2014/main" id="{F0E2B10E-2E8F-407D-9C0B-D78F1332131C}"/>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5FE032C-38A3-4F23-AF58-B70FB5C6A2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FA7AF73-8B54-4B26-A366-0EA14FE5AB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7CEDD1-BE58-4792-B3F7-588428B507B3}" type="slidenum">
              <a:rPr lang="en-US" altLang="el-GR" smtClean="0"/>
              <a:pPr>
                <a:spcBef>
                  <a:spcPct val="0"/>
                </a:spcBef>
              </a:pPr>
              <a:t>13</a:t>
            </a:fld>
            <a:endParaRPr lang="en-US" altLang="el-GR"/>
          </a:p>
        </p:txBody>
      </p:sp>
      <p:sp>
        <p:nvSpPr>
          <p:cNvPr id="32771" name="Rectangle 2">
            <a:extLst>
              <a:ext uri="{FF2B5EF4-FFF2-40B4-BE49-F238E27FC236}">
                <a16:creationId xmlns:a16="http://schemas.microsoft.com/office/drawing/2014/main" id="{D553EDDE-4F43-4719-91BE-F25F33DA26F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74E725FD-E125-4539-B98C-CB0C9BF9C9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2F8C26C-13AE-43E2-9168-A2CA43DF2B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C00FE-3E37-44C8-A9EB-20E96D13326F}" type="slidenum">
              <a:rPr lang="en-US" altLang="el-GR" smtClean="0"/>
              <a:pPr>
                <a:spcBef>
                  <a:spcPct val="0"/>
                </a:spcBef>
              </a:pPr>
              <a:t>14</a:t>
            </a:fld>
            <a:endParaRPr lang="en-US" altLang="el-GR"/>
          </a:p>
        </p:txBody>
      </p:sp>
      <p:sp>
        <p:nvSpPr>
          <p:cNvPr id="34819" name="Rectangle 2">
            <a:extLst>
              <a:ext uri="{FF2B5EF4-FFF2-40B4-BE49-F238E27FC236}">
                <a16:creationId xmlns:a16="http://schemas.microsoft.com/office/drawing/2014/main" id="{BA0DD2DE-CA87-4C69-A12A-550C45BC3873}"/>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C0554EB5-8021-491C-AEE4-E210BEABD8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AE8DB0F-1755-4915-A95B-A8993A9367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FC579B-CD2F-4343-A01F-66EA666D6595}" type="slidenum">
              <a:rPr lang="en-US" altLang="el-GR" smtClean="0"/>
              <a:pPr>
                <a:spcBef>
                  <a:spcPct val="0"/>
                </a:spcBef>
              </a:pPr>
              <a:t>15</a:t>
            </a:fld>
            <a:endParaRPr lang="en-US" altLang="el-GR"/>
          </a:p>
        </p:txBody>
      </p:sp>
      <p:sp>
        <p:nvSpPr>
          <p:cNvPr id="36867" name="Rectangle 2">
            <a:extLst>
              <a:ext uri="{FF2B5EF4-FFF2-40B4-BE49-F238E27FC236}">
                <a16:creationId xmlns:a16="http://schemas.microsoft.com/office/drawing/2014/main" id="{E5077B79-DFC4-457C-8DAA-A0FE42512C3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41C6202-896F-4F33-A9CA-951A415DA7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509516D-D053-480E-AD06-1BEB0ED2DE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171CA8-2CD1-4A0F-8384-F5150D980D8A}" type="slidenum">
              <a:rPr lang="en-US" altLang="el-GR" smtClean="0"/>
              <a:pPr>
                <a:spcBef>
                  <a:spcPct val="0"/>
                </a:spcBef>
              </a:pPr>
              <a:t>16</a:t>
            </a:fld>
            <a:endParaRPr lang="en-US" altLang="el-GR"/>
          </a:p>
        </p:txBody>
      </p:sp>
      <p:sp>
        <p:nvSpPr>
          <p:cNvPr id="38915" name="Rectangle 2">
            <a:extLst>
              <a:ext uri="{FF2B5EF4-FFF2-40B4-BE49-F238E27FC236}">
                <a16:creationId xmlns:a16="http://schemas.microsoft.com/office/drawing/2014/main" id="{8C44DF12-060F-4BD3-AF82-A3A9B2C3199D}"/>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0CC5A6E-DDD6-43CA-921D-EAE2712415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9B89C18-DA47-4CB4-B2F6-4D78C33C16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82CFB9-43C0-41C9-B4A0-4F84139A647D}" type="slidenum">
              <a:rPr lang="en-US" altLang="el-GR" smtClean="0"/>
              <a:pPr>
                <a:spcBef>
                  <a:spcPct val="0"/>
                </a:spcBef>
              </a:pPr>
              <a:t>17</a:t>
            </a:fld>
            <a:endParaRPr lang="en-US" altLang="el-GR"/>
          </a:p>
        </p:txBody>
      </p:sp>
      <p:sp>
        <p:nvSpPr>
          <p:cNvPr id="40963" name="Rectangle 2">
            <a:extLst>
              <a:ext uri="{FF2B5EF4-FFF2-40B4-BE49-F238E27FC236}">
                <a16:creationId xmlns:a16="http://schemas.microsoft.com/office/drawing/2014/main" id="{352645EE-D2CF-4DC9-99D9-59AFA59F3B0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A97CFE2-19C9-4B17-B5ED-41F6059F18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1B3BA31-842E-49FD-A24A-062DEA14F8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A92C30-B44B-4924-B8E5-66F7DD6D9025}" type="slidenum">
              <a:rPr lang="en-US" altLang="el-GR" smtClean="0"/>
              <a:pPr>
                <a:spcBef>
                  <a:spcPct val="0"/>
                </a:spcBef>
              </a:pPr>
              <a:t>18</a:t>
            </a:fld>
            <a:endParaRPr lang="en-US" altLang="el-GR"/>
          </a:p>
        </p:txBody>
      </p:sp>
      <p:sp>
        <p:nvSpPr>
          <p:cNvPr id="43011" name="Rectangle 2">
            <a:extLst>
              <a:ext uri="{FF2B5EF4-FFF2-40B4-BE49-F238E27FC236}">
                <a16:creationId xmlns:a16="http://schemas.microsoft.com/office/drawing/2014/main" id="{44C37FBD-4585-4297-AF6B-F6DC115CDE2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B7A1DC8D-E4B7-4768-ACCD-40B62885F8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CFBD28B-B135-42ED-B10B-0EB75E7E0D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36BD3C-A243-48CC-A570-D07C227D965B}" type="slidenum">
              <a:rPr lang="en-US" altLang="el-GR" smtClean="0"/>
              <a:pPr>
                <a:spcBef>
                  <a:spcPct val="0"/>
                </a:spcBef>
              </a:pPr>
              <a:t>19</a:t>
            </a:fld>
            <a:endParaRPr lang="en-US" altLang="el-GR"/>
          </a:p>
        </p:txBody>
      </p:sp>
      <p:sp>
        <p:nvSpPr>
          <p:cNvPr id="45059" name="Rectangle 2">
            <a:extLst>
              <a:ext uri="{FF2B5EF4-FFF2-40B4-BE49-F238E27FC236}">
                <a16:creationId xmlns:a16="http://schemas.microsoft.com/office/drawing/2014/main" id="{96953B3A-BAE2-483F-B9FB-BD417166294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7C24EFD3-E4F8-431F-9B17-107BC24736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27F2068-B809-4AF0-9F55-56C969121C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B6D225-982F-4948-A600-8D9F3825601A}" type="slidenum">
              <a:rPr lang="en-US" altLang="el-GR" smtClean="0"/>
              <a:pPr>
                <a:spcBef>
                  <a:spcPct val="0"/>
                </a:spcBef>
              </a:pPr>
              <a:t>2</a:t>
            </a:fld>
            <a:endParaRPr lang="en-US" altLang="el-GR"/>
          </a:p>
        </p:txBody>
      </p:sp>
      <p:sp>
        <p:nvSpPr>
          <p:cNvPr id="10243" name="Rectangle 2">
            <a:extLst>
              <a:ext uri="{FF2B5EF4-FFF2-40B4-BE49-F238E27FC236}">
                <a16:creationId xmlns:a16="http://schemas.microsoft.com/office/drawing/2014/main" id="{B93C70FC-3D49-4066-B304-55AE8939516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DCE7A6BE-A7A7-4588-8610-536E23DE8E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C06419E-863E-4380-B6A9-30BDC4C6AC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EEECE-7BF3-4C0D-BD71-89CDB8FE3D8A}" type="slidenum">
              <a:rPr lang="en-US" altLang="el-GR" smtClean="0"/>
              <a:pPr>
                <a:spcBef>
                  <a:spcPct val="0"/>
                </a:spcBef>
              </a:pPr>
              <a:t>20</a:t>
            </a:fld>
            <a:endParaRPr lang="en-US" altLang="el-GR"/>
          </a:p>
        </p:txBody>
      </p:sp>
      <p:sp>
        <p:nvSpPr>
          <p:cNvPr id="47107" name="Rectangle 2">
            <a:extLst>
              <a:ext uri="{FF2B5EF4-FFF2-40B4-BE49-F238E27FC236}">
                <a16:creationId xmlns:a16="http://schemas.microsoft.com/office/drawing/2014/main" id="{F6C2A33D-B2E1-403F-A043-2CD02D0005D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FD94FA5-4209-4F13-860A-260A171DBB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50A31EE-66E2-4322-9FC1-A125768726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669030-5EE3-4ED2-9115-F33AFFD66065}" type="slidenum">
              <a:rPr lang="en-US" altLang="el-GR" smtClean="0"/>
              <a:pPr>
                <a:spcBef>
                  <a:spcPct val="0"/>
                </a:spcBef>
              </a:pPr>
              <a:t>21</a:t>
            </a:fld>
            <a:endParaRPr lang="en-US" altLang="el-GR"/>
          </a:p>
        </p:txBody>
      </p:sp>
      <p:sp>
        <p:nvSpPr>
          <p:cNvPr id="49155" name="Rectangle 2">
            <a:extLst>
              <a:ext uri="{FF2B5EF4-FFF2-40B4-BE49-F238E27FC236}">
                <a16:creationId xmlns:a16="http://schemas.microsoft.com/office/drawing/2014/main" id="{1EFFAC45-8E35-44A1-9401-8EAF9F7E1998}"/>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16DE486-FD1F-4DE9-8387-3ED6536861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33C42D0-6B8E-48B6-A7FC-C5F7DBE738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A7F54B-0F64-4AB7-81F5-C49EFE6C3336}" type="slidenum">
              <a:rPr lang="en-US" altLang="el-GR" smtClean="0"/>
              <a:pPr>
                <a:spcBef>
                  <a:spcPct val="0"/>
                </a:spcBef>
              </a:pPr>
              <a:t>22</a:t>
            </a:fld>
            <a:endParaRPr lang="en-US" altLang="el-GR"/>
          </a:p>
        </p:txBody>
      </p:sp>
      <p:sp>
        <p:nvSpPr>
          <p:cNvPr id="51203" name="Rectangle 2">
            <a:extLst>
              <a:ext uri="{FF2B5EF4-FFF2-40B4-BE49-F238E27FC236}">
                <a16:creationId xmlns:a16="http://schemas.microsoft.com/office/drawing/2014/main" id="{3D8199E2-1C22-4269-88B7-80FBC5EAA66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495F096-F641-4CB0-861F-9A509778AA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8CAF176-3C6E-4589-9DC6-3E0B068B7B6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271FE2-4979-4D60-AE54-AF2D5C526E45}" type="slidenum">
              <a:rPr lang="en-US" altLang="el-GR" smtClean="0"/>
              <a:pPr>
                <a:spcBef>
                  <a:spcPct val="0"/>
                </a:spcBef>
              </a:pPr>
              <a:t>23</a:t>
            </a:fld>
            <a:endParaRPr lang="en-US" altLang="el-GR"/>
          </a:p>
        </p:txBody>
      </p:sp>
      <p:sp>
        <p:nvSpPr>
          <p:cNvPr id="53251" name="Rectangle 2">
            <a:extLst>
              <a:ext uri="{FF2B5EF4-FFF2-40B4-BE49-F238E27FC236}">
                <a16:creationId xmlns:a16="http://schemas.microsoft.com/office/drawing/2014/main" id="{97281858-3311-4D2F-B259-084C6825951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E082557-D1B3-4F3F-AE69-E7DB35A5F8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5185ED4-B3CD-48CA-9941-D26E6FD1FD4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C364B3-BD57-497F-A999-718ECBB85F49}" type="slidenum">
              <a:rPr lang="en-US" altLang="el-GR" smtClean="0"/>
              <a:pPr>
                <a:spcBef>
                  <a:spcPct val="0"/>
                </a:spcBef>
              </a:pPr>
              <a:t>24</a:t>
            </a:fld>
            <a:endParaRPr lang="en-US" altLang="el-GR"/>
          </a:p>
        </p:txBody>
      </p:sp>
      <p:sp>
        <p:nvSpPr>
          <p:cNvPr id="55299" name="Rectangle 2">
            <a:extLst>
              <a:ext uri="{FF2B5EF4-FFF2-40B4-BE49-F238E27FC236}">
                <a16:creationId xmlns:a16="http://schemas.microsoft.com/office/drawing/2014/main" id="{519EED05-FDFB-45EB-91FB-EC98E4BBA43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91549CF-99F9-4D49-865A-241F82D8BF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346AC4-4046-4210-9B84-100A09B543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5D44B8-24D5-4959-861F-E62A74364CAF}" type="slidenum">
              <a:rPr lang="en-US" altLang="el-GR" smtClean="0"/>
              <a:pPr>
                <a:spcBef>
                  <a:spcPct val="0"/>
                </a:spcBef>
              </a:pPr>
              <a:t>25</a:t>
            </a:fld>
            <a:endParaRPr lang="en-US" altLang="el-GR"/>
          </a:p>
        </p:txBody>
      </p:sp>
      <p:sp>
        <p:nvSpPr>
          <p:cNvPr id="57347" name="Rectangle 2">
            <a:extLst>
              <a:ext uri="{FF2B5EF4-FFF2-40B4-BE49-F238E27FC236}">
                <a16:creationId xmlns:a16="http://schemas.microsoft.com/office/drawing/2014/main" id="{45C0C13B-CBB5-4401-9074-95A4D39A605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F028DD46-9627-4228-8640-F4C6DB89A1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A95B5C27-DA52-4D7A-9CD9-B7AC872FA0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03BE86-670E-423D-AD7D-C035E0DE438F}" type="slidenum">
              <a:rPr lang="en-US" altLang="el-GR" smtClean="0"/>
              <a:pPr>
                <a:spcBef>
                  <a:spcPct val="0"/>
                </a:spcBef>
              </a:pPr>
              <a:t>26</a:t>
            </a:fld>
            <a:endParaRPr lang="en-US" altLang="el-GR"/>
          </a:p>
        </p:txBody>
      </p:sp>
      <p:sp>
        <p:nvSpPr>
          <p:cNvPr id="59395" name="Rectangle 2">
            <a:extLst>
              <a:ext uri="{FF2B5EF4-FFF2-40B4-BE49-F238E27FC236}">
                <a16:creationId xmlns:a16="http://schemas.microsoft.com/office/drawing/2014/main" id="{919C89BC-C841-4BBA-A9CB-1232303DF68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9AE493B-040C-488E-BDEB-F087F57080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4A1877C-28A1-4296-9BA2-035299316B3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F086F-1FF2-476B-995F-FD07277FE42A}" type="slidenum">
              <a:rPr lang="en-US" altLang="el-GR" smtClean="0"/>
              <a:pPr>
                <a:spcBef>
                  <a:spcPct val="0"/>
                </a:spcBef>
              </a:pPr>
              <a:t>27</a:t>
            </a:fld>
            <a:endParaRPr lang="en-US" altLang="el-GR"/>
          </a:p>
        </p:txBody>
      </p:sp>
      <p:sp>
        <p:nvSpPr>
          <p:cNvPr id="61443" name="Rectangle 2">
            <a:extLst>
              <a:ext uri="{FF2B5EF4-FFF2-40B4-BE49-F238E27FC236}">
                <a16:creationId xmlns:a16="http://schemas.microsoft.com/office/drawing/2014/main" id="{324F11E0-A0CC-4E7A-84E9-58948DE5FC6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C1D5B819-FE8D-46F5-AAB8-00D6BD3281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29A6312-303A-41AE-B3BE-7086FA47C4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58B237-C7DD-42FB-AE75-5641C9E111B8}" type="slidenum">
              <a:rPr lang="en-US" altLang="el-GR" smtClean="0"/>
              <a:pPr>
                <a:spcBef>
                  <a:spcPct val="0"/>
                </a:spcBef>
              </a:pPr>
              <a:t>28</a:t>
            </a:fld>
            <a:endParaRPr lang="en-US" altLang="el-GR"/>
          </a:p>
        </p:txBody>
      </p:sp>
      <p:sp>
        <p:nvSpPr>
          <p:cNvPr id="63491" name="Rectangle 2">
            <a:extLst>
              <a:ext uri="{FF2B5EF4-FFF2-40B4-BE49-F238E27FC236}">
                <a16:creationId xmlns:a16="http://schemas.microsoft.com/office/drawing/2014/main" id="{19CF2880-BE94-4D1A-9BAF-622BFC76B80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F579A75-3C48-4EEC-9539-6A253E6A09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2D13171-F3A2-41D8-B883-FC207AE08B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60A3BA-1E24-47D7-A1C4-B0343543CCE8}" type="slidenum">
              <a:rPr lang="en-US" altLang="el-GR" smtClean="0"/>
              <a:pPr>
                <a:spcBef>
                  <a:spcPct val="0"/>
                </a:spcBef>
              </a:pPr>
              <a:t>29</a:t>
            </a:fld>
            <a:endParaRPr lang="en-US" altLang="el-GR"/>
          </a:p>
        </p:txBody>
      </p:sp>
      <p:sp>
        <p:nvSpPr>
          <p:cNvPr id="65539" name="Rectangle 2">
            <a:extLst>
              <a:ext uri="{FF2B5EF4-FFF2-40B4-BE49-F238E27FC236}">
                <a16:creationId xmlns:a16="http://schemas.microsoft.com/office/drawing/2014/main" id="{95BCCB84-B0C3-41BF-A77A-3F6AC85CC81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230AA57-090A-4AE2-ABCB-0C85E6F794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ED90836-7F1F-4AF3-9F78-33549B358B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984594-C646-4C84-9655-60CFB39B92B1}" type="slidenum">
              <a:rPr lang="en-US" altLang="el-GR" smtClean="0"/>
              <a:pPr>
                <a:spcBef>
                  <a:spcPct val="0"/>
                </a:spcBef>
              </a:pPr>
              <a:t>3</a:t>
            </a:fld>
            <a:endParaRPr lang="en-US" altLang="el-GR"/>
          </a:p>
        </p:txBody>
      </p:sp>
      <p:sp>
        <p:nvSpPr>
          <p:cNvPr id="12291" name="Rectangle 2">
            <a:extLst>
              <a:ext uri="{FF2B5EF4-FFF2-40B4-BE49-F238E27FC236}">
                <a16:creationId xmlns:a16="http://schemas.microsoft.com/office/drawing/2014/main" id="{6054811D-8E56-44D7-BEE3-6DF9692AFB7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BC1210-5A6B-4FE3-8C32-F708C0CAAE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F4572F4-CB8A-4559-8DC1-DFF93EB839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7F81B-8F6B-4442-A38E-EB89740C2143}" type="slidenum">
              <a:rPr lang="en-US" altLang="el-GR" smtClean="0"/>
              <a:pPr>
                <a:spcBef>
                  <a:spcPct val="0"/>
                </a:spcBef>
              </a:pPr>
              <a:t>30</a:t>
            </a:fld>
            <a:endParaRPr lang="en-US" altLang="el-GR"/>
          </a:p>
        </p:txBody>
      </p:sp>
      <p:sp>
        <p:nvSpPr>
          <p:cNvPr id="67587" name="Rectangle 2">
            <a:extLst>
              <a:ext uri="{FF2B5EF4-FFF2-40B4-BE49-F238E27FC236}">
                <a16:creationId xmlns:a16="http://schemas.microsoft.com/office/drawing/2014/main" id="{D5D0D0C7-80D3-41B8-A11F-AF1B83EEAB46}"/>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D22B00B-6B7A-45F3-BEBB-333D603436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49EE4DC-0B5E-48D4-AF86-6E6ABFBCE1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141144-BAD7-4A26-9F07-42BF56E19C60}" type="slidenum">
              <a:rPr lang="en-US" altLang="el-GR" smtClean="0"/>
              <a:pPr>
                <a:spcBef>
                  <a:spcPct val="0"/>
                </a:spcBef>
              </a:pPr>
              <a:t>31</a:t>
            </a:fld>
            <a:endParaRPr lang="en-US" altLang="el-GR"/>
          </a:p>
        </p:txBody>
      </p:sp>
      <p:sp>
        <p:nvSpPr>
          <p:cNvPr id="69635" name="Rectangle 2">
            <a:extLst>
              <a:ext uri="{FF2B5EF4-FFF2-40B4-BE49-F238E27FC236}">
                <a16:creationId xmlns:a16="http://schemas.microsoft.com/office/drawing/2014/main" id="{ECD5748F-499C-4BBC-B531-79C1DFE97B5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D1EF34A-F019-47E2-9695-4C62B552D08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32FEF5F-96A8-4B99-A24E-B0EACF3B79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606FC0-0559-493B-BEBF-90E11F570307}" type="slidenum">
              <a:rPr lang="en-US" altLang="el-GR" smtClean="0"/>
              <a:pPr>
                <a:spcBef>
                  <a:spcPct val="0"/>
                </a:spcBef>
              </a:pPr>
              <a:t>32</a:t>
            </a:fld>
            <a:endParaRPr lang="en-US" altLang="el-GR"/>
          </a:p>
        </p:txBody>
      </p:sp>
      <p:sp>
        <p:nvSpPr>
          <p:cNvPr id="71683" name="Rectangle 2">
            <a:extLst>
              <a:ext uri="{FF2B5EF4-FFF2-40B4-BE49-F238E27FC236}">
                <a16:creationId xmlns:a16="http://schemas.microsoft.com/office/drawing/2014/main" id="{424C30D7-B7BB-47CD-999F-1C28405B8880}"/>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B4F79C6C-E9E4-4C7C-9BA7-FBD2D5C705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B0FF669-E6D1-4FB8-985D-CA0B67E20B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AF030C-F110-40E0-B1DE-18CEE54C54BF}" type="slidenum">
              <a:rPr lang="en-US" altLang="el-GR" smtClean="0"/>
              <a:pPr>
                <a:spcBef>
                  <a:spcPct val="0"/>
                </a:spcBef>
              </a:pPr>
              <a:t>33</a:t>
            </a:fld>
            <a:endParaRPr lang="en-US" altLang="el-GR"/>
          </a:p>
        </p:txBody>
      </p:sp>
      <p:sp>
        <p:nvSpPr>
          <p:cNvPr id="73731" name="Rectangle 2">
            <a:extLst>
              <a:ext uri="{FF2B5EF4-FFF2-40B4-BE49-F238E27FC236}">
                <a16:creationId xmlns:a16="http://schemas.microsoft.com/office/drawing/2014/main" id="{E0CD56F5-2C07-40E2-B8C2-D1550226440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EDA43A3-485F-4BB1-B1AD-78EAF62D9C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20AC080-C0DF-4F83-8A18-B1AE2FA915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152A7-26F7-47EA-9C73-7B32BBAC32E6}" type="slidenum">
              <a:rPr lang="en-US" altLang="el-GR" smtClean="0"/>
              <a:pPr>
                <a:spcBef>
                  <a:spcPct val="0"/>
                </a:spcBef>
              </a:pPr>
              <a:t>34</a:t>
            </a:fld>
            <a:endParaRPr lang="en-US" altLang="el-GR"/>
          </a:p>
        </p:txBody>
      </p:sp>
      <p:sp>
        <p:nvSpPr>
          <p:cNvPr id="75779" name="Rectangle 2">
            <a:extLst>
              <a:ext uri="{FF2B5EF4-FFF2-40B4-BE49-F238E27FC236}">
                <a16:creationId xmlns:a16="http://schemas.microsoft.com/office/drawing/2014/main" id="{83FA2A2E-D9F1-40E7-8DB6-79E25037B13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9B90142D-6000-4FA0-BA2F-B9E972C3182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0988F07-C147-43EA-8FD0-81B621C299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7E199A-963E-4385-882B-0D6E15C20924}" type="slidenum">
              <a:rPr lang="en-US" altLang="el-GR" smtClean="0"/>
              <a:pPr>
                <a:spcBef>
                  <a:spcPct val="0"/>
                </a:spcBef>
              </a:pPr>
              <a:t>35</a:t>
            </a:fld>
            <a:endParaRPr lang="en-US" altLang="el-GR"/>
          </a:p>
        </p:txBody>
      </p:sp>
      <p:sp>
        <p:nvSpPr>
          <p:cNvPr id="77827" name="Rectangle 2">
            <a:extLst>
              <a:ext uri="{FF2B5EF4-FFF2-40B4-BE49-F238E27FC236}">
                <a16:creationId xmlns:a16="http://schemas.microsoft.com/office/drawing/2014/main" id="{E0B039D4-BB68-4CDE-A633-6F41BF12252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6F14B32-A0A7-49D0-BCA7-3D05C4C9D2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61F88DA-2224-4597-B10B-3AFEC597D9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824855-D6F2-441F-A5E8-53994DC50E09}" type="slidenum">
              <a:rPr lang="en-US" altLang="el-GR" smtClean="0"/>
              <a:pPr>
                <a:spcBef>
                  <a:spcPct val="0"/>
                </a:spcBef>
              </a:pPr>
              <a:t>36</a:t>
            </a:fld>
            <a:endParaRPr lang="en-US" altLang="el-GR"/>
          </a:p>
        </p:txBody>
      </p:sp>
      <p:sp>
        <p:nvSpPr>
          <p:cNvPr id="79875" name="Rectangle 2">
            <a:extLst>
              <a:ext uri="{FF2B5EF4-FFF2-40B4-BE49-F238E27FC236}">
                <a16:creationId xmlns:a16="http://schemas.microsoft.com/office/drawing/2014/main" id="{13C7643E-CB09-4043-B7C4-9CC9654E8426}"/>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9DC5C01F-73D5-4BAD-AF37-6B2A299443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A0C1C1A-4E05-4937-8344-2E06A15572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AC8E22-3394-45AF-8E1B-FE1F36724BFE}" type="slidenum">
              <a:rPr lang="en-US" altLang="el-GR" smtClean="0"/>
              <a:pPr>
                <a:spcBef>
                  <a:spcPct val="0"/>
                </a:spcBef>
              </a:pPr>
              <a:t>37</a:t>
            </a:fld>
            <a:endParaRPr lang="en-US" altLang="el-GR"/>
          </a:p>
        </p:txBody>
      </p:sp>
      <p:sp>
        <p:nvSpPr>
          <p:cNvPr id="81923" name="Rectangle 2">
            <a:extLst>
              <a:ext uri="{FF2B5EF4-FFF2-40B4-BE49-F238E27FC236}">
                <a16:creationId xmlns:a16="http://schemas.microsoft.com/office/drawing/2014/main" id="{3FAD924C-7C0B-4A71-8E30-ECEB06B8E32D}"/>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C275BD3-F0A2-4874-8BC9-0C5EA5051C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9BFCD7E-AAE8-4F13-8CB0-25A30B0C9D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4D288A-5525-4835-905A-0EA5F7D1B678}" type="slidenum">
              <a:rPr lang="en-US" altLang="el-GR" smtClean="0"/>
              <a:pPr>
                <a:spcBef>
                  <a:spcPct val="0"/>
                </a:spcBef>
              </a:pPr>
              <a:t>38</a:t>
            </a:fld>
            <a:endParaRPr lang="en-US" altLang="el-GR"/>
          </a:p>
        </p:txBody>
      </p:sp>
      <p:sp>
        <p:nvSpPr>
          <p:cNvPr id="83971" name="Rectangle 2">
            <a:extLst>
              <a:ext uri="{FF2B5EF4-FFF2-40B4-BE49-F238E27FC236}">
                <a16:creationId xmlns:a16="http://schemas.microsoft.com/office/drawing/2014/main" id="{653AC0C2-9D67-4246-8638-712D4370DE0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0785328D-89BD-4612-B332-FB4DA30E04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ACE8004-CDD9-4C14-9112-54F9170C0B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82C6415-261A-4B20-B78F-D323DBA9D5CC}" type="slidenum">
              <a:rPr lang="en-US" altLang="el-GR" smtClean="0"/>
              <a:pPr>
                <a:spcBef>
                  <a:spcPct val="0"/>
                </a:spcBef>
              </a:pPr>
              <a:t>39</a:t>
            </a:fld>
            <a:endParaRPr lang="en-US" altLang="el-GR"/>
          </a:p>
        </p:txBody>
      </p:sp>
      <p:sp>
        <p:nvSpPr>
          <p:cNvPr id="86019" name="Rectangle 2">
            <a:extLst>
              <a:ext uri="{FF2B5EF4-FFF2-40B4-BE49-F238E27FC236}">
                <a16:creationId xmlns:a16="http://schemas.microsoft.com/office/drawing/2014/main" id="{5C1D55EF-8C1C-4BD2-B1F1-3809EBA3829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CC37AE28-C9EF-412A-9480-4C4C594492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79B86BD-F263-4B95-A35C-40C707BB03A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8DE4C7-9EAF-4997-9707-320C9B861E6B}" type="slidenum">
              <a:rPr lang="en-US" altLang="el-GR" smtClean="0"/>
              <a:pPr>
                <a:spcBef>
                  <a:spcPct val="0"/>
                </a:spcBef>
              </a:pPr>
              <a:t>4</a:t>
            </a:fld>
            <a:endParaRPr lang="en-US" altLang="el-GR"/>
          </a:p>
        </p:txBody>
      </p:sp>
      <p:sp>
        <p:nvSpPr>
          <p:cNvPr id="14339" name="Rectangle 2">
            <a:extLst>
              <a:ext uri="{FF2B5EF4-FFF2-40B4-BE49-F238E27FC236}">
                <a16:creationId xmlns:a16="http://schemas.microsoft.com/office/drawing/2014/main" id="{03EC0F7F-C828-4DBA-94A0-CCFB88860F7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B0D3555C-AB1A-4B36-8990-53EF1E5835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6D1D8507-F79B-4DAC-8CEA-2ADF0C13B9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41CEDD-347F-446F-8B43-A6DE7EF9439E}" type="slidenum">
              <a:rPr lang="en-US" altLang="el-GR" smtClean="0"/>
              <a:pPr>
                <a:spcBef>
                  <a:spcPct val="0"/>
                </a:spcBef>
              </a:pPr>
              <a:t>40</a:t>
            </a:fld>
            <a:endParaRPr lang="en-US" altLang="el-GR"/>
          </a:p>
        </p:txBody>
      </p:sp>
      <p:sp>
        <p:nvSpPr>
          <p:cNvPr id="88067" name="Rectangle 2">
            <a:extLst>
              <a:ext uri="{FF2B5EF4-FFF2-40B4-BE49-F238E27FC236}">
                <a16:creationId xmlns:a16="http://schemas.microsoft.com/office/drawing/2014/main" id="{637C3EE2-0770-4805-B813-82BCC3FB751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44E41BF-ECD2-44DB-8005-8CE1FD805D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6728D34-2C76-4B77-8BF1-CD671CD401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65EF62-AC57-443A-BA60-15FBE79FE244}" type="slidenum">
              <a:rPr lang="en-US" altLang="el-GR" smtClean="0"/>
              <a:pPr>
                <a:spcBef>
                  <a:spcPct val="0"/>
                </a:spcBef>
              </a:pPr>
              <a:t>41</a:t>
            </a:fld>
            <a:endParaRPr lang="en-US" altLang="el-GR"/>
          </a:p>
        </p:txBody>
      </p:sp>
      <p:sp>
        <p:nvSpPr>
          <p:cNvPr id="90115" name="Rectangle 2">
            <a:extLst>
              <a:ext uri="{FF2B5EF4-FFF2-40B4-BE49-F238E27FC236}">
                <a16:creationId xmlns:a16="http://schemas.microsoft.com/office/drawing/2014/main" id="{50DEE33A-9602-4173-A60C-0830AF62E7F8}"/>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31B9EC9-1C5C-4823-94C8-F5E544C9D3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95B9406-1116-4260-9CD4-E5FEE522E3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CE4B4E-F8A2-4902-AE19-52A196AD2A05}" type="slidenum">
              <a:rPr lang="en-US" altLang="el-GR" smtClean="0"/>
              <a:pPr>
                <a:spcBef>
                  <a:spcPct val="0"/>
                </a:spcBef>
              </a:pPr>
              <a:t>42</a:t>
            </a:fld>
            <a:endParaRPr lang="en-US" altLang="el-GR"/>
          </a:p>
        </p:txBody>
      </p:sp>
      <p:sp>
        <p:nvSpPr>
          <p:cNvPr id="92163" name="Rectangle 2">
            <a:extLst>
              <a:ext uri="{FF2B5EF4-FFF2-40B4-BE49-F238E27FC236}">
                <a16:creationId xmlns:a16="http://schemas.microsoft.com/office/drawing/2014/main" id="{0FCC0588-94E6-4C58-A3F2-6C95159D9B4F}"/>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3FBC2ED-7670-4D56-BACF-C0D56394A7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A252007-50F0-4D72-AD48-38B08635A4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35B2F9-58B2-437C-B353-F7CE0704A655}" type="slidenum">
              <a:rPr lang="en-US" altLang="el-GR" smtClean="0"/>
              <a:pPr>
                <a:spcBef>
                  <a:spcPct val="0"/>
                </a:spcBef>
              </a:pPr>
              <a:t>43</a:t>
            </a:fld>
            <a:endParaRPr lang="en-US" altLang="el-GR"/>
          </a:p>
        </p:txBody>
      </p:sp>
      <p:sp>
        <p:nvSpPr>
          <p:cNvPr id="94211" name="Rectangle 2">
            <a:extLst>
              <a:ext uri="{FF2B5EF4-FFF2-40B4-BE49-F238E27FC236}">
                <a16:creationId xmlns:a16="http://schemas.microsoft.com/office/drawing/2014/main" id="{C7FE0F07-FCA8-4647-8ABB-A7946741EA7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9A19686F-B2D3-43B9-A9FB-9D0C30CDF5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A159DA9-2EB5-471A-BAED-C71AA6D2A4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4FBAE7-6529-457B-99A5-4C55C2C04888}" type="slidenum">
              <a:rPr lang="en-US" altLang="el-GR" smtClean="0"/>
              <a:pPr>
                <a:spcBef>
                  <a:spcPct val="0"/>
                </a:spcBef>
              </a:pPr>
              <a:t>44</a:t>
            </a:fld>
            <a:endParaRPr lang="en-US" altLang="el-GR"/>
          </a:p>
        </p:txBody>
      </p:sp>
      <p:sp>
        <p:nvSpPr>
          <p:cNvPr id="96259" name="Rectangle 2">
            <a:extLst>
              <a:ext uri="{FF2B5EF4-FFF2-40B4-BE49-F238E27FC236}">
                <a16:creationId xmlns:a16="http://schemas.microsoft.com/office/drawing/2014/main" id="{BDBF6BDB-3C2A-4941-AB36-02673E387CF1}"/>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67C948CB-B9CD-49D4-A0F8-2AAAE554B2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47A9C4D-E0F9-4C47-A90C-9471948BA3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C1B884-4ED6-4F48-8707-BD1D31F058AB}" type="slidenum">
              <a:rPr lang="en-US" altLang="el-GR" smtClean="0"/>
              <a:pPr>
                <a:spcBef>
                  <a:spcPct val="0"/>
                </a:spcBef>
              </a:pPr>
              <a:t>45</a:t>
            </a:fld>
            <a:endParaRPr lang="en-US" altLang="el-GR"/>
          </a:p>
        </p:txBody>
      </p:sp>
      <p:sp>
        <p:nvSpPr>
          <p:cNvPr id="98307" name="Rectangle 2">
            <a:extLst>
              <a:ext uri="{FF2B5EF4-FFF2-40B4-BE49-F238E27FC236}">
                <a16:creationId xmlns:a16="http://schemas.microsoft.com/office/drawing/2014/main" id="{9D13D394-E9CF-4804-93F5-E27E489EC5D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77E26ABA-AD5F-4A46-81B2-A31390357C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8748CEB-9179-431D-9EA8-3820D50D63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6F1C38-D0F5-410A-9626-BB0429F9B1E4}" type="slidenum">
              <a:rPr lang="en-US" altLang="el-GR" smtClean="0"/>
              <a:pPr>
                <a:spcBef>
                  <a:spcPct val="0"/>
                </a:spcBef>
              </a:pPr>
              <a:t>46</a:t>
            </a:fld>
            <a:endParaRPr lang="en-US" altLang="el-GR"/>
          </a:p>
        </p:txBody>
      </p:sp>
      <p:sp>
        <p:nvSpPr>
          <p:cNvPr id="100355" name="Rectangle 2">
            <a:extLst>
              <a:ext uri="{FF2B5EF4-FFF2-40B4-BE49-F238E27FC236}">
                <a16:creationId xmlns:a16="http://schemas.microsoft.com/office/drawing/2014/main" id="{1E66F423-766C-4A96-841E-C251F04B538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43EE1537-99D7-4334-812A-BA62283A56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23E42614-1AE9-4173-AAD4-42C2CBAC58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D1E645-5533-4261-86E3-EAE89E89744C}" type="slidenum">
              <a:rPr lang="en-US" altLang="el-GR" smtClean="0"/>
              <a:pPr>
                <a:spcBef>
                  <a:spcPct val="0"/>
                </a:spcBef>
              </a:pPr>
              <a:t>47</a:t>
            </a:fld>
            <a:endParaRPr lang="en-US" altLang="el-GR"/>
          </a:p>
        </p:txBody>
      </p:sp>
      <p:sp>
        <p:nvSpPr>
          <p:cNvPr id="102403" name="Rectangle 2">
            <a:extLst>
              <a:ext uri="{FF2B5EF4-FFF2-40B4-BE49-F238E27FC236}">
                <a16:creationId xmlns:a16="http://schemas.microsoft.com/office/drawing/2014/main" id="{EB26E8B6-5133-4316-858B-71A944DC3583}"/>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526C0090-53CA-4AEE-BC01-7AFC382B68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BFBF974-BE67-470A-9275-7B3E907295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DC256-66C1-4062-ACA5-A59A74E78CF2}" type="slidenum">
              <a:rPr lang="en-US" altLang="el-GR" smtClean="0"/>
              <a:pPr>
                <a:spcBef>
                  <a:spcPct val="0"/>
                </a:spcBef>
              </a:pPr>
              <a:t>48</a:t>
            </a:fld>
            <a:endParaRPr lang="en-US" altLang="el-GR"/>
          </a:p>
        </p:txBody>
      </p:sp>
      <p:sp>
        <p:nvSpPr>
          <p:cNvPr id="104451" name="Rectangle 2">
            <a:extLst>
              <a:ext uri="{FF2B5EF4-FFF2-40B4-BE49-F238E27FC236}">
                <a16:creationId xmlns:a16="http://schemas.microsoft.com/office/drawing/2014/main" id="{6048A295-BC0A-4EAF-BB6E-1AFED95AC891}"/>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A7900474-014D-48FC-A94F-F8A6431868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A0A99115-B882-476E-8E71-DE670BDB56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86132D-6D4B-4840-9ADA-F57CAE9E36FC}" type="slidenum">
              <a:rPr lang="en-US" altLang="el-GR" smtClean="0"/>
              <a:pPr>
                <a:spcBef>
                  <a:spcPct val="0"/>
                </a:spcBef>
              </a:pPr>
              <a:t>49</a:t>
            </a:fld>
            <a:endParaRPr lang="en-US" altLang="el-GR"/>
          </a:p>
        </p:txBody>
      </p:sp>
      <p:sp>
        <p:nvSpPr>
          <p:cNvPr id="106499" name="Rectangle 2">
            <a:extLst>
              <a:ext uri="{FF2B5EF4-FFF2-40B4-BE49-F238E27FC236}">
                <a16:creationId xmlns:a16="http://schemas.microsoft.com/office/drawing/2014/main" id="{B14C5384-461F-4566-BB73-62023F31FC6E}"/>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0E12981B-2C8E-4E9D-997C-F366A9AA85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8D33FC2-2091-4442-A4BC-B21A71787F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9666A1-BA49-4EBE-A4FE-93820CDFA3B5}" type="slidenum">
              <a:rPr lang="en-US" altLang="el-GR" smtClean="0"/>
              <a:pPr>
                <a:spcBef>
                  <a:spcPct val="0"/>
                </a:spcBef>
              </a:pPr>
              <a:t>5</a:t>
            </a:fld>
            <a:endParaRPr lang="en-US" altLang="el-GR"/>
          </a:p>
        </p:txBody>
      </p:sp>
      <p:sp>
        <p:nvSpPr>
          <p:cNvPr id="16387" name="Rectangle 2">
            <a:extLst>
              <a:ext uri="{FF2B5EF4-FFF2-40B4-BE49-F238E27FC236}">
                <a16:creationId xmlns:a16="http://schemas.microsoft.com/office/drawing/2014/main" id="{D53BCDC0-1CE9-456E-965D-E6BD3F0B0CF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4311E47-4C12-4CB5-BBA6-AA6C22B1E3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D2AF5A93-E0B0-4411-8D3D-55C82D7089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3977CA-2B0E-474D-826F-F0B47C3E6D5C}" type="slidenum">
              <a:rPr lang="en-US" altLang="el-GR" smtClean="0"/>
              <a:pPr>
                <a:spcBef>
                  <a:spcPct val="0"/>
                </a:spcBef>
              </a:pPr>
              <a:t>50</a:t>
            </a:fld>
            <a:endParaRPr lang="en-US" altLang="el-GR"/>
          </a:p>
        </p:txBody>
      </p:sp>
      <p:sp>
        <p:nvSpPr>
          <p:cNvPr id="108547" name="Rectangle 2">
            <a:extLst>
              <a:ext uri="{FF2B5EF4-FFF2-40B4-BE49-F238E27FC236}">
                <a16:creationId xmlns:a16="http://schemas.microsoft.com/office/drawing/2014/main" id="{9AF6F6C6-2502-419D-92FF-525760603D44}"/>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D036547-DA32-4ACB-8670-B08340FC9D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B9F9643-E0B9-476E-8F20-3D62D52B52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00AC7F-13C4-45D8-B519-5FB4911DB4BA}" type="slidenum">
              <a:rPr lang="en-US" altLang="el-GR" smtClean="0"/>
              <a:pPr>
                <a:spcBef>
                  <a:spcPct val="0"/>
                </a:spcBef>
              </a:pPr>
              <a:t>51</a:t>
            </a:fld>
            <a:endParaRPr lang="en-US" altLang="el-GR"/>
          </a:p>
        </p:txBody>
      </p:sp>
      <p:sp>
        <p:nvSpPr>
          <p:cNvPr id="110595" name="Rectangle 2">
            <a:extLst>
              <a:ext uri="{FF2B5EF4-FFF2-40B4-BE49-F238E27FC236}">
                <a16:creationId xmlns:a16="http://schemas.microsoft.com/office/drawing/2014/main" id="{0B102928-864D-4F05-A62A-717AF7023BFF}"/>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4D37FFC8-C7FE-4AA1-9795-12574C7926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232228D8-888E-4DA4-A4DF-6C9B85A9A4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9626D1-8343-4ADA-B23F-D5DE95F9DB3A}" type="slidenum">
              <a:rPr lang="en-US" altLang="el-GR" smtClean="0"/>
              <a:pPr>
                <a:spcBef>
                  <a:spcPct val="0"/>
                </a:spcBef>
              </a:pPr>
              <a:t>52</a:t>
            </a:fld>
            <a:endParaRPr lang="en-US" altLang="el-GR"/>
          </a:p>
        </p:txBody>
      </p:sp>
      <p:sp>
        <p:nvSpPr>
          <p:cNvPr id="114691" name="Rectangle 2">
            <a:extLst>
              <a:ext uri="{FF2B5EF4-FFF2-40B4-BE49-F238E27FC236}">
                <a16:creationId xmlns:a16="http://schemas.microsoft.com/office/drawing/2014/main" id="{ECE2034B-65A1-489B-AAB1-1F58E44CE2DB}"/>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FF4B5175-1EDF-4076-B9DC-793E86755A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60F7474-8A42-4AB4-ABBA-0333B31D5C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E31ADA-CAAA-45E4-BAFA-6C2846BAE0BC}" type="slidenum">
              <a:rPr lang="en-US" altLang="el-GR" smtClean="0"/>
              <a:pPr>
                <a:spcBef>
                  <a:spcPct val="0"/>
                </a:spcBef>
              </a:pPr>
              <a:t>53</a:t>
            </a:fld>
            <a:endParaRPr lang="en-US" altLang="el-GR"/>
          </a:p>
        </p:txBody>
      </p:sp>
      <p:sp>
        <p:nvSpPr>
          <p:cNvPr id="116739" name="Rectangle 2">
            <a:extLst>
              <a:ext uri="{FF2B5EF4-FFF2-40B4-BE49-F238E27FC236}">
                <a16:creationId xmlns:a16="http://schemas.microsoft.com/office/drawing/2014/main" id="{00ED2635-4760-4216-9B16-C19E3D23FEB6}"/>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BE0EE3C0-C5F6-435F-8854-2B5E71584E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3B8CE70-433A-427D-B3A3-CE125CD1C88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C909C2-4C93-4FD3-84F0-116819A0C07D}" type="slidenum">
              <a:rPr lang="en-US" altLang="el-GR" smtClean="0"/>
              <a:pPr>
                <a:spcBef>
                  <a:spcPct val="0"/>
                </a:spcBef>
              </a:pPr>
              <a:t>54</a:t>
            </a:fld>
            <a:endParaRPr lang="en-US" altLang="el-GR"/>
          </a:p>
        </p:txBody>
      </p:sp>
      <p:sp>
        <p:nvSpPr>
          <p:cNvPr id="118787" name="Rectangle 2">
            <a:extLst>
              <a:ext uri="{FF2B5EF4-FFF2-40B4-BE49-F238E27FC236}">
                <a16:creationId xmlns:a16="http://schemas.microsoft.com/office/drawing/2014/main" id="{7726477F-C476-4783-9A51-1254217FE3B3}"/>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7C31BF76-2A88-4211-A70D-70EE527150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C48293D-49EA-4229-8584-996114A63C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A0FBE8-36EF-4493-BE3D-22D99B579F99}" type="slidenum">
              <a:rPr lang="en-US" altLang="el-GR" smtClean="0"/>
              <a:pPr>
                <a:spcBef>
                  <a:spcPct val="0"/>
                </a:spcBef>
              </a:pPr>
              <a:t>55</a:t>
            </a:fld>
            <a:endParaRPr lang="en-US" altLang="el-GR"/>
          </a:p>
        </p:txBody>
      </p:sp>
      <p:sp>
        <p:nvSpPr>
          <p:cNvPr id="120835" name="Rectangle 2">
            <a:extLst>
              <a:ext uri="{FF2B5EF4-FFF2-40B4-BE49-F238E27FC236}">
                <a16:creationId xmlns:a16="http://schemas.microsoft.com/office/drawing/2014/main" id="{9FB237E9-4109-4A57-9133-415E38B93200}"/>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62516C94-E463-4E04-81AA-79BDF57D5C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311D54DC-25CD-4A36-AB1B-E1AAB67339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A64E1B-896D-475F-A847-033CA96A9D0E}" type="slidenum">
              <a:rPr lang="en-US" altLang="el-GR" smtClean="0"/>
              <a:pPr>
                <a:spcBef>
                  <a:spcPct val="0"/>
                </a:spcBef>
              </a:pPr>
              <a:t>56</a:t>
            </a:fld>
            <a:endParaRPr lang="en-US" altLang="el-GR"/>
          </a:p>
        </p:txBody>
      </p:sp>
      <p:sp>
        <p:nvSpPr>
          <p:cNvPr id="122883" name="Rectangle 2">
            <a:extLst>
              <a:ext uri="{FF2B5EF4-FFF2-40B4-BE49-F238E27FC236}">
                <a16:creationId xmlns:a16="http://schemas.microsoft.com/office/drawing/2014/main" id="{C5C2451E-D119-4EEE-A11A-909DD260A86F}"/>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BC2B0B0A-9EA4-4EC4-B619-F6A634638C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D015340-769F-47D6-9A8A-233D6972D5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9A6A6C-4980-4357-9DE5-C77403E01026}" type="slidenum">
              <a:rPr lang="en-US" altLang="el-GR" smtClean="0"/>
              <a:pPr>
                <a:spcBef>
                  <a:spcPct val="0"/>
                </a:spcBef>
              </a:pPr>
              <a:t>57</a:t>
            </a:fld>
            <a:endParaRPr lang="en-US" altLang="el-GR"/>
          </a:p>
        </p:txBody>
      </p:sp>
      <p:sp>
        <p:nvSpPr>
          <p:cNvPr id="124931" name="Rectangle 2">
            <a:extLst>
              <a:ext uri="{FF2B5EF4-FFF2-40B4-BE49-F238E27FC236}">
                <a16:creationId xmlns:a16="http://schemas.microsoft.com/office/drawing/2014/main" id="{D8037C94-A5C5-43CA-980A-2F2765773E0B}"/>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71821183-52CE-4886-8A00-2171DDE5BD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FF63AE2-B872-40B2-ACEB-FE1185B92B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AF3C6C-3DBE-4BF4-B109-2C2DA31B9E3F}" type="slidenum">
              <a:rPr lang="en-US" altLang="el-GR" smtClean="0"/>
              <a:pPr>
                <a:spcBef>
                  <a:spcPct val="0"/>
                </a:spcBef>
              </a:pPr>
              <a:t>58</a:t>
            </a:fld>
            <a:endParaRPr lang="en-US" altLang="el-GR"/>
          </a:p>
        </p:txBody>
      </p:sp>
      <p:sp>
        <p:nvSpPr>
          <p:cNvPr id="126979" name="Rectangle 2">
            <a:extLst>
              <a:ext uri="{FF2B5EF4-FFF2-40B4-BE49-F238E27FC236}">
                <a16:creationId xmlns:a16="http://schemas.microsoft.com/office/drawing/2014/main" id="{6AE74086-B166-4DB5-A4C2-F3C06A22D234}"/>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A5C82C5C-5930-4F01-B1D9-5F48257E2D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1C46F82-D2C1-4F58-942B-DDB8885FD94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7BEDA1-D40D-4973-A08A-CDD435E2BAD0}" type="slidenum">
              <a:rPr lang="en-US" altLang="el-GR" smtClean="0"/>
              <a:pPr>
                <a:spcBef>
                  <a:spcPct val="0"/>
                </a:spcBef>
              </a:pPr>
              <a:t>59</a:t>
            </a:fld>
            <a:endParaRPr lang="en-US" altLang="el-GR"/>
          </a:p>
        </p:txBody>
      </p:sp>
      <p:sp>
        <p:nvSpPr>
          <p:cNvPr id="129027" name="Rectangle 2">
            <a:extLst>
              <a:ext uri="{FF2B5EF4-FFF2-40B4-BE49-F238E27FC236}">
                <a16:creationId xmlns:a16="http://schemas.microsoft.com/office/drawing/2014/main" id="{7429CA4B-BB09-43BF-9F23-527AD46C176A}"/>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9E6D7A85-E51C-4F78-BE6E-8C1EB6C806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FDF10DF-50DA-45D0-8496-11118E46B5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E7190F-70CA-4235-9AF6-651AFC20A03F}" type="slidenum">
              <a:rPr lang="en-US" altLang="el-GR" smtClean="0"/>
              <a:pPr>
                <a:spcBef>
                  <a:spcPct val="0"/>
                </a:spcBef>
              </a:pPr>
              <a:t>6</a:t>
            </a:fld>
            <a:endParaRPr lang="en-US" altLang="el-GR"/>
          </a:p>
        </p:txBody>
      </p:sp>
      <p:sp>
        <p:nvSpPr>
          <p:cNvPr id="18435" name="Rectangle 2">
            <a:extLst>
              <a:ext uri="{FF2B5EF4-FFF2-40B4-BE49-F238E27FC236}">
                <a16:creationId xmlns:a16="http://schemas.microsoft.com/office/drawing/2014/main" id="{82EC0DC7-28FE-4A6D-8B35-61BB11F0DFE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3CE9C42-ABEE-4526-9A7A-C782F828669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B2A8CBFA-5571-4BA5-AA1E-40A4C7DF08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FBD3DD-EB1E-4B05-B7D3-16310AC03FDC}" type="slidenum">
              <a:rPr lang="en-US" altLang="el-GR" smtClean="0"/>
              <a:pPr>
                <a:spcBef>
                  <a:spcPct val="0"/>
                </a:spcBef>
              </a:pPr>
              <a:t>60</a:t>
            </a:fld>
            <a:endParaRPr lang="en-US" altLang="el-GR"/>
          </a:p>
        </p:txBody>
      </p:sp>
      <p:sp>
        <p:nvSpPr>
          <p:cNvPr id="131075" name="Rectangle 2">
            <a:extLst>
              <a:ext uri="{FF2B5EF4-FFF2-40B4-BE49-F238E27FC236}">
                <a16:creationId xmlns:a16="http://schemas.microsoft.com/office/drawing/2014/main" id="{FC2ABA21-A979-4016-B7C2-D45223E641AD}"/>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8B845E28-F2EC-4644-BBB7-F025157E43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5850B2A-B74A-41AB-B7C6-72D107AFB9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A6E49F-EA9A-42EA-B667-0A5EDD37C018}" type="slidenum">
              <a:rPr lang="en-US" altLang="el-GR" smtClean="0"/>
              <a:pPr>
                <a:spcBef>
                  <a:spcPct val="0"/>
                </a:spcBef>
              </a:pPr>
              <a:t>61</a:t>
            </a:fld>
            <a:endParaRPr lang="en-US" altLang="el-GR"/>
          </a:p>
        </p:txBody>
      </p:sp>
      <p:sp>
        <p:nvSpPr>
          <p:cNvPr id="133123" name="Rectangle 2">
            <a:extLst>
              <a:ext uri="{FF2B5EF4-FFF2-40B4-BE49-F238E27FC236}">
                <a16:creationId xmlns:a16="http://schemas.microsoft.com/office/drawing/2014/main" id="{43BDDFED-69B3-4C3B-A81F-64E3C8429D07}"/>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A0038139-2A48-4209-965A-82BDBF95C5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F54AEF8C-D3EC-4784-9082-DDE0D21358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5F34F-8344-449C-97A4-E009179FE604}" type="slidenum">
              <a:rPr lang="en-US" altLang="el-GR" smtClean="0"/>
              <a:pPr>
                <a:spcBef>
                  <a:spcPct val="0"/>
                </a:spcBef>
              </a:pPr>
              <a:t>62</a:t>
            </a:fld>
            <a:endParaRPr lang="en-US" altLang="el-GR"/>
          </a:p>
        </p:txBody>
      </p:sp>
      <p:sp>
        <p:nvSpPr>
          <p:cNvPr id="135171" name="Rectangle 2">
            <a:extLst>
              <a:ext uri="{FF2B5EF4-FFF2-40B4-BE49-F238E27FC236}">
                <a16:creationId xmlns:a16="http://schemas.microsoft.com/office/drawing/2014/main" id="{3F495573-2596-420D-932D-1CCCF403A3DC}"/>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7AE9F305-0A6C-4535-9CC7-3D1C9979A0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A1CBB8FE-BD32-4295-8F44-2B31162C77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E27292-004B-4FC6-8F12-DBE2495DC74F}" type="slidenum">
              <a:rPr lang="en-US" altLang="el-GR" smtClean="0"/>
              <a:pPr>
                <a:spcBef>
                  <a:spcPct val="0"/>
                </a:spcBef>
              </a:pPr>
              <a:t>63</a:t>
            </a:fld>
            <a:endParaRPr lang="en-US" altLang="el-GR"/>
          </a:p>
        </p:txBody>
      </p:sp>
      <p:sp>
        <p:nvSpPr>
          <p:cNvPr id="137219" name="Rectangle 2">
            <a:extLst>
              <a:ext uri="{FF2B5EF4-FFF2-40B4-BE49-F238E27FC236}">
                <a16:creationId xmlns:a16="http://schemas.microsoft.com/office/drawing/2014/main" id="{7EAA61FA-9241-44FF-B121-EB9940303A64}"/>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448972EB-3CF7-4129-88FE-9C82CBFF61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A28D0E2-A789-45FE-9189-7C5B0E01E9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AFDDC8-E27F-4DE2-9885-1C14AE9F0185}" type="slidenum">
              <a:rPr lang="en-US" altLang="el-GR" smtClean="0"/>
              <a:pPr>
                <a:spcBef>
                  <a:spcPct val="0"/>
                </a:spcBef>
              </a:pPr>
              <a:t>64</a:t>
            </a:fld>
            <a:endParaRPr lang="en-US" altLang="el-GR"/>
          </a:p>
        </p:txBody>
      </p:sp>
      <p:sp>
        <p:nvSpPr>
          <p:cNvPr id="139267" name="Rectangle 2">
            <a:extLst>
              <a:ext uri="{FF2B5EF4-FFF2-40B4-BE49-F238E27FC236}">
                <a16:creationId xmlns:a16="http://schemas.microsoft.com/office/drawing/2014/main" id="{F6162B69-7558-43D7-B819-96EC8F65A21B}"/>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EBAD9B69-A180-434B-A4D5-89E5952D3B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745F10CC-2796-4D6C-BA9E-B6FEB5DE31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CB48AA-338B-4F52-9A3E-6525A85B7BE6}" type="slidenum">
              <a:rPr lang="en-US" altLang="el-GR" smtClean="0"/>
              <a:pPr>
                <a:spcBef>
                  <a:spcPct val="0"/>
                </a:spcBef>
              </a:pPr>
              <a:t>65</a:t>
            </a:fld>
            <a:endParaRPr lang="en-US" altLang="el-GR"/>
          </a:p>
        </p:txBody>
      </p:sp>
      <p:sp>
        <p:nvSpPr>
          <p:cNvPr id="141315" name="Rectangle 2">
            <a:extLst>
              <a:ext uri="{FF2B5EF4-FFF2-40B4-BE49-F238E27FC236}">
                <a16:creationId xmlns:a16="http://schemas.microsoft.com/office/drawing/2014/main" id="{962D3B50-5CCD-46E8-9F1F-06B5CD77C763}"/>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4035398-E752-406F-A0A3-707429C6DC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452091A2-23EC-42D6-81A3-0AA36BF7BFB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035A7F-17CD-4B91-A290-613F9490766D}" type="slidenum">
              <a:rPr lang="en-US" altLang="el-GR" smtClean="0"/>
              <a:pPr>
                <a:spcBef>
                  <a:spcPct val="0"/>
                </a:spcBef>
              </a:pPr>
              <a:t>66</a:t>
            </a:fld>
            <a:endParaRPr lang="en-US" altLang="el-GR"/>
          </a:p>
        </p:txBody>
      </p:sp>
      <p:sp>
        <p:nvSpPr>
          <p:cNvPr id="143363" name="Rectangle 2">
            <a:extLst>
              <a:ext uri="{FF2B5EF4-FFF2-40B4-BE49-F238E27FC236}">
                <a16:creationId xmlns:a16="http://schemas.microsoft.com/office/drawing/2014/main" id="{D615D9A0-F313-4873-A089-6F4CDD9F1F9F}"/>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6CBC851B-E21B-4F20-BEC0-870AB51CBB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48A08E5C-A0AD-4A88-9981-692499B6B9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43982-4897-4656-A523-4C3DAD85D62F}" type="slidenum">
              <a:rPr lang="en-US" altLang="el-GR" smtClean="0"/>
              <a:pPr>
                <a:spcBef>
                  <a:spcPct val="0"/>
                </a:spcBef>
              </a:pPr>
              <a:t>67</a:t>
            </a:fld>
            <a:endParaRPr lang="en-US" altLang="el-GR"/>
          </a:p>
        </p:txBody>
      </p:sp>
      <p:sp>
        <p:nvSpPr>
          <p:cNvPr id="145411" name="Rectangle 2">
            <a:extLst>
              <a:ext uri="{FF2B5EF4-FFF2-40B4-BE49-F238E27FC236}">
                <a16:creationId xmlns:a16="http://schemas.microsoft.com/office/drawing/2014/main" id="{767A4405-79B5-4E2A-AB0F-5A423792A3C3}"/>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BE24387B-BB12-4D94-B890-5A6951578C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EBAD5C36-5477-4FF5-BEBD-B672AE74BF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BAD23F-2F70-4A1E-BC99-FE9FD1C3DFE6}" type="slidenum">
              <a:rPr lang="en-US" altLang="el-GR" smtClean="0"/>
              <a:pPr>
                <a:spcBef>
                  <a:spcPct val="0"/>
                </a:spcBef>
              </a:pPr>
              <a:t>68</a:t>
            </a:fld>
            <a:endParaRPr lang="en-US" altLang="el-GR"/>
          </a:p>
        </p:txBody>
      </p:sp>
      <p:sp>
        <p:nvSpPr>
          <p:cNvPr id="147459" name="Rectangle 2">
            <a:extLst>
              <a:ext uri="{FF2B5EF4-FFF2-40B4-BE49-F238E27FC236}">
                <a16:creationId xmlns:a16="http://schemas.microsoft.com/office/drawing/2014/main" id="{8A0E40EC-4E1F-4C83-860F-AA1A236A1459}"/>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A101E921-8ACB-4AAB-81FE-778415D276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FB79754B-7BA4-4435-90F5-4C64D35F31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3D494A-3244-4ECC-97D5-600DE03E201F}" type="slidenum">
              <a:rPr lang="en-US" altLang="el-GR" smtClean="0"/>
              <a:pPr>
                <a:spcBef>
                  <a:spcPct val="0"/>
                </a:spcBef>
              </a:pPr>
              <a:t>69</a:t>
            </a:fld>
            <a:endParaRPr lang="en-US" altLang="el-GR"/>
          </a:p>
        </p:txBody>
      </p:sp>
      <p:sp>
        <p:nvSpPr>
          <p:cNvPr id="149507" name="Rectangle 2">
            <a:extLst>
              <a:ext uri="{FF2B5EF4-FFF2-40B4-BE49-F238E27FC236}">
                <a16:creationId xmlns:a16="http://schemas.microsoft.com/office/drawing/2014/main" id="{9E20E470-3C6B-4ADD-95C0-BC6B68187917}"/>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F1D6719E-3B2F-4439-8473-D14752E24E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85EF123-04F1-4A9F-8332-F5465F92F1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8FDC91-2EF5-4EA6-8560-C82257E679C4}" type="slidenum">
              <a:rPr lang="en-US" altLang="el-GR" smtClean="0"/>
              <a:pPr>
                <a:spcBef>
                  <a:spcPct val="0"/>
                </a:spcBef>
              </a:pPr>
              <a:t>7</a:t>
            </a:fld>
            <a:endParaRPr lang="en-US" altLang="el-GR"/>
          </a:p>
        </p:txBody>
      </p:sp>
      <p:sp>
        <p:nvSpPr>
          <p:cNvPr id="20483" name="Rectangle 2">
            <a:extLst>
              <a:ext uri="{FF2B5EF4-FFF2-40B4-BE49-F238E27FC236}">
                <a16:creationId xmlns:a16="http://schemas.microsoft.com/office/drawing/2014/main" id="{F7917D04-F31B-4BB5-AF9C-D7EDFB69BBA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F875EAD-446D-492E-8FAC-ECA12B450C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40F7FE6C-5D84-473C-8506-B984C2F514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46F09E-D8C8-4B97-BE7F-864A2B17074E}" type="slidenum">
              <a:rPr lang="en-US" altLang="el-GR" smtClean="0"/>
              <a:pPr>
                <a:spcBef>
                  <a:spcPct val="0"/>
                </a:spcBef>
              </a:pPr>
              <a:t>70</a:t>
            </a:fld>
            <a:endParaRPr lang="en-US" altLang="el-GR"/>
          </a:p>
        </p:txBody>
      </p:sp>
      <p:sp>
        <p:nvSpPr>
          <p:cNvPr id="151555" name="Rectangle 2">
            <a:extLst>
              <a:ext uri="{FF2B5EF4-FFF2-40B4-BE49-F238E27FC236}">
                <a16:creationId xmlns:a16="http://schemas.microsoft.com/office/drawing/2014/main" id="{F4180ABF-2EC0-4233-BC99-AE075DA43790}"/>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F8D63611-3F5D-401B-91BE-92D219B134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0467F54A-A7BC-442E-BBC5-7944949867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7078DE-EC28-4254-8887-A52FF3920882}" type="slidenum">
              <a:rPr lang="en-US" altLang="el-GR" smtClean="0"/>
              <a:pPr>
                <a:spcBef>
                  <a:spcPct val="0"/>
                </a:spcBef>
              </a:pPr>
              <a:t>71</a:t>
            </a:fld>
            <a:endParaRPr lang="en-US" altLang="el-GR"/>
          </a:p>
        </p:txBody>
      </p:sp>
      <p:sp>
        <p:nvSpPr>
          <p:cNvPr id="153603" name="Rectangle 2">
            <a:extLst>
              <a:ext uri="{FF2B5EF4-FFF2-40B4-BE49-F238E27FC236}">
                <a16:creationId xmlns:a16="http://schemas.microsoft.com/office/drawing/2014/main" id="{61942867-6207-4D03-B46C-92D009D3B7CF}"/>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85967A9B-1E18-4DE6-B69B-1635CE5AC6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3DABDE19-AEF1-4E2A-8B4B-60E2729F70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0AA077-E528-4D8A-9D67-FA9385EB6CF9}" type="slidenum">
              <a:rPr lang="en-US" altLang="el-GR" smtClean="0"/>
              <a:pPr>
                <a:spcBef>
                  <a:spcPct val="0"/>
                </a:spcBef>
              </a:pPr>
              <a:t>72</a:t>
            </a:fld>
            <a:endParaRPr lang="en-US" altLang="el-GR"/>
          </a:p>
        </p:txBody>
      </p:sp>
      <p:sp>
        <p:nvSpPr>
          <p:cNvPr id="155651" name="Rectangle 2">
            <a:extLst>
              <a:ext uri="{FF2B5EF4-FFF2-40B4-BE49-F238E27FC236}">
                <a16:creationId xmlns:a16="http://schemas.microsoft.com/office/drawing/2014/main" id="{07590062-4C4D-4E87-810D-3A129BFDA346}"/>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04CA4371-376B-4A89-B308-51A05B7044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BD0F5C86-A8B6-4E6F-A3BD-207D8932AA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CE6CB3-C0E6-4215-B275-BBBCD4B492EE}" type="slidenum">
              <a:rPr lang="en-US" altLang="el-GR" smtClean="0"/>
              <a:pPr>
                <a:spcBef>
                  <a:spcPct val="0"/>
                </a:spcBef>
              </a:pPr>
              <a:t>73</a:t>
            </a:fld>
            <a:endParaRPr lang="en-US" altLang="el-GR"/>
          </a:p>
        </p:txBody>
      </p:sp>
      <p:sp>
        <p:nvSpPr>
          <p:cNvPr id="157699" name="Rectangle 2">
            <a:extLst>
              <a:ext uri="{FF2B5EF4-FFF2-40B4-BE49-F238E27FC236}">
                <a16:creationId xmlns:a16="http://schemas.microsoft.com/office/drawing/2014/main" id="{F1D3B18B-1DF5-4029-AFFC-B3527219FA53}"/>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5C27963B-01EF-40CB-AD7B-9963F21312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BA17C18C-AFB8-4D71-92D4-6DF6D7E3AE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95AA36-EE93-4715-8A06-87CA136D9E48}" type="slidenum">
              <a:rPr lang="en-US" altLang="el-GR" smtClean="0"/>
              <a:pPr>
                <a:spcBef>
                  <a:spcPct val="0"/>
                </a:spcBef>
              </a:pPr>
              <a:t>74</a:t>
            </a:fld>
            <a:endParaRPr lang="en-US" altLang="el-GR"/>
          </a:p>
        </p:txBody>
      </p:sp>
      <p:sp>
        <p:nvSpPr>
          <p:cNvPr id="159747" name="Rectangle 2">
            <a:extLst>
              <a:ext uri="{FF2B5EF4-FFF2-40B4-BE49-F238E27FC236}">
                <a16:creationId xmlns:a16="http://schemas.microsoft.com/office/drawing/2014/main" id="{2C88ABD2-5020-4DB8-A1A3-39E8274EF495}"/>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B1E0C300-E2B3-4C6E-954B-C343E39F67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78145362-0A96-4254-8558-431BBFA5C9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8842F0-3CF5-41B0-8BC3-F56142802E67}" type="slidenum">
              <a:rPr lang="en-US" altLang="el-GR" smtClean="0"/>
              <a:pPr>
                <a:spcBef>
                  <a:spcPct val="0"/>
                </a:spcBef>
              </a:pPr>
              <a:t>75</a:t>
            </a:fld>
            <a:endParaRPr lang="en-US" altLang="el-GR"/>
          </a:p>
        </p:txBody>
      </p:sp>
      <p:sp>
        <p:nvSpPr>
          <p:cNvPr id="161795" name="Rectangle 2">
            <a:extLst>
              <a:ext uri="{FF2B5EF4-FFF2-40B4-BE49-F238E27FC236}">
                <a16:creationId xmlns:a16="http://schemas.microsoft.com/office/drawing/2014/main" id="{5E1A273A-7416-4596-B615-A6764BB1C751}"/>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77975D33-B282-43EC-8077-A151682403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368891A5-D780-4452-B45F-D2582FC0FBA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956152-A470-43DC-83AB-44ABBD9EB7E8}" type="slidenum">
              <a:rPr lang="en-US" altLang="el-GR" smtClean="0"/>
              <a:pPr>
                <a:spcBef>
                  <a:spcPct val="0"/>
                </a:spcBef>
              </a:pPr>
              <a:t>76</a:t>
            </a:fld>
            <a:endParaRPr lang="en-US" altLang="el-GR"/>
          </a:p>
        </p:txBody>
      </p:sp>
      <p:sp>
        <p:nvSpPr>
          <p:cNvPr id="163843" name="Rectangle 2">
            <a:extLst>
              <a:ext uri="{FF2B5EF4-FFF2-40B4-BE49-F238E27FC236}">
                <a16:creationId xmlns:a16="http://schemas.microsoft.com/office/drawing/2014/main" id="{CFE22D6F-A62F-4842-9FC3-0CAD44F9DB84}"/>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7A03CD48-88DB-4430-AA95-6C8DCEB1538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a:extLst>
              <a:ext uri="{FF2B5EF4-FFF2-40B4-BE49-F238E27FC236}">
                <a16:creationId xmlns:a16="http://schemas.microsoft.com/office/drawing/2014/main" id="{335B5AD8-DA13-48B4-830E-90F4C169DC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3A36B7-1CA4-4A2D-9F7F-E17F3C8213DA}" type="slidenum">
              <a:rPr lang="en-US" altLang="el-GR" smtClean="0"/>
              <a:pPr>
                <a:spcBef>
                  <a:spcPct val="0"/>
                </a:spcBef>
              </a:pPr>
              <a:t>77</a:t>
            </a:fld>
            <a:endParaRPr lang="en-US" altLang="el-GR"/>
          </a:p>
        </p:txBody>
      </p:sp>
      <p:sp>
        <p:nvSpPr>
          <p:cNvPr id="165891" name="Rectangle 2">
            <a:extLst>
              <a:ext uri="{FF2B5EF4-FFF2-40B4-BE49-F238E27FC236}">
                <a16:creationId xmlns:a16="http://schemas.microsoft.com/office/drawing/2014/main" id="{AC30F100-9C1E-4764-BE52-CE9CEEB9E9D6}"/>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FDED0D7F-2116-4A0D-8E96-454E861610B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46CD54FF-7365-441D-BDE5-B2764A4677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FC773B-5358-4511-93AF-E59B10BE00EB}" type="slidenum">
              <a:rPr lang="en-US" altLang="el-GR" smtClean="0"/>
              <a:pPr>
                <a:spcBef>
                  <a:spcPct val="0"/>
                </a:spcBef>
              </a:pPr>
              <a:t>78</a:t>
            </a:fld>
            <a:endParaRPr lang="en-US" altLang="el-GR"/>
          </a:p>
        </p:txBody>
      </p:sp>
      <p:sp>
        <p:nvSpPr>
          <p:cNvPr id="167939" name="Rectangle 2">
            <a:extLst>
              <a:ext uri="{FF2B5EF4-FFF2-40B4-BE49-F238E27FC236}">
                <a16:creationId xmlns:a16="http://schemas.microsoft.com/office/drawing/2014/main" id="{53C6F84D-96E8-47DC-8233-B1F8293E82C9}"/>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AC07F4AA-A215-41E2-A8AC-3A968E91FC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471F2306-C221-40BE-8181-4468587E74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C80E4E-4E0E-4970-832D-76F4B90F0B65}" type="slidenum">
              <a:rPr lang="en-US" altLang="el-GR" smtClean="0"/>
              <a:pPr>
                <a:spcBef>
                  <a:spcPct val="0"/>
                </a:spcBef>
              </a:pPr>
              <a:t>79</a:t>
            </a:fld>
            <a:endParaRPr lang="en-US" altLang="el-GR"/>
          </a:p>
        </p:txBody>
      </p:sp>
      <p:sp>
        <p:nvSpPr>
          <p:cNvPr id="169987" name="Rectangle 2">
            <a:extLst>
              <a:ext uri="{FF2B5EF4-FFF2-40B4-BE49-F238E27FC236}">
                <a16:creationId xmlns:a16="http://schemas.microsoft.com/office/drawing/2014/main" id="{573EF12D-3B6A-4A51-AA63-AA036FBFB3DF}"/>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E4D31A05-EE0A-488F-8685-9895A49C9D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6BF6489-217E-4F3D-BE2A-074D678AB3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E79D8E-B8DB-42F5-8D2C-AD0CB65D6A64}" type="slidenum">
              <a:rPr lang="en-US" altLang="el-GR" smtClean="0"/>
              <a:pPr>
                <a:spcBef>
                  <a:spcPct val="0"/>
                </a:spcBef>
              </a:pPr>
              <a:t>8</a:t>
            </a:fld>
            <a:endParaRPr lang="en-US" altLang="el-GR"/>
          </a:p>
        </p:txBody>
      </p:sp>
      <p:sp>
        <p:nvSpPr>
          <p:cNvPr id="22531" name="Rectangle 2">
            <a:extLst>
              <a:ext uri="{FF2B5EF4-FFF2-40B4-BE49-F238E27FC236}">
                <a16:creationId xmlns:a16="http://schemas.microsoft.com/office/drawing/2014/main" id="{6900FF74-1C2F-4A98-BED7-B2CDCB1B5D7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9525F8A-0A39-4711-9034-ED63B3D892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948FF23A-34D6-4C87-A266-C7EB2C62B1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B41C77-E903-4B29-9BED-D95FB5B26BA9}" type="slidenum">
              <a:rPr lang="en-US" altLang="el-GR" smtClean="0"/>
              <a:pPr>
                <a:spcBef>
                  <a:spcPct val="0"/>
                </a:spcBef>
              </a:pPr>
              <a:t>80</a:t>
            </a:fld>
            <a:endParaRPr lang="en-US" altLang="el-GR"/>
          </a:p>
        </p:txBody>
      </p:sp>
      <p:sp>
        <p:nvSpPr>
          <p:cNvPr id="172035" name="Rectangle 2">
            <a:extLst>
              <a:ext uri="{FF2B5EF4-FFF2-40B4-BE49-F238E27FC236}">
                <a16:creationId xmlns:a16="http://schemas.microsoft.com/office/drawing/2014/main" id="{CDB138E3-9F82-4B6F-B3C6-B56A66CB2DD2}"/>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451B161A-75D4-41FF-BD8B-CBC75C5FF0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09B3F919-8341-4EC1-AB88-67D18CB019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7A0EE8-13FA-4FE4-B207-12A215DACEB5}" type="slidenum">
              <a:rPr lang="en-US" altLang="el-GR" smtClean="0"/>
              <a:pPr>
                <a:spcBef>
                  <a:spcPct val="0"/>
                </a:spcBef>
              </a:pPr>
              <a:t>81</a:t>
            </a:fld>
            <a:endParaRPr lang="en-US" altLang="el-GR"/>
          </a:p>
        </p:txBody>
      </p:sp>
      <p:sp>
        <p:nvSpPr>
          <p:cNvPr id="174083" name="Rectangle 2">
            <a:extLst>
              <a:ext uri="{FF2B5EF4-FFF2-40B4-BE49-F238E27FC236}">
                <a16:creationId xmlns:a16="http://schemas.microsoft.com/office/drawing/2014/main" id="{4EDD529C-6D04-44FD-9FCC-EEC55120344B}"/>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E4E5E16F-53AD-4D10-B9F6-BA8D47F614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3B47D602-F145-4888-AA61-B26BEC80B0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F2093A-01CF-4287-98B8-31B62A8CD3E4}" type="slidenum">
              <a:rPr lang="en-US" altLang="el-GR" smtClean="0"/>
              <a:pPr>
                <a:spcBef>
                  <a:spcPct val="0"/>
                </a:spcBef>
              </a:pPr>
              <a:t>82</a:t>
            </a:fld>
            <a:endParaRPr lang="en-US" altLang="el-GR"/>
          </a:p>
        </p:txBody>
      </p:sp>
      <p:sp>
        <p:nvSpPr>
          <p:cNvPr id="176131" name="Rectangle 2">
            <a:extLst>
              <a:ext uri="{FF2B5EF4-FFF2-40B4-BE49-F238E27FC236}">
                <a16:creationId xmlns:a16="http://schemas.microsoft.com/office/drawing/2014/main" id="{A3E0F24B-87CC-48F1-B96B-97565A3278D1}"/>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7DA854C9-33FB-45BA-822F-3D82608600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309BF37D-D023-4619-A014-D81D1391EE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AFEAED-7C8A-46A7-A87C-910985ED3BFB}" type="slidenum">
              <a:rPr lang="en-US" altLang="el-GR" smtClean="0"/>
              <a:pPr>
                <a:spcBef>
                  <a:spcPct val="0"/>
                </a:spcBef>
              </a:pPr>
              <a:t>83</a:t>
            </a:fld>
            <a:endParaRPr lang="en-US" altLang="el-GR"/>
          </a:p>
        </p:txBody>
      </p:sp>
      <p:sp>
        <p:nvSpPr>
          <p:cNvPr id="178179" name="Rectangle 2">
            <a:extLst>
              <a:ext uri="{FF2B5EF4-FFF2-40B4-BE49-F238E27FC236}">
                <a16:creationId xmlns:a16="http://schemas.microsoft.com/office/drawing/2014/main" id="{957715E2-F24F-4A9C-8213-F2F8A186A7D2}"/>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F94C61EC-DC7D-46BF-8216-E31C702CA0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811E187F-E76B-48A9-B99F-2BF26297B25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273AC1-BA3E-4297-AD76-8805BF866809}" type="slidenum">
              <a:rPr lang="en-US" altLang="el-GR" smtClean="0"/>
              <a:pPr>
                <a:spcBef>
                  <a:spcPct val="0"/>
                </a:spcBef>
              </a:pPr>
              <a:t>84</a:t>
            </a:fld>
            <a:endParaRPr lang="en-US" altLang="el-GR"/>
          </a:p>
        </p:txBody>
      </p:sp>
      <p:sp>
        <p:nvSpPr>
          <p:cNvPr id="180227" name="Rectangle 2">
            <a:extLst>
              <a:ext uri="{FF2B5EF4-FFF2-40B4-BE49-F238E27FC236}">
                <a16:creationId xmlns:a16="http://schemas.microsoft.com/office/drawing/2014/main" id="{E33CAE57-33A8-4918-AA76-59DBCF040D0D}"/>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1E9AF52D-A4DC-4181-828A-114B7207FD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93ED66D5-7602-4B4E-B706-9798159177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42B399-D75F-4384-9F2E-09A9CAC72418}" type="slidenum">
              <a:rPr lang="en-US" altLang="el-GR" smtClean="0"/>
              <a:pPr>
                <a:spcBef>
                  <a:spcPct val="0"/>
                </a:spcBef>
              </a:pPr>
              <a:t>85</a:t>
            </a:fld>
            <a:endParaRPr lang="en-US" altLang="el-GR"/>
          </a:p>
        </p:txBody>
      </p:sp>
      <p:sp>
        <p:nvSpPr>
          <p:cNvPr id="182275" name="Rectangle 2">
            <a:extLst>
              <a:ext uri="{FF2B5EF4-FFF2-40B4-BE49-F238E27FC236}">
                <a16:creationId xmlns:a16="http://schemas.microsoft.com/office/drawing/2014/main" id="{3B5AD8EE-25FA-4995-945C-26DC8866D3C0}"/>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96DCAD5A-5380-4414-A272-C841DD3659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7625BA3D-C99A-4F90-86D8-288A7853705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26C009-7922-46E8-AB4E-1B793B16B7E5}" type="slidenum">
              <a:rPr lang="en-US" altLang="el-GR" smtClean="0"/>
              <a:pPr>
                <a:spcBef>
                  <a:spcPct val="0"/>
                </a:spcBef>
              </a:pPr>
              <a:t>86</a:t>
            </a:fld>
            <a:endParaRPr lang="en-US" altLang="el-GR"/>
          </a:p>
        </p:txBody>
      </p:sp>
      <p:sp>
        <p:nvSpPr>
          <p:cNvPr id="184323" name="Rectangle 2">
            <a:extLst>
              <a:ext uri="{FF2B5EF4-FFF2-40B4-BE49-F238E27FC236}">
                <a16:creationId xmlns:a16="http://schemas.microsoft.com/office/drawing/2014/main" id="{BC4C62CD-659A-4907-94A5-9FBF21492817}"/>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3F02FD00-610D-4365-B6AA-D5849BC8C8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7C068905-A19C-4FFC-96CE-CC06A0C8EA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91D338-7CF8-4005-B437-BB7EAF40C6F3}" type="slidenum">
              <a:rPr lang="en-US" altLang="el-GR" smtClean="0"/>
              <a:pPr>
                <a:spcBef>
                  <a:spcPct val="0"/>
                </a:spcBef>
              </a:pPr>
              <a:t>87</a:t>
            </a:fld>
            <a:endParaRPr lang="en-US" altLang="el-GR"/>
          </a:p>
        </p:txBody>
      </p:sp>
      <p:sp>
        <p:nvSpPr>
          <p:cNvPr id="186371" name="Rectangle 2">
            <a:extLst>
              <a:ext uri="{FF2B5EF4-FFF2-40B4-BE49-F238E27FC236}">
                <a16:creationId xmlns:a16="http://schemas.microsoft.com/office/drawing/2014/main" id="{A71DF0CF-53E3-45F5-80A8-247B7479E342}"/>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6C10AC4C-1C48-47BD-BF45-37F71EE05A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10F2D8A6-D69C-4270-876E-2898C41C01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259B8-D16B-46F0-997F-9C418320070F}" type="slidenum">
              <a:rPr lang="en-US" altLang="el-GR" smtClean="0"/>
              <a:pPr>
                <a:spcBef>
                  <a:spcPct val="0"/>
                </a:spcBef>
              </a:pPr>
              <a:t>88</a:t>
            </a:fld>
            <a:endParaRPr lang="en-US" altLang="el-GR"/>
          </a:p>
        </p:txBody>
      </p:sp>
      <p:sp>
        <p:nvSpPr>
          <p:cNvPr id="188419" name="Rectangle 2">
            <a:extLst>
              <a:ext uri="{FF2B5EF4-FFF2-40B4-BE49-F238E27FC236}">
                <a16:creationId xmlns:a16="http://schemas.microsoft.com/office/drawing/2014/main" id="{BA1D757D-8639-4AB0-869C-C5419258055B}"/>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A5E7881A-48AF-43C7-86EF-EFA9345294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56D0279F-FF8B-41BB-AA7F-1C8DA9C752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F7EF9DA-345D-4845-89F0-E4411E872044}" type="slidenum">
              <a:rPr lang="en-US" altLang="el-GR" smtClean="0"/>
              <a:pPr>
                <a:spcBef>
                  <a:spcPct val="0"/>
                </a:spcBef>
              </a:pPr>
              <a:t>89</a:t>
            </a:fld>
            <a:endParaRPr lang="en-US" altLang="el-GR"/>
          </a:p>
        </p:txBody>
      </p:sp>
      <p:sp>
        <p:nvSpPr>
          <p:cNvPr id="190467" name="Rectangle 2">
            <a:extLst>
              <a:ext uri="{FF2B5EF4-FFF2-40B4-BE49-F238E27FC236}">
                <a16:creationId xmlns:a16="http://schemas.microsoft.com/office/drawing/2014/main" id="{065D5857-E058-41E8-96A7-DCFB70F7C268}"/>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027FF606-5DE8-43BF-9E15-699672ECBF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A73D3A-92F3-419E-B08C-55A804241B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6D9565-1AAF-488C-AF33-D18EC1279456}" type="slidenum">
              <a:rPr lang="en-US" altLang="el-GR" smtClean="0"/>
              <a:pPr>
                <a:spcBef>
                  <a:spcPct val="0"/>
                </a:spcBef>
              </a:pPr>
              <a:t>9</a:t>
            </a:fld>
            <a:endParaRPr lang="en-US" altLang="el-GR"/>
          </a:p>
        </p:txBody>
      </p:sp>
      <p:sp>
        <p:nvSpPr>
          <p:cNvPr id="24579" name="Rectangle 2">
            <a:extLst>
              <a:ext uri="{FF2B5EF4-FFF2-40B4-BE49-F238E27FC236}">
                <a16:creationId xmlns:a16="http://schemas.microsoft.com/office/drawing/2014/main" id="{90B19CE8-CCE6-4CBA-BF33-887B8BED751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1F06C09-0E63-4B71-BACD-7040F983E35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7220AC97-B90A-4476-A0AE-1F3D2215CE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CE1D2F-A7C6-414C-91B7-EC295C58C332}" type="slidenum">
              <a:rPr lang="en-US" altLang="el-GR" smtClean="0"/>
              <a:pPr>
                <a:spcBef>
                  <a:spcPct val="0"/>
                </a:spcBef>
              </a:pPr>
              <a:t>90</a:t>
            </a:fld>
            <a:endParaRPr lang="en-US" altLang="el-GR"/>
          </a:p>
        </p:txBody>
      </p:sp>
      <p:sp>
        <p:nvSpPr>
          <p:cNvPr id="192515" name="Rectangle 2">
            <a:extLst>
              <a:ext uri="{FF2B5EF4-FFF2-40B4-BE49-F238E27FC236}">
                <a16:creationId xmlns:a16="http://schemas.microsoft.com/office/drawing/2014/main" id="{06EF92B6-8F83-4ED0-B4FF-BB680948D7BC}"/>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159FEF59-1502-4F90-8D5F-F1685F595E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8028FCD2-3884-432E-B23F-E5CD0DA2F18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20DDE-1BBF-456B-87D6-47BE88982FDD}" type="slidenum">
              <a:rPr lang="en-US" altLang="el-GR" smtClean="0"/>
              <a:pPr>
                <a:spcBef>
                  <a:spcPct val="0"/>
                </a:spcBef>
              </a:pPr>
              <a:t>91</a:t>
            </a:fld>
            <a:endParaRPr lang="en-US" altLang="el-GR"/>
          </a:p>
        </p:txBody>
      </p:sp>
      <p:sp>
        <p:nvSpPr>
          <p:cNvPr id="194563" name="Rectangle 2">
            <a:extLst>
              <a:ext uri="{FF2B5EF4-FFF2-40B4-BE49-F238E27FC236}">
                <a16:creationId xmlns:a16="http://schemas.microsoft.com/office/drawing/2014/main" id="{5C3FD7AF-0711-4753-850C-C7B5D49E23F6}"/>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AC502F61-24DE-4CC8-AD8A-2B2BC84157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8FFF690D-90D5-4235-AA17-24E460DD3A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99523B-548B-4CB9-BCBC-A226B66CDCF2}" type="slidenum">
              <a:rPr lang="en-US" altLang="el-GR" smtClean="0"/>
              <a:pPr>
                <a:spcBef>
                  <a:spcPct val="0"/>
                </a:spcBef>
              </a:pPr>
              <a:t>92</a:t>
            </a:fld>
            <a:endParaRPr lang="en-US" altLang="el-GR"/>
          </a:p>
        </p:txBody>
      </p:sp>
      <p:sp>
        <p:nvSpPr>
          <p:cNvPr id="196611" name="Rectangle 2">
            <a:extLst>
              <a:ext uri="{FF2B5EF4-FFF2-40B4-BE49-F238E27FC236}">
                <a16:creationId xmlns:a16="http://schemas.microsoft.com/office/drawing/2014/main" id="{47F1C1E2-46EA-4D47-AFBE-18881F9F59B8}"/>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37C42FFE-1EC6-4FC0-B849-7303049758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ADCD7540-E0A2-47EC-A5BD-849BA0A5BC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B918AB-4B8B-44D2-A3EC-541FCEA5850C}" type="slidenum">
              <a:rPr lang="en-US" altLang="el-GR" smtClean="0"/>
              <a:pPr>
                <a:spcBef>
                  <a:spcPct val="0"/>
                </a:spcBef>
              </a:pPr>
              <a:t>93</a:t>
            </a:fld>
            <a:endParaRPr lang="en-US" altLang="el-GR"/>
          </a:p>
        </p:txBody>
      </p:sp>
      <p:sp>
        <p:nvSpPr>
          <p:cNvPr id="198659" name="Rectangle 2">
            <a:extLst>
              <a:ext uri="{FF2B5EF4-FFF2-40B4-BE49-F238E27FC236}">
                <a16:creationId xmlns:a16="http://schemas.microsoft.com/office/drawing/2014/main" id="{F0B68644-3CC0-48F5-A271-B501344EFDDD}"/>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15CBD316-C343-4DBA-909E-101ADCB263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70A5BB91-9071-4C3E-AA40-1012B42342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54A9EB-6BB8-4438-A209-9262A5EDC5C3}" type="slidenum">
              <a:rPr lang="en-US" altLang="el-GR" smtClean="0"/>
              <a:pPr>
                <a:spcBef>
                  <a:spcPct val="0"/>
                </a:spcBef>
              </a:pPr>
              <a:t>94</a:t>
            </a:fld>
            <a:endParaRPr lang="en-US" altLang="el-GR"/>
          </a:p>
        </p:txBody>
      </p:sp>
      <p:sp>
        <p:nvSpPr>
          <p:cNvPr id="200707" name="Rectangle 2">
            <a:extLst>
              <a:ext uri="{FF2B5EF4-FFF2-40B4-BE49-F238E27FC236}">
                <a16:creationId xmlns:a16="http://schemas.microsoft.com/office/drawing/2014/main" id="{4413ABB3-2B80-407A-AC88-A48CC6B3ADF5}"/>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EA95B8D7-127F-4E9C-B54D-939AED86A9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585DCC55-1DE3-47D7-8A22-C4A768908F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89ED91-E8FD-4B8E-A4F9-AB1E77B21E73}" type="slidenum">
              <a:rPr lang="en-US" altLang="el-GR" smtClean="0"/>
              <a:pPr>
                <a:spcBef>
                  <a:spcPct val="0"/>
                </a:spcBef>
              </a:pPr>
              <a:t>95</a:t>
            </a:fld>
            <a:endParaRPr lang="en-US" altLang="el-GR"/>
          </a:p>
        </p:txBody>
      </p:sp>
      <p:sp>
        <p:nvSpPr>
          <p:cNvPr id="202755" name="Rectangle 2">
            <a:extLst>
              <a:ext uri="{FF2B5EF4-FFF2-40B4-BE49-F238E27FC236}">
                <a16:creationId xmlns:a16="http://schemas.microsoft.com/office/drawing/2014/main" id="{2725ECA0-227D-4041-8C2F-1649BC4C56AC}"/>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5B2CC25A-8350-4BAA-9B12-365FDB2753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85771DFA-7A34-47E4-B705-6C44A296CA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F0DA44-BA2A-4D26-99D0-68E30CD22F53}" type="slidenum">
              <a:rPr lang="en-US" altLang="el-GR" smtClean="0"/>
              <a:pPr>
                <a:spcBef>
                  <a:spcPct val="0"/>
                </a:spcBef>
              </a:pPr>
              <a:t>96</a:t>
            </a:fld>
            <a:endParaRPr lang="en-US" altLang="el-GR"/>
          </a:p>
        </p:txBody>
      </p:sp>
      <p:sp>
        <p:nvSpPr>
          <p:cNvPr id="204803" name="Rectangle 2">
            <a:extLst>
              <a:ext uri="{FF2B5EF4-FFF2-40B4-BE49-F238E27FC236}">
                <a16:creationId xmlns:a16="http://schemas.microsoft.com/office/drawing/2014/main" id="{8854CE59-CD5A-4155-B860-F6F5E24FD71A}"/>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7B25BEAB-E120-4071-9C58-236131644F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a:extLst>
              <a:ext uri="{FF2B5EF4-FFF2-40B4-BE49-F238E27FC236}">
                <a16:creationId xmlns:a16="http://schemas.microsoft.com/office/drawing/2014/main" id="{6952FF31-0D80-47B9-A542-5CD0313CF5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D4910-F3BD-44D0-A28C-E0195C80B11B}" type="slidenum">
              <a:rPr lang="en-US" altLang="el-GR" smtClean="0"/>
              <a:pPr>
                <a:spcBef>
                  <a:spcPct val="0"/>
                </a:spcBef>
              </a:pPr>
              <a:t>97</a:t>
            </a:fld>
            <a:endParaRPr lang="en-US" altLang="el-GR"/>
          </a:p>
        </p:txBody>
      </p:sp>
      <p:sp>
        <p:nvSpPr>
          <p:cNvPr id="206851" name="Rectangle 2">
            <a:extLst>
              <a:ext uri="{FF2B5EF4-FFF2-40B4-BE49-F238E27FC236}">
                <a16:creationId xmlns:a16="http://schemas.microsoft.com/office/drawing/2014/main" id="{A497ED20-ABB4-4E80-9CE5-2A59FB8BA90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0E6378D0-F5C6-400A-AF93-306E639BFE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BD264222-3CA7-47C9-AFF4-520214C87E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73F170-ECB8-4B26-B8A6-FF735EE07A71}" type="slidenum">
              <a:rPr lang="en-US" altLang="el-GR" smtClean="0"/>
              <a:pPr>
                <a:spcBef>
                  <a:spcPct val="0"/>
                </a:spcBef>
              </a:pPr>
              <a:t>98</a:t>
            </a:fld>
            <a:endParaRPr lang="en-US" altLang="el-GR"/>
          </a:p>
        </p:txBody>
      </p:sp>
      <p:sp>
        <p:nvSpPr>
          <p:cNvPr id="208899" name="Rectangle 2">
            <a:extLst>
              <a:ext uri="{FF2B5EF4-FFF2-40B4-BE49-F238E27FC236}">
                <a16:creationId xmlns:a16="http://schemas.microsoft.com/office/drawing/2014/main" id="{9C03E7D8-9631-496E-AA88-06DF13FE9139}"/>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542C041D-7104-4CC0-8128-BC21869FFB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640DCFCA-2DEC-4250-BB46-E5CBAAD18F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229AEB-76E3-4565-94CF-C126E7BCB310}" type="slidenum">
              <a:rPr lang="en-US" altLang="el-GR" smtClean="0"/>
              <a:pPr>
                <a:spcBef>
                  <a:spcPct val="0"/>
                </a:spcBef>
              </a:pPr>
              <a:t>99</a:t>
            </a:fld>
            <a:endParaRPr lang="en-US" altLang="el-GR"/>
          </a:p>
        </p:txBody>
      </p:sp>
      <p:sp>
        <p:nvSpPr>
          <p:cNvPr id="210947" name="Rectangle 2">
            <a:extLst>
              <a:ext uri="{FF2B5EF4-FFF2-40B4-BE49-F238E27FC236}">
                <a16:creationId xmlns:a16="http://schemas.microsoft.com/office/drawing/2014/main" id="{B6FF8B73-258F-4260-8337-5D3B4E5E213C}"/>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9DE67DFE-4AEB-4FB1-802F-3E7679013B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803B7DCE-286A-45C3-BC12-DD0609EFA8D2}"/>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 name="Group 8">
            <a:extLst>
              <a:ext uri="{FF2B5EF4-FFF2-40B4-BE49-F238E27FC236}">
                <a16:creationId xmlns:a16="http://schemas.microsoft.com/office/drawing/2014/main" id="{FC439E7E-5D43-4DED-9861-BD12CA94F14A}"/>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A3F8AD4E-A704-4E2D-B085-ED119366A319}"/>
                </a:ext>
              </a:extLst>
            </p:cNvPr>
            <p:cNvSpPr>
              <a:spLocks noChangeArrowheads="1"/>
            </p:cNvSpPr>
            <p:nvPr/>
          </p:nvSpPr>
          <p:spPr bwMode="auto">
            <a:xfrm>
              <a:off x="4704"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7" name="Oval 10">
              <a:extLst>
                <a:ext uri="{FF2B5EF4-FFF2-40B4-BE49-F238E27FC236}">
                  <a16:creationId xmlns:a16="http://schemas.microsoft.com/office/drawing/2014/main" id="{3BFAAB47-A9E9-4125-A6AF-12DAB3189190}"/>
                </a:ext>
              </a:extLst>
            </p:cNvPr>
            <p:cNvSpPr>
              <a:spLocks noChangeArrowheads="1"/>
            </p:cNvSpPr>
            <p:nvPr/>
          </p:nvSpPr>
          <p:spPr bwMode="auto">
            <a:xfrm>
              <a:off x="4883"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8" name="Oval 11">
              <a:extLst>
                <a:ext uri="{FF2B5EF4-FFF2-40B4-BE49-F238E27FC236}">
                  <a16:creationId xmlns:a16="http://schemas.microsoft.com/office/drawing/2014/main" id="{8A8A9469-4FB6-4F52-A40C-A26E17F3FFAB}"/>
                </a:ext>
              </a:extLst>
            </p:cNvPr>
            <p:cNvSpPr>
              <a:spLocks noChangeArrowheads="1"/>
            </p:cNvSpPr>
            <p:nvPr/>
          </p:nvSpPr>
          <p:spPr bwMode="auto">
            <a:xfrm>
              <a:off x="5062" y="1885"/>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9" name="Oval 12">
              <a:extLst>
                <a:ext uri="{FF2B5EF4-FFF2-40B4-BE49-F238E27FC236}">
                  <a16:creationId xmlns:a16="http://schemas.microsoft.com/office/drawing/2014/main" id="{1DF47E83-BD7B-46AC-A775-9B82A5F1F4DD}"/>
                </a:ext>
              </a:extLst>
            </p:cNvPr>
            <p:cNvSpPr>
              <a:spLocks noChangeArrowheads="1"/>
            </p:cNvSpPr>
            <p:nvPr/>
          </p:nvSpPr>
          <p:spPr bwMode="auto">
            <a:xfrm>
              <a:off x="4704"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 name="Oval 13">
              <a:extLst>
                <a:ext uri="{FF2B5EF4-FFF2-40B4-BE49-F238E27FC236}">
                  <a16:creationId xmlns:a16="http://schemas.microsoft.com/office/drawing/2014/main" id="{055005FC-C16F-4728-9155-B786123F32AF}"/>
                </a:ext>
              </a:extLst>
            </p:cNvPr>
            <p:cNvSpPr>
              <a:spLocks noChangeArrowheads="1"/>
            </p:cNvSpPr>
            <p:nvPr/>
          </p:nvSpPr>
          <p:spPr bwMode="auto">
            <a:xfrm>
              <a:off x="4883"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1" name="Oval 14">
              <a:extLst>
                <a:ext uri="{FF2B5EF4-FFF2-40B4-BE49-F238E27FC236}">
                  <a16:creationId xmlns:a16="http://schemas.microsoft.com/office/drawing/2014/main" id="{9143ED01-7BA4-444F-ABB3-D18F8956166D}"/>
                </a:ext>
              </a:extLst>
            </p:cNvPr>
            <p:cNvSpPr>
              <a:spLocks noChangeArrowheads="1"/>
            </p:cNvSpPr>
            <p:nvPr/>
          </p:nvSpPr>
          <p:spPr bwMode="auto">
            <a:xfrm>
              <a:off x="5062" y="2064"/>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2" name="Oval 15">
              <a:extLst>
                <a:ext uri="{FF2B5EF4-FFF2-40B4-BE49-F238E27FC236}">
                  <a16:creationId xmlns:a16="http://schemas.microsoft.com/office/drawing/2014/main" id="{0BADC3A9-68AB-4A57-8B6B-CD0F5297AF12}"/>
                </a:ext>
              </a:extLst>
            </p:cNvPr>
            <p:cNvSpPr>
              <a:spLocks noChangeArrowheads="1"/>
            </p:cNvSpPr>
            <p:nvPr/>
          </p:nvSpPr>
          <p:spPr bwMode="auto">
            <a:xfrm>
              <a:off x="5241" y="2064"/>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3" name="Oval 16">
              <a:extLst>
                <a:ext uri="{FF2B5EF4-FFF2-40B4-BE49-F238E27FC236}">
                  <a16:creationId xmlns:a16="http://schemas.microsoft.com/office/drawing/2014/main" id="{E6BBA7BD-358A-4EAF-835B-6FB673E7AAED}"/>
                </a:ext>
              </a:extLst>
            </p:cNvPr>
            <p:cNvSpPr>
              <a:spLocks noChangeArrowheads="1"/>
            </p:cNvSpPr>
            <p:nvPr/>
          </p:nvSpPr>
          <p:spPr bwMode="auto">
            <a:xfrm>
              <a:off x="4704"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4" name="Oval 17">
              <a:extLst>
                <a:ext uri="{FF2B5EF4-FFF2-40B4-BE49-F238E27FC236}">
                  <a16:creationId xmlns:a16="http://schemas.microsoft.com/office/drawing/2014/main" id="{DF50DDBB-655B-40FC-9895-7E48ED6DBF33}"/>
                </a:ext>
              </a:extLst>
            </p:cNvPr>
            <p:cNvSpPr>
              <a:spLocks noChangeArrowheads="1"/>
            </p:cNvSpPr>
            <p:nvPr/>
          </p:nvSpPr>
          <p:spPr bwMode="auto">
            <a:xfrm>
              <a:off x="4883" y="2243"/>
              <a:ext cx="127" cy="12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5" name="Oval 18">
              <a:extLst>
                <a:ext uri="{FF2B5EF4-FFF2-40B4-BE49-F238E27FC236}">
                  <a16:creationId xmlns:a16="http://schemas.microsoft.com/office/drawing/2014/main" id="{615181A3-2FB4-41B2-98D2-B09C93170901}"/>
                </a:ext>
              </a:extLst>
            </p:cNvPr>
            <p:cNvSpPr>
              <a:spLocks noChangeArrowheads="1"/>
            </p:cNvSpPr>
            <p:nvPr/>
          </p:nvSpPr>
          <p:spPr bwMode="auto">
            <a:xfrm>
              <a:off x="5062"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6" name="Oval 19">
              <a:extLst>
                <a:ext uri="{FF2B5EF4-FFF2-40B4-BE49-F238E27FC236}">
                  <a16:creationId xmlns:a16="http://schemas.microsoft.com/office/drawing/2014/main" id="{8D612826-4ACC-4D03-A373-4B2E894F59E7}"/>
                </a:ext>
              </a:extLst>
            </p:cNvPr>
            <p:cNvSpPr>
              <a:spLocks noChangeArrowheads="1"/>
            </p:cNvSpPr>
            <p:nvPr/>
          </p:nvSpPr>
          <p:spPr bwMode="auto">
            <a:xfrm>
              <a:off x="5241" y="2243"/>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7" name="Oval 20">
              <a:extLst>
                <a:ext uri="{FF2B5EF4-FFF2-40B4-BE49-F238E27FC236}">
                  <a16:creationId xmlns:a16="http://schemas.microsoft.com/office/drawing/2014/main" id="{E17F5ACD-8981-4CDC-B465-C19F5CA4F1F8}"/>
                </a:ext>
              </a:extLst>
            </p:cNvPr>
            <p:cNvSpPr>
              <a:spLocks noChangeArrowheads="1"/>
            </p:cNvSpPr>
            <p:nvPr/>
          </p:nvSpPr>
          <p:spPr bwMode="auto">
            <a:xfrm>
              <a:off x="5420" y="2243"/>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8" name="Oval 21">
              <a:extLst>
                <a:ext uri="{FF2B5EF4-FFF2-40B4-BE49-F238E27FC236}">
                  <a16:creationId xmlns:a16="http://schemas.microsoft.com/office/drawing/2014/main" id="{FFB64943-3426-4AF9-9869-688150D84789}"/>
                </a:ext>
              </a:extLst>
            </p:cNvPr>
            <p:cNvSpPr>
              <a:spLocks noChangeArrowheads="1"/>
            </p:cNvSpPr>
            <p:nvPr/>
          </p:nvSpPr>
          <p:spPr bwMode="auto">
            <a:xfrm>
              <a:off x="4704" y="2421"/>
              <a:ext cx="127" cy="128"/>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9" name="Oval 22">
              <a:extLst>
                <a:ext uri="{FF2B5EF4-FFF2-40B4-BE49-F238E27FC236}">
                  <a16:creationId xmlns:a16="http://schemas.microsoft.com/office/drawing/2014/main" id="{0A016E1B-FD17-47D1-8560-68BB6403F74A}"/>
                </a:ext>
              </a:extLst>
            </p:cNvPr>
            <p:cNvSpPr>
              <a:spLocks noChangeArrowheads="1"/>
            </p:cNvSpPr>
            <p:nvPr/>
          </p:nvSpPr>
          <p:spPr bwMode="auto">
            <a:xfrm>
              <a:off x="4883"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0" name="Oval 23">
              <a:extLst>
                <a:ext uri="{FF2B5EF4-FFF2-40B4-BE49-F238E27FC236}">
                  <a16:creationId xmlns:a16="http://schemas.microsoft.com/office/drawing/2014/main" id="{95C21376-6BF8-410C-AAF0-40D53174BE93}"/>
                </a:ext>
              </a:extLst>
            </p:cNvPr>
            <p:cNvSpPr>
              <a:spLocks noChangeArrowheads="1"/>
            </p:cNvSpPr>
            <p:nvPr/>
          </p:nvSpPr>
          <p:spPr bwMode="auto">
            <a:xfrm>
              <a:off x="5062" y="2421"/>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1" name="Oval 24">
              <a:extLst>
                <a:ext uri="{FF2B5EF4-FFF2-40B4-BE49-F238E27FC236}">
                  <a16:creationId xmlns:a16="http://schemas.microsoft.com/office/drawing/2014/main" id="{4846322B-FA1B-4039-AFC6-FB4F6FB4F238}"/>
                </a:ext>
              </a:extLst>
            </p:cNvPr>
            <p:cNvSpPr>
              <a:spLocks noChangeArrowheads="1"/>
            </p:cNvSpPr>
            <p:nvPr/>
          </p:nvSpPr>
          <p:spPr bwMode="auto">
            <a:xfrm>
              <a:off x="5241" y="2421"/>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2" name="Oval 25">
              <a:extLst>
                <a:ext uri="{FF2B5EF4-FFF2-40B4-BE49-F238E27FC236}">
                  <a16:creationId xmlns:a16="http://schemas.microsoft.com/office/drawing/2014/main" id="{57A5CDD9-23F5-40DB-A648-7173C66F9DAB}"/>
                </a:ext>
              </a:extLst>
            </p:cNvPr>
            <p:cNvSpPr>
              <a:spLocks noChangeArrowheads="1"/>
            </p:cNvSpPr>
            <p:nvPr/>
          </p:nvSpPr>
          <p:spPr bwMode="auto">
            <a:xfrm>
              <a:off x="4704"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3" name="Oval 26">
              <a:extLst>
                <a:ext uri="{FF2B5EF4-FFF2-40B4-BE49-F238E27FC236}">
                  <a16:creationId xmlns:a16="http://schemas.microsoft.com/office/drawing/2014/main" id="{257B79A3-CE38-48BD-AAA4-7EDE2CDC8FF1}"/>
                </a:ext>
              </a:extLst>
            </p:cNvPr>
            <p:cNvSpPr>
              <a:spLocks noChangeArrowheads="1"/>
            </p:cNvSpPr>
            <p:nvPr/>
          </p:nvSpPr>
          <p:spPr bwMode="auto">
            <a:xfrm>
              <a:off x="4883" y="2600"/>
              <a:ext cx="127" cy="128"/>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4" name="Oval 27">
              <a:extLst>
                <a:ext uri="{FF2B5EF4-FFF2-40B4-BE49-F238E27FC236}">
                  <a16:creationId xmlns:a16="http://schemas.microsoft.com/office/drawing/2014/main" id="{91BDE536-7485-44A0-8E2C-46F5A564D600}"/>
                </a:ext>
              </a:extLst>
            </p:cNvPr>
            <p:cNvSpPr>
              <a:spLocks noChangeArrowheads="1"/>
            </p:cNvSpPr>
            <p:nvPr/>
          </p:nvSpPr>
          <p:spPr bwMode="auto">
            <a:xfrm>
              <a:off x="5062"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5" name="Oval 28">
              <a:extLst>
                <a:ext uri="{FF2B5EF4-FFF2-40B4-BE49-F238E27FC236}">
                  <a16:creationId xmlns:a16="http://schemas.microsoft.com/office/drawing/2014/main" id="{E77F728F-AE16-480C-9323-5E4417E62DBD}"/>
                </a:ext>
              </a:extLst>
            </p:cNvPr>
            <p:cNvSpPr>
              <a:spLocks noChangeArrowheads="1"/>
            </p:cNvSpPr>
            <p:nvPr/>
          </p:nvSpPr>
          <p:spPr bwMode="auto">
            <a:xfrm>
              <a:off x="5241" y="2600"/>
              <a:ext cx="127" cy="128"/>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6" name="Oval 29">
              <a:extLst>
                <a:ext uri="{FF2B5EF4-FFF2-40B4-BE49-F238E27FC236}">
                  <a16:creationId xmlns:a16="http://schemas.microsoft.com/office/drawing/2014/main" id="{503C1679-F700-4F3C-8F55-97971204043A}"/>
                </a:ext>
              </a:extLst>
            </p:cNvPr>
            <p:cNvSpPr>
              <a:spLocks noChangeArrowheads="1"/>
            </p:cNvSpPr>
            <p:nvPr/>
          </p:nvSpPr>
          <p:spPr bwMode="auto">
            <a:xfrm>
              <a:off x="5420" y="2600"/>
              <a:ext cx="127" cy="128"/>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7" name="Oval 30">
              <a:extLst>
                <a:ext uri="{FF2B5EF4-FFF2-40B4-BE49-F238E27FC236}">
                  <a16:creationId xmlns:a16="http://schemas.microsoft.com/office/drawing/2014/main" id="{B22C5F33-AE71-44AC-8396-C770F539BBCB}"/>
                </a:ext>
              </a:extLst>
            </p:cNvPr>
            <p:cNvSpPr>
              <a:spLocks noChangeArrowheads="1"/>
            </p:cNvSpPr>
            <p:nvPr/>
          </p:nvSpPr>
          <p:spPr bwMode="auto">
            <a:xfrm>
              <a:off x="4704" y="2779"/>
              <a:ext cx="127" cy="12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8" name="Oval 31">
              <a:extLst>
                <a:ext uri="{FF2B5EF4-FFF2-40B4-BE49-F238E27FC236}">
                  <a16:creationId xmlns:a16="http://schemas.microsoft.com/office/drawing/2014/main" id="{A9E7DA19-3D3A-4B4D-BCEB-5F1F92AEBB88}"/>
                </a:ext>
              </a:extLst>
            </p:cNvPr>
            <p:cNvSpPr>
              <a:spLocks noChangeArrowheads="1"/>
            </p:cNvSpPr>
            <p:nvPr/>
          </p:nvSpPr>
          <p:spPr bwMode="auto">
            <a:xfrm>
              <a:off x="4883"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29" name="Oval 32">
              <a:extLst>
                <a:ext uri="{FF2B5EF4-FFF2-40B4-BE49-F238E27FC236}">
                  <a16:creationId xmlns:a16="http://schemas.microsoft.com/office/drawing/2014/main" id="{588690C9-B0E6-40FD-ADDA-D819CB874200}"/>
                </a:ext>
              </a:extLst>
            </p:cNvPr>
            <p:cNvSpPr>
              <a:spLocks noChangeArrowheads="1"/>
            </p:cNvSpPr>
            <p:nvPr/>
          </p:nvSpPr>
          <p:spPr bwMode="auto">
            <a:xfrm>
              <a:off x="5062" y="2779"/>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0" name="Oval 33">
              <a:extLst>
                <a:ext uri="{FF2B5EF4-FFF2-40B4-BE49-F238E27FC236}">
                  <a16:creationId xmlns:a16="http://schemas.microsoft.com/office/drawing/2014/main" id="{2694D04F-1F09-4806-B0E0-7C405438F345}"/>
                </a:ext>
              </a:extLst>
            </p:cNvPr>
            <p:cNvSpPr>
              <a:spLocks noChangeArrowheads="1"/>
            </p:cNvSpPr>
            <p:nvPr/>
          </p:nvSpPr>
          <p:spPr bwMode="auto">
            <a:xfrm>
              <a:off x="5241" y="2779"/>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1" name="Oval 34">
              <a:extLst>
                <a:ext uri="{FF2B5EF4-FFF2-40B4-BE49-F238E27FC236}">
                  <a16:creationId xmlns:a16="http://schemas.microsoft.com/office/drawing/2014/main" id="{5E4D548C-41AD-475C-B681-AD9AF163C274}"/>
                </a:ext>
              </a:extLst>
            </p:cNvPr>
            <p:cNvSpPr>
              <a:spLocks noChangeArrowheads="1"/>
            </p:cNvSpPr>
            <p:nvPr/>
          </p:nvSpPr>
          <p:spPr bwMode="auto">
            <a:xfrm>
              <a:off x="4704"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2" name="Oval 35">
              <a:extLst>
                <a:ext uri="{FF2B5EF4-FFF2-40B4-BE49-F238E27FC236}">
                  <a16:creationId xmlns:a16="http://schemas.microsoft.com/office/drawing/2014/main" id="{52402CD8-A58F-4D4B-8CED-04F5481AC84E}"/>
                </a:ext>
              </a:extLst>
            </p:cNvPr>
            <p:cNvSpPr>
              <a:spLocks noChangeArrowheads="1"/>
            </p:cNvSpPr>
            <p:nvPr/>
          </p:nvSpPr>
          <p:spPr bwMode="auto">
            <a:xfrm>
              <a:off x="4883" y="2958"/>
              <a:ext cx="127" cy="127"/>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3" name="Oval 36">
              <a:extLst>
                <a:ext uri="{FF2B5EF4-FFF2-40B4-BE49-F238E27FC236}">
                  <a16:creationId xmlns:a16="http://schemas.microsoft.com/office/drawing/2014/main" id="{C879024F-A765-4419-B1FF-EBF947470F2E}"/>
                </a:ext>
              </a:extLst>
            </p:cNvPr>
            <p:cNvSpPr>
              <a:spLocks noChangeArrowheads="1"/>
            </p:cNvSpPr>
            <p:nvPr/>
          </p:nvSpPr>
          <p:spPr bwMode="auto">
            <a:xfrm>
              <a:off x="5062"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4" name="Oval 37">
              <a:extLst>
                <a:ext uri="{FF2B5EF4-FFF2-40B4-BE49-F238E27FC236}">
                  <a16:creationId xmlns:a16="http://schemas.microsoft.com/office/drawing/2014/main" id="{F0674EF5-6146-414E-905E-8A98E015733C}"/>
                </a:ext>
              </a:extLst>
            </p:cNvPr>
            <p:cNvSpPr>
              <a:spLocks noChangeArrowheads="1"/>
            </p:cNvSpPr>
            <p:nvPr/>
          </p:nvSpPr>
          <p:spPr bwMode="auto">
            <a:xfrm>
              <a:off x="5241" y="2958"/>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5" name="Oval 38">
              <a:extLst>
                <a:ext uri="{FF2B5EF4-FFF2-40B4-BE49-F238E27FC236}">
                  <a16:creationId xmlns:a16="http://schemas.microsoft.com/office/drawing/2014/main" id="{2D2FD0B1-C92E-4060-B9A8-E3802BCE02F4}"/>
                </a:ext>
              </a:extLst>
            </p:cNvPr>
            <p:cNvSpPr>
              <a:spLocks noChangeArrowheads="1"/>
            </p:cNvSpPr>
            <p:nvPr/>
          </p:nvSpPr>
          <p:spPr bwMode="auto">
            <a:xfrm>
              <a:off x="4883"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36" name="Oval 39">
              <a:extLst>
                <a:ext uri="{FF2B5EF4-FFF2-40B4-BE49-F238E27FC236}">
                  <a16:creationId xmlns:a16="http://schemas.microsoft.com/office/drawing/2014/main" id="{C6B3FA52-9DB0-4036-9CB1-5C0D84AAAB02}"/>
                </a:ext>
              </a:extLst>
            </p:cNvPr>
            <p:cNvSpPr>
              <a:spLocks noChangeArrowheads="1"/>
            </p:cNvSpPr>
            <p:nvPr/>
          </p:nvSpPr>
          <p:spPr bwMode="auto">
            <a:xfrm>
              <a:off x="5241" y="3137"/>
              <a:ext cx="127" cy="127"/>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
        <p:nvSpPr>
          <p:cNvPr id="37" name="Line 40">
            <a:extLst>
              <a:ext uri="{FF2B5EF4-FFF2-40B4-BE49-F238E27FC236}">
                <a16:creationId xmlns:a16="http://schemas.microsoft.com/office/drawing/2014/main" id="{C90D9136-DB95-456B-A4B4-065E01039DC0}"/>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0688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GB" altLang="en-US" noProof="0"/>
              <a:t>Κάντε κλικ για επεξεργασία του τίτλου</a:t>
            </a:r>
          </a:p>
        </p:txBody>
      </p:sp>
      <p:sp>
        <p:nvSpPr>
          <p:cNvPr id="50688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GB" altLang="en-US" noProof="0"/>
              <a:t>Κάντε κλικ για να επεξεργαστείτε τον υπότιτλο του υποδείγματος</a:t>
            </a:r>
          </a:p>
        </p:txBody>
      </p:sp>
      <p:sp>
        <p:nvSpPr>
          <p:cNvPr id="38" name="Rectangle 5">
            <a:extLst>
              <a:ext uri="{FF2B5EF4-FFF2-40B4-BE49-F238E27FC236}">
                <a16:creationId xmlns:a16="http://schemas.microsoft.com/office/drawing/2014/main" id="{AE158B59-FFEB-4C03-8F12-49E65E4A68CE}"/>
              </a:ext>
            </a:extLst>
          </p:cNvPr>
          <p:cNvSpPr>
            <a:spLocks noGrp="1" noChangeArrowheads="1"/>
          </p:cNvSpPr>
          <p:nvPr>
            <p:ph type="dt" sz="half" idx="10"/>
          </p:nvPr>
        </p:nvSpPr>
        <p:spPr/>
        <p:txBody>
          <a:bodyPr/>
          <a:lstStyle>
            <a:lvl1pPr>
              <a:defRPr/>
            </a:lvl1pPr>
          </a:lstStyle>
          <a:p>
            <a:pPr>
              <a:defRPr/>
            </a:pPr>
            <a:endParaRPr lang="en-GB" altLang="en-US"/>
          </a:p>
        </p:txBody>
      </p:sp>
      <p:sp>
        <p:nvSpPr>
          <p:cNvPr id="39" name="Rectangle 6">
            <a:extLst>
              <a:ext uri="{FF2B5EF4-FFF2-40B4-BE49-F238E27FC236}">
                <a16:creationId xmlns:a16="http://schemas.microsoft.com/office/drawing/2014/main" id="{8CC0BF89-D300-4474-A1BD-FC050B0F1DDA}"/>
              </a:ext>
            </a:extLst>
          </p:cNvPr>
          <p:cNvSpPr>
            <a:spLocks noGrp="1" noChangeArrowheads="1"/>
          </p:cNvSpPr>
          <p:nvPr>
            <p:ph type="ftr" sz="quarter" idx="11"/>
          </p:nvPr>
        </p:nvSpPr>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0" name="Rectangle 7">
            <a:extLst>
              <a:ext uri="{FF2B5EF4-FFF2-40B4-BE49-F238E27FC236}">
                <a16:creationId xmlns:a16="http://schemas.microsoft.com/office/drawing/2014/main" id="{683CC8B6-EEE7-44EA-B72F-8901DF41ED9C}"/>
              </a:ext>
            </a:extLst>
          </p:cNvPr>
          <p:cNvSpPr>
            <a:spLocks noGrp="1" noChangeArrowheads="1"/>
          </p:cNvSpPr>
          <p:nvPr>
            <p:ph type="sldNum" sz="quarter" idx="12"/>
          </p:nvPr>
        </p:nvSpPr>
        <p:spPr/>
        <p:txBody>
          <a:bodyPr/>
          <a:lstStyle>
            <a:lvl1pPr>
              <a:defRPr/>
            </a:lvl1pPr>
          </a:lstStyle>
          <a:p>
            <a:pPr>
              <a:defRPr/>
            </a:pPr>
            <a:fld id="{6E3D2F1C-5260-4072-904A-8FA3EC33DA19}" type="slidenum">
              <a:rPr lang="en-GB" altLang="en-US"/>
              <a:pPr>
                <a:defRPr/>
              </a:pPr>
              <a:t>‹#›</a:t>
            </a:fld>
            <a:endParaRPr lang="en-GB" altLang="en-US"/>
          </a:p>
        </p:txBody>
      </p:sp>
    </p:spTree>
    <p:extLst>
      <p:ext uri="{BB962C8B-B14F-4D97-AF65-F5344CB8AC3E}">
        <p14:creationId xmlns:p14="http://schemas.microsoft.com/office/powerpoint/2010/main" val="334441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FF8DC81A-E19E-414E-B33B-561BA21D83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7E8610C-1787-459E-B662-B209A9E0C89D}"/>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A88E4CF4-8C7C-4ED4-B82F-0E3E71395F2B}"/>
              </a:ext>
            </a:extLst>
          </p:cNvPr>
          <p:cNvSpPr>
            <a:spLocks noGrp="1" noChangeArrowheads="1"/>
          </p:cNvSpPr>
          <p:nvPr>
            <p:ph type="sldNum" sz="quarter" idx="12"/>
          </p:nvPr>
        </p:nvSpPr>
        <p:spPr>
          <a:ln/>
        </p:spPr>
        <p:txBody>
          <a:bodyPr/>
          <a:lstStyle>
            <a:lvl1pPr>
              <a:defRPr/>
            </a:lvl1pPr>
          </a:lstStyle>
          <a:p>
            <a:pPr>
              <a:defRPr/>
            </a:pPr>
            <a:fld id="{CFF81FC5-59B5-4D53-9CDD-DF7A022D1C27}" type="slidenum">
              <a:rPr lang="en-GB" altLang="en-US"/>
              <a:pPr>
                <a:defRPr/>
              </a:pPr>
              <a:t>‹#›</a:t>
            </a:fld>
            <a:endParaRPr lang="en-GB" altLang="en-US"/>
          </a:p>
        </p:txBody>
      </p:sp>
    </p:spTree>
    <p:extLst>
      <p:ext uri="{BB962C8B-B14F-4D97-AF65-F5344CB8AC3E}">
        <p14:creationId xmlns:p14="http://schemas.microsoft.com/office/powerpoint/2010/main" val="33041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8E53FEB0-FA45-4CCD-97EB-C6300FA890D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9B6A575-C6C0-4891-BE0E-0D5CFC0ECD8A}"/>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A8AE3A6C-27D9-41C2-805D-9E977C2CF478}"/>
              </a:ext>
            </a:extLst>
          </p:cNvPr>
          <p:cNvSpPr>
            <a:spLocks noGrp="1" noChangeArrowheads="1"/>
          </p:cNvSpPr>
          <p:nvPr>
            <p:ph type="sldNum" sz="quarter" idx="12"/>
          </p:nvPr>
        </p:nvSpPr>
        <p:spPr>
          <a:ln/>
        </p:spPr>
        <p:txBody>
          <a:bodyPr/>
          <a:lstStyle>
            <a:lvl1pPr>
              <a:defRPr/>
            </a:lvl1pPr>
          </a:lstStyle>
          <a:p>
            <a:pPr>
              <a:defRPr/>
            </a:pPr>
            <a:fld id="{F7B5D6C5-95D7-4B40-ACF2-40ED33A0DC6F}" type="slidenum">
              <a:rPr lang="en-GB" altLang="en-US"/>
              <a:pPr>
                <a:defRPr/>
              </a:pPr>
              <a:t>‹#›</a:t>
            </a:fld>
            <a:endParaRPr lang="en-GB" altLang="en-US"/>
          </a:p>
        </p:txBody>
      </p:sp>
    </p:spTree>
    <p:extLst>
      <p:ext uri="{BB962C8B-B14F-4D97-AF65-F5344CB8AC3E}">
        <p14:creationId xmlns:p14="http://schemas.microsoft.com/office/powerpoint/2010/main" val="270490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5">
            <a:extLst>
              <a:ext uri="{FF2B5EF4-FFF2-40B4-BE49-F238E27FC236}">
                <a16:creationId xmlns:a16="http://schemas.microsoft.com/office/drawing/2014/main" id="{97647F42-2D56-4A25-BF3F-9BF285ABECF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E83EBB0-07EC-4A8F-8513-592108CE27F3}"/>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8CE68D2C-303F-4D1D-BD00-C5372443AED8}"/>
              </a:ext>
            </a:extLst>
          </p:cNvPr>
          <p:cNvSpPr>
            <a:spLocks noGrp="1" noChangeArrowheads="1"/>
          </p:cNvSpPr>
          <p:nvPr>
            <p:ph type="sldNum" sz="quarter" idx="12"/>
          </p:nvPr>
        </p:nvSpPr>
        <p:spPr>
          <a:ln/>
        </p:spPr>
        <p:txBody>
          <a:bodyPr/>
          <a:lstStyle>
            <a:lvl1pPr>
              <a:defRPr/>
            </a:lvl1pPr>
          </a:lstStyle>
          <a:p>
            <a:pPr>
              <a:defRPr/>
            </a:pPr>
            <a:fld id="{FC20AD8D-FB84-47F1-8641-1E4189276C9E}" type="slidenum">
              <a:rPr lang="en-GB" altLang="en-US"/>
              <a:pPr>
                <a:defRPr/>
              </a:pPr>
              <a:t>‹#›</a:t>
            </a:fld>
            <a:endParaRPr lang="en-GB" altLang="en-US"/>
          </a:p>
        </p:txBody>
      </p:sp>
    </p:spTree>
    <p:extLst>
      <p:ext uri="{BB962C8B-B14F-4D97-AF65-F5344CB8AC3E}">
        <p14:creationId xmlns:p14="http://schemas.microsoft.com/office/powerpoint/2010/main" val="19167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43776DA-750D-4C60-96F2-E2BF2E6392B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BCBC57F1-71F9-4425-BF1B-0CA3395C582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6" name="Rectangle 7">
            <a:extLst>
              <a:ext uri="{FF2B5EF4-FFF2-40B4-BE49-F238E27FC236}">
                <a16:creationId xmlns:a16="http://schemas.microsoft.com/office/drawing/2014/main" id="{48EBE8C6-0C93-4DD7-A992-7C50478FB607}"/>
              </a:ext>
            </a:extLst>
          </p:cNvPr>
          <p:cNvSpPr>
            <a:spLocks noGrp="1" noChangeArrowheads="1"/>
          </p:cNvSpPr>
          <p:nvPr>
            <p:ph type="sldNum" sz="quarter" idx="12"/>
          </p:nvPr>
        </p:nvSpPr>
        <p:spPr>
          <a:ln/>
        </p:spPr>
        <p:txBody>
          <a:bodyPr/>
          <a:lstStyle>
            <a:lvl1pPr>
              <a:defRPr/>
            </a:lvl1pPr>
          </a:lstStyle>
          <a:p>
            <a:pPr>
              <a:defRPr/>
            </a:pPr>
            <a:fld id="{B6B8F8C9-BE82-4C9D-AB37-6A1F977FD5C8}" type="slidenum">
              <a:rPr lang="en-GB" altLang="en-US"/>
              <a:pPr>
                <a:defRPr/>
              </a:pPr>
              <a:t>‹#›</a:t>
            </a:fld>
            <a:endParaRPr lang="en-GB" altLang="en-US"/>
          </a:p>
        </p:txBody>
      </p:sp>
    </p:spTree>
    <p:extLst>
      <p:ext uri="{BB962C8B-B14F-4D97-AF65-F5344CB8AC3E}">
        <p14:creationId xmlns:p14="http://schemas.microsoft.com/office/powerpoint/2010/main" val="254742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5">
            <a:extLst>
              <a:ext uri="{FF2B5EF4-FFF2-40B4-BE49-F238E27FC236}">
                <a16:creationId xmlns:a16="http://schemas.microsoft.com/office/drawing/2014/main" id="{10495B07-70BC-40D6-9A1F-C235D16312E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0DAA121-E0E4-4CFE-8B66-3C77D142E54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D6D3B636-3E2A-44AF-9429-2CAC751F7B45}"/>
              </a:ext>
            </a:extLst>
          </p:cNvPr>
          <p:cNvSpPr>
            <a:spLocks noGrp="1" noChangeArrowheads="1"/>
          </p:cNvSpPr>
          <p:nvPr>
            <p:ph type="sldNum" sz="quarter" idx="12"/>
          </p:nvPr>
        </p:nvSpPr>
        <p:spPr>
          <a:ln/>
        </p:spPr>
        <p:txBody>
          <a:bodyPr/>
          <a:lstStyle>
            <a:lvl1pPr>
              <a:defRPr/>
            </a:lvl1pPr>
          </a:lstStyle>
          <a:p>
            <a:pPr>
              <a:defRPr/>
            </a:pPr>
            <a:fld id="{A8CFC9A0-D4C5-4BD0-AA0B-F3F1E65F2990}" type="slidenum">
              <a:rPr lang="en-GB" altLang="en-US"/>
              <a:pPr>
                <a:defRPr/>
              </a:pPr>
              <a:t>‹#›</a:t>
            </a:fld>
            <a:endParaRPr lang="en-GB" altLang="en-US"/>
          </a:p>
        </p:txBody>
      </p:sp>
    </p:spTree>
    <p:extLst>
      <p:ext uri="{BB962C8B-B14F-4D97-AF65-F5344CB8AC3E}">
        <p14:creationId xmlns:p14="http://schemas.microsoft.com/office/powerpoint/2010/main" val="112951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5">
            <a:extLst>
              <a:ext uri="{FF2B5EF4-FFF2-40B4-BE49-F238E27FC236}">
                <a16:creationId xmlns:a16="http://schemas.microsoft.com/office/drawing/2014/main" id="{EA1E94E8-E42C-4A03-8B63-64B875112D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AC0E0D3E-7C5D-497F-AC82-0B7E5C1E5C3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9" name="Rectangle 7">
            <a:extLst>
              <a:ext uri="{FF2B5EF4-FFF2-40B4-BE49-F238E27FC236}">
                <a16:creationId xmlns:a16="http://schemas.microsoft.com/office/drawing/2014/main" id="{0647E022-7A26-441F-83FF-F734E1823864}"/>
              </a:ext>
            </a:extLst>
          </p:cNvPr>
          <p:cNvSpPr>
            <a:spLocks noGrp="1" noChangeArrowheads="1"/>
          </p:cNvSpPr>
          <p:nvPr>
            <p:ph type="sldNum" sz="quarter" idx="12"/>
          </p:nvPr>
        </p:nvSpPr>
        <p:spPr>
          <a:ln/>
        </p:spPr>
        <p:txBody>
          <a:bodyPr/>
          <a:lstStyle>
            <a:lvl1pPr>
              <a:defRPr/>
            </a:lvl1pPr>
          </a:lstStyle>
          <a:p>
            <a:pPr>
              <a:defRPr/>
            </a:pPr>
            <a:fld id="{4A1CFEE8-1204-418E-BBA7-1A5B60565301}" type="slidenum">
              <a:rPr lang="en-GB" altLang="en-US"/>
              <a:pPr>
                <a:defRPr/>
              </a:pPr>
              <a:t>‹#›</a:t>
            </a:fld>
            <a:endParaRPr lang="en-GB" altLang="en-US"/>
          </a:p>
        </p:txBody>
      </p:sp>
    </p:spTree>
    <p:extLst>
      <p:ext uri="{BB962C8B-B14F-4D97-AF65-F5344CB8AC3E}">
        <p14:creationId xmlns:p14="http://schemas.microsoft.com/office/powerpoint/2010/main" val="28914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5">
            <a:extLst>
              <a:ext uri="{FF2B5EF4-FFF2-40B4-BE49-F238E27FC236}">
                <a16:creationId xmlns:a16="http://schemas.microsoft.com/office/drawing/2014/main" id="{C5F12740-BAB2-448C-B2A3-EB2D82BF187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23A977A6-54A7-4CF3-AC01-A15885F98046}"/>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 name="Rectangle 7">
            <a:extLst>
              <a:ext uri="{FF2B5EF4-FFF2-40B4-BE49-F238E27FC236}">
                <a16:creationId xmlns:a16="http://schemas.microsoft.com/office/drawing/2014/main" id="{0B007661-D641-4B25-AB5A-09AEA05B8FA7}"/>
              </a:ext>
            </a:extLst>
          </p:cNvPr>
          <p:cNvSpPr>
            <a:spLocks noGrp="1" noChangeArrowheads="1"/>
          </p:cNvSpPr>
          <p:nvPr>
            <p:ph type="sldNum" sz="quarter" idx="12"/>
          </p:nvPr>
        </p:nvSpPr>
        <p:spPr>
          <a:ln/>
        </p:spPr>
        <p:txBody>
          <a:bodyPr/>
          <a:lstStyle>
            <a:lvl1pPr>
              <a:defRPr/>
            </a:lvl1pPr>
          </a:lstStyle>
          <a:p>
            <a:pPr>
              <a:defRPr/>
            </a:pPr>
            <a:fld id="{3C89F9A0-2525-44F6-866B-6A74B6B6BF0D}" type="slidenum">
              <a:rPr lang="en-GB" altLang="en-US"/>
              <a:pPr>
                <a:defRPr/>
              </a:pPr>
              <a:t>‹#›</a:t>
            </a:fld>
            <a:endParaRPr lang="en-GB" altLang="en-US"/>
          </a:p>
        </p:txBody>
      </p:sp>
    </p:spTree>
    <p:extLst>
      <p:ext uri="{BB962C8B-B14F-4D97-AF65-F5344CB8AC3E}">
        <p14:creationId xmlns:p14="http://schemas.microsoft.com/office/powerpoint/2010/main" val="411469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A089F34-60AB-47D2-B05E-A7E73F6035A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45201B6A-5CEE-469C-BB33-961F1F3F4E3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4" name="Rectangle 7">
            <a:extLst>
              <a:ext uri="{FF2B5EF4-FFF2-40B4-BE49-F238E27FC236}">
                <a16:creationId xmlns:a16="http://schemas.microsoft.com/office/drawing/2014/main" id="{841C6CF0-4297-46BC-9277-43E82A3D411C}"/>
              </a:ext>
            </a:extLst>
          </p:cNvPr>
          <p:cNvSpPr>
            <a:spLocks noGrp="1" noChangeArrowheads="1"/>
          </p:cNvSpPr>
          <p:nvPr>
            <p:ph type="sldNum" sz="quarter" idx="12"/>
          </p:nvPr>
        </p:nvSpPr>
        <p:spPr>
          <a:ln/>
        </p:spPr>
        <p:txBody>
          <a:bodyPr/>
          <a:lstStyle>
            <a:lvl1pPr>
              <a:defRPr/>
            </a:lvl1pPr>
          </a:lstStyle>
          <a:p>
            <a:pPr>
              <a:defRPr/>
            </a:pPr>
            <a:fld id="{65876A8A-37D5-4552-9C88-17E79F58ECAA}" type="slidenum">
              <a:rPr lang="en-GB" altLang="en-US"/>
              <a:pPr>
                <a:defRPr/>
              </a:pPr>
              <a:t>‹#›</a:t>
            </a:fld>
            <a:endParaRPr lang="en-GB" altLang="en-US"/>
          </a:p>
        </p:txBody>
      </p:sp>
    </p:spTree>
    <p:extLst>
      <p:ext uri="{BB962C8B-B14F-4D97-AF65-F5344CB8AC3E}">
        <p14:creationId xmlns:p14="http://schemas.microsoft.com/office/powerpoint/2010/main" val="412193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46D654E-3AE9-49DA-A41B-8CB893E1DAE2}"/>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0FB1EA87-6ED4-4225-8C34-DC8D108263A2}"/>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01B4BC8A-E965-4988-ABD9-F2E2AB64F2C2}"/>
              </a:ext>
            </a:extLst>
          </p:cNvPr>
          <p:cNvSpPr>
            <a:spLocks noGrp="1" noChangeArrowheads="1"/>
          </p:cNvSpPr>
          <p:nvPr>
            <p:ph type="sldNum" sz="quarter" idx="12"/>
          </p:nvPr>
        </p:nvSpPr>
        <p:spPr>
          <a:ln/>
        </p:spPr>
        <p:txBody>
          <a:bodyPr/>
          <a:lstStyle>
            <a:lvl1pPr>
              <a:defRPr/>
            </a:lvl1pPr>
          </a:lstStyle>
          <a:p>
            <a:pPr>
              <a:defRPr/>
            </a:pPr>
            <a:fld id="{C8481135-14E1-4E66-9EA1-B2012561A96F}" type="slidenum">
              <a:rPr lang="en-GB" altLang="en-US"/>
              <a:pPr>
                <a:defRPr/>
              </a:pPr>
              <a:t>‹#›</a:t>
            </a:fld>
            <a:endParaRPr lang="en-GB" altLang="en-US"/>
          </a:p>
        </p:txBody>
      </p:sp>
    </p:spTree>
    <p:extLst>
      <p:ext uri="{BB962C8B-B14F-4D97-AF65-F5344CB8AC3E}">
        <p14:creationId xmlns:p14="http://schemas.microsoft.com/office/powerpoint/2010/main" val="86126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965ADBB-BC67-477D-B8DA-D31A98DD43F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E03CA410-95DE-4DB8-8939-B442B2393E0B}"/>
              </a:ext>
            </a:extLst>
          </p:cNvPr>
          <p:cNvSpPr>
            <a:spLocks noGrp="1" noChangeArrowheads="1"/>
          </p:cNvSpPr>
          <p:nvPr>
            <p:ph type="ftr" sz="quarter" idx="11"/>
          </p:nvPr>
        </p:nvSpPr>
        <p:spPr>
          <a:ln/>
        </p:spPr>
        <p:txBody>
          <a:bodyPr/>
          <a:lstStyle>
            <a:lvl1pPr>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7" name="Rectangle 7">
            <a:extLst>
              <a:ext uri="{FF2B5EF4-FFF2-40B4-BE49-F238E27FC236}">
                <a16:creationId xmlns:a16="http://schemas.microsoft.com/office/drawing/2014/main" id="{2381F8A3-BDD2-420D-B0A0-345362575907}"/>
              </a:ext>
            </a:extLst>
          </p:cNvPr>
          <p:cNvSpPr>
            <a:spLocks noGrp="1" noChangeArrowheads="1"/>
          </p:cNvSpPr>
          <p:nvPr>
            <p:ph type="sldNum" sz="quarter" idx="12"/>
          </p:nvPr>
        </p:nvSpPr>
        <p:spPr>
          <a:ln/>
        </p:spPr>
        <p:txBody>
          <a:bodyPr/>
          <a:lstStyle>
            <a:lvl1pPr>
              <a:defRPr/>
            </a:lvl1pPr>
          </a:lstStyle>
          <a:p>
            <a:pPr>
              <a:defRPr/>
            </a:pPr>
            <a:fld id="{28DD654F-9BB0-4C42-BB04-7F1651A80EC5}" type="slidenum">
              <a:rPr lang="en-GB" altLang="en-US"/>
              <a:pPr>
                <a:defRPr/>
              </a:pPr>
              <a:t>‹#›</a:t>
            </a:fld>
            <a:endParaRPr lang="en-GB" altLang="en-US"/>
          </a:p>
        </p:txBody>
      </p:sp>
    </p:spTree>
    <p:extLst>
      <p:ext uri="{BB962C8B-B14F-4D97-AF65-F5344CB8AC3E}">
        <p14:creationId xmlns:p14="http://schemas.microsoft.com/office/powerpoint/2010/main" val="732515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FE109379-C4F4-4BCF-914D-B5F4465B9409}"/>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027" name="Rectangle 3">
            <a:extLst>
              <a:ext uri="{FF2B5EF4-FFF2-40B4-BE49-F238E27FC236}">
                <a16:creationId xmlns:a16="http://schemas.microsoft.com/office/drawing/2014/main" id="{05A2D56B-0CD9-4CE8-A49F-590622547619}"/>
              </a:ext>
            </a:extLst>
          </p:cNvPr>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Κάντε κλικ για επεξεργασία του τίτλου</a:t>
            </a:r>
          </a:p>
        </p:txBody>
      </p:sp>
      <p:sp>
        <p:nvSpPr>
          <p:cNvPr id="1028" name="Rectangle 4">
            <a:extLst>
              <a:ext uri="{FF2B5EF4-FFF2-40B4-BE49-F238E27FC236}">
                <a16:creationId xmlns:a16="http://schemas.microsoft.com/office/drawing/2014/main" id="{DCBE0656-A098-4952-BD71-595801E05D9A}"/>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Κάντε κλικ για να επεξεργαστείτε τα στυλ κειμένου του υποδείγματος</a:t>
            </a:r>
          </a:p>
          <a:p>
            <a:pPr lvl="1"/>
            <a:r>
              <a:rPr lang="en-GB" altLang="en-US"/>
              <a:t>Δεύτερου επιπέδου</a:t>
            </a:r>
          </a:p>
          <a:p>
            <a:pPr lvl="2"/>
            <a:r>
              <a:rPr lang="en-GB" altLang="en-US"/>
              <a:t>Τρίτου επιπέδου</a:t>
            </a:r>
          </a:p>
          <a:p>
            <a:pPr lvl="3"/>
            <a:r>
              <a:rPr lang="en-GB" altLang="en-US"/>
              <a:t>Τέταρτου επιπέδου</a:t>
            </a:r>
          </a:p>
          <a:p>
            <a:pPr lvl="4"/>
            <a:r>
              <a:rPr lang="en-GB" altLang="en-US"/>
              <a:t>Πέμπτου επιπέδου</a:t>
            </a:r>
          </a:p>
        </p:txBody>
      </p:sp>
      <p:sp>
        <p:nvSpPr>
          <p:cNvPr id="505861" name="Rectangle 5">
            <a:extLst>
              <a:ext uri="{FF2B5EF4-FFF2-40B4-BE49-F238E27FC236}">
                <a16:creationId xmlns:a16="http://schemas.microsoft.com/office/drawing/2014/main" id="{A6773866-568A-4B70-ABD6-159372CA1D35}"/>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GB" altLang="en-US"/>
          </a:p>
        </p:txBody>
      </p:sp>
      <p:sp>
        <p:nvSpPr>
          <p:cNvPr id="505862" name="Rectangle 6">
            <a:extLst>
              <a:ext uri="{FF2B5EF4-FFF2-40B4-BE49-F238E27FC236}">
                <a16:creationId xmlns:a16="http://schemas.microsoft.com/office/drawing/2014/main" id="{2E33AB33-6B3C-44FA-84AB-E7793B7E388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r>
              <a:rPr lang="el-GR" altLang="en-US"/>
              <a:t>Διοίκηση Επιχειρήσεων, Τεχνολογία &amp; Συστήματα Πληροφοριών Διοίκησης                                   2ο  Κεφάλαιο   - Δρ Δημήτριος Μαδυτινός</a:t>
            </a:r>
            <a:endParaRPr lang="en-GB" altLang="en-US"/>
          </a:p>
        </p:txBody>
      </p:sp>
      <p:sp>
        <p:nvSpPr>
          <p:cNvPr id="505863" name="Rectangle 7">
            <a:extLst>
              <a:ext uri="{FF2B5EF4-FFF2-40B4-BE49-F238E27FC236}">
                <a16:creationId xmlns:a16="http://schemas.microsoft.com/office/drawing/2014/main" id="{E7D7BA6F-B868-4BF6-9D8B-7054DF31CFB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59183185-97CA-4399-848F-E3B6A26BA9DD}" type="slidenum">
              <a:rPr lang="en-GB" altLang="en-US"/>
              <a:pPr>
                <a:defRPr/>
              </a:pPr>
              <a:t>‹#›</a:t>
            </a:fld>
            <a:endParaRPr lang="en-GB" altLang="en-US"/>
          </a:p>
        </p:txBody>
      </p:sp>
      <p:grpSp>
        <p:nvGrpSpPr>
          <p:cNvPr id="1032" name="Group 8">
            <a:extLst>
              <a:ext uri="{FF2B5EF4-FFF2-40B4-BE49-F238E27FC236}">
                <a16:creationId xmlns:a16="http://schemas.microsoft.com/office/drawing/2014/main" id="{83B6D77A-5FDD-43FA-A986-3EAD5EAA03FB}"/>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6BDD2A2E-DCE7-4166-9C7F-B9689E430ED7}"/>
                </a:ext>
              </a:extLst>
            </p:cNvPr>
            <p:cNvSpPr>
              <a:spLocks noChangeArrowheads="1"/>
            </p:cNvSpPr>
            <p:nvPr/>
          </p:nvSpPr>
          <p:spPr bwMode="auto">
            <a:xfrm>
              <a:off x="5136" y="960"/>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4" name="Oval 10">
              <a:extLst>
                <a:ext uri="{FF2B5EF4-FFF2-40B4-BE49-F238E27FC236}">
                  <a16:creationId xmlns:a16="http://schemas.microsoft.com/office/drawing/2014/main" id="{4A315436-2164-4B66-B413-E7EEACD4EB45}"/>
                </a:ext>
              </a:extLst>
            </p:cNvPr>
            <p:cNvSpPr>
              <a:spLocks noChangeArrowheads="1"/>
            </p:cNvSpPr>
            <p:nvPr/>
          </p:nvSpPr>
          <p:spPr bwMode="auto">
            <a:xfrm>
              <a:off x="5248" y="960"/>
              <a:ext cx="79"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5" name="Oval 11">
              <a:extLst>
                <a:ext uri="{FF2B5EF4-FFF2-40B4-BE49-F238E27FC236}">
                  <a16:creationId xmlns:a16="http://schemas.microsoft.com/office/drawing/2014/main" id="{E0826817-CF1D-4126-A39E-08E2644608F4}"/>
                </a:ext>
              </a:extLst>
            </p:cNvPr>
            <p:cNvSpPr>
              <a:spLocks noChangeArrowheads="1"/>
            </p:cNvSpPr>
            <p:nvPr/>
          </p:nvSpPr>
          <p:spPr bwMode="auto">
            <a:xfrm>
              <a:off x="5360" y="960"/>
              <a:ext cx="76"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6" name="Oval 12">
              <a:extLst>
                <a:ext uri="{FF2B5EF4-FFF2-40B4-BE49-F238E27FC236}">
                  <a16:creationId xmlns:a16="http://schemas.microsoft.com/office/drawing/2014/main" id="{6E757EA1-0FB0-42B6-811C-BEDF82962671}"/>
                </a:ext>
              </a:extLst>
            </p:cNvPr>
            <p:cNvSpPr>
              <a:spLocks noChangeArrowheads="1"/>
            </p:cNvSpPr>
            <p:nvPr/>
          </p:nvSpPr>
          <p:spPr bwMode="auto">
            <a:xfrm>
              <a:off x="5136" y="1072"/>
              <a:ext cx="80"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7" name="Oval 13">
              <a:extLst>
                <a:ext uri="{FF2B5EF4-FFF2-40B4-BE49-F238E27FC236}">
                  <a16:creationId xmlns:a16="http://schemas.microsoft.com/office/drawing/2014/main" id="{82ABD745-5109-4A9A-80E1-299DF4580A5B}"/>
                </a:ext>
              </a:extLst>
            </p:cNvPr>
            <p:cNvSpPr>
              <a:spLocks noChangeArrowheads="1"/>
            </p:cNvSpPr>
            <p:nvPr/>
          </p:nvSpPr>
          <p:spPr bwMode="auto">
            <a:xfrm>
              <a:off x="5248" y="1072"/>
              <a:ext cx="79"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8" name="Oval 14">
              <a:extLst>
                <a:ext uri="{FF2B5EF4-FFF2-40B4-BE49-F238E27FC236}">
                  <a16:creationId xmlns:a16="http://schemas.microsoft.com/office/drawing/2014/main" id="{9ED1546D-3B26-4CEC-A834-54BA5A20A0C0}"/>
                </a:ext>
              </a:extLst>
            </p:cNvPr>
            <p:cNvSpPr>
              <a:spLocks noChangeArrowheads="1"/>
            </p:cNvSpPr>
            <p:nvPr/>
          </p:nvSpPr>
          <p:spPr bwMode="auto">
            <a:xfrm>
              <a:off x="5360" y="1072"/>
              <a:ext cx="76" cy="77"/>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39" name="Oval 15">
              <a:extLst>
                <a:ext uri="{FF2B5EF4-FFF2-40B4-BE49-F238E27FC236}">
                  <a16:creationId xmlns:a16="http://schemas.microsoft.com/office/drawing/2014/main" id="{A736E69B-5CFC-48EE-B123-02590DD74908}"/>
                </a:ext>
              </a:extLst>
            </p:cNvPr>
            <p:cNvSpPr>
              <a:spLocks noChangeArrowheads="1"/>
            </p:cNvSpPr>
            <p:nvPr/>
          </p:nvSpPr>
          <p:spPr bwMode="auto">
            <a:xfrm>
              <a:off x="5472" y="1072"/>
              <a:ext cx="73" cy="77"/>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0" name="Oval 16">
              <a:extLst>
                <a:ext uri="{FF2B5EF4-FFF2-40B4-BE49-F238E27FC236}">
                  <a16:creationId xmlns:a16="http://schemas.microsoft.com/office/drawing/2014/main" id="{6BB4884B-2EEC-4DEC-B152-BF87AEF3D544}"/>
                </a:ext>
              </a:extLst>
            </p:cNvPr>
            <p:cNvSpPr>
              <a:spLocks noChangeArrowheads="1"/>
            </p:cNvSpPr>
            <p:nvPr/>
          </p:nvSpPr>
          <p:spPr bwMode="auto">
            <a:xfrm>
              <a:off x="5136" y="1184"/>
              <a:ext cx="80"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1" name="Oval 17">
              <a:extLst>
                <a:ext uri="{FF2B5EF4-FFF2-40B4-BE49-F238E27FC236}">
                  <a16:creationId xmlns:a16="http://schemas.microsoft.com/office/drawing/2014/main" id="{8AF41C6B-15BB-4E0E-B6DD-5D6D70A98D52}"/>
                </a:ext>
              </a:extLst>
            </p:cNvPr>
            <p:cNvSpPr>
              <a:spLocks noChangeArrowheads="1"/>
            </p:cNvSpPr>
            <p:nvPr/>
          </p:nvSpPr>
          <p:spPr bwMode="auto">
            <a:xfrm>
              <a:off x="5248" y="1184"/>
              <a:ext cx="79" cy="73"/>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2" name="Oval 18">
              <a:extLst>
                <a:ext uri="{FF2B5EF4-FFF2-40B4-BE49-F238E27FC236}">
                  <a16:creationId xmlns:a16="http://schemas.microsoft.com/office/drawing/2014/main" id="{DA5E8A94-A9B5-490A-9438-1FB92B93EFBE}"/>
                </a:ext>
              </a:extLst>
            </p:cNvPr>
            <p:cNvSpPr>
              <a:spLocks noChangeArrowheads="1"/>
            </p:cNvSpPr>
            <p:nvPr/>
          </p:nvSpPr>
          <p:spPr bwMode="auto">
            <a:xfrm>
              <a:off x="5360" y="1184"/>
              <a:ext cx="76"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3" name="Oval 19">
              <a:extLst>
                <a:ext uri="{FF2B5EF4-FFF2-40B4-BE49-F238E27FC236}">
                  <a16:creationId xmlns:a16="http://schemas.microsoft.com/office/drawing/2014/main" id="{E10355B3-2E61-45FF-A36C-342926F584C9}"/>
                </a:ext>
              </a:extLst>
            </p:cNvPr>
            <p:cNvSpPr>
              <a:spLocks noChangeArrowheads="1"/>
            </p:cNvSpPr>
            <p:nvPr/>
          </p:nvSpPr>
          <p:spPr bwMode="auto">
            <a:xfrm>
              <a:off x="5472" y="1184"/>
              <a:ext cx="73" cy="73"/>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4" name="Oval 20">
              <a:extLst>
                <a:ext uri="{FF2B5EF4-FFF2-40B4-BE49-F238E27FC236}">
                  <a16:creationId xmlns:a16="http://schemas.microsoft.com/office/drawing/2014/main" id="{D9B5258D-ACC8-4473-8C32-5066E1E98B85}"/>
                </a:ext>
              </a:extLst>
            </p:cNvPr>
            <p:cNvSpPr>
              <a:spLocks noChangeArrowheads="1"/>
            </p:cNvSpPr>
            <p:nvPr/>
          </p:nvSpPr>
          <p:spPr bwMode="auto">
            <a:xfrm>
              <a:off x="5584" y="1184"/>
              <a:ext cx="80" cy="73"/>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5" name="Oval 21">
              <a:extLst>
                <a:ext uri="{FF2B5EF4-FFF2-40B4-BE49-F238E27FC236}">
                  <a16:creationId xmlns:a16="http://schemas.microsoft.com/office/drawing/2014/main" id="{52A3B37C-B6E0-4CEC-A08F-C87CA50C0021}"/>
                </a:ext>
              </a:extLst>
            </p:cNvPr>
            <p:cNvSpPr>
              <a:spLocks noChangeArrowheads="1"/>
            </p:cNvSpPr>
            <p:nvPr/>
          </p:nvSpPr>
          <p:spPr bwMode="auto">
            <a:xfrm>
              <a:off x="5136" y="1296"/>
              <a:ext cx="80" cy="80"/>
            </a:xfrm>
            <a:prstGeom prst="ellipse">
              <a:avLst/>
            </a:prstGeom>
            <a:solidFill>
              <a:schemeClr val="tx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6" name="Oval 22">
              <a:extLst>
                <a:ext uri="{FF2B5EF4-FFF2-40B4-BE49-F238E27FC236}">
                  <a16:creationId xmlns:a16="http://schemas.microsoft.com/office/drawing/2014/main" id="{E701B133-C549-44AA-A728-81245AB834DD}"/>
                </a:ext>
              </a:extLst>
            </p:cNvPr>
            <p:cNvSpPr>
              <a:spLocks noChangeArrowheads="1"/>
            </p:cNvSpPr>
            <p:nvPr/>
          </p:nvSpPr>
          <p:spPr bwMode="auto">
            <a:xfrm>
              <a:off x="5248" y="1296"/>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7" name="Oval 23">
              <a:extLst>
                <a:ext uri="{FF2B5EF4-FFF2-40B4-BE49-F238E27FC236}">
                  <a16:creationId xmlns:a16="http://schemas.microsoft.com/office/drawing/2014/main" id="{F917432E-C1F4-4D9D-879D-D878F57FE031}"/>
                </a:ext>
              </a:extLst>
            </p:cNvPr>
            <p:cNvSpPr>
              <a:spLocks noChangeArrowheads="1"/>
            </p:cNvSpPr>
            <p:nvPr/>
          </p:nvSpPr>
          <p:spPr bwMode="auto">
            <a:xfrm>
              <a:off x="5360" y="1296"/>
              <a:ext cx="76"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8" name="Oval 24">
              <a:extLst>
                <a:ext uri="{FF2B5EF4-FFF2-40B4-BE49-F238E27FC236}">
                  <a16:creationId xmlns:a16="http://schemas.microsoft.com/office/drawing/2014/main" id="{141BC013-87FC-41B0-ACE3-9994A315291D}"/>
                </a:ext>
              </a:extLst>
            </p:cNvPr>
            <p:cNvSpPr>
              <a:spLocks noChangeArrowheads="1"/>
            </p:cNvSpPr>
            <p:nvPr/>
          </p:nvSpPr>
          <p:spPr bwMode="auto">
            <a:xfrm>
              <a:off x="5472" y="1296"/>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49" name="Oval 25">
              <a:extLst>
                <a:ext uri="{FF2B5EF4-FFF2-40B4-BE49-F238E27FC236}">
                  <a16:creationId xmlns:a16="http://schemas.microsoft.com/office/drawing/2014/main" id="{84142598-ABBD-4081-AB01-EA716516FE3C}"/>
                </a:ext>
              </a:extLst>
            </p:cNvPr>
            <p:cNvSpPr>
              <a:spLocks noChangeArrowheads="1"/>
            </p:cNvSpPr>
            <p:nvPr/>
          </p:nvSpPr>
          <p:spPr bwMode="auto">
            <a:xfrm>
              <a:off x="5136" y="1408"/>
              <a:ext cx="80"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0" name="Oval 26">
              <a:extLst>
                <a:ext uri="{FF2B5EF4-FFF2-40B4-BE49-F238E27FC236}">
                  <a16:creationId xmlns:a16="http://schemas.microsoft.com/office/drawing/2014/main" id="{08283F41-8430-492E-B3F2-DC2FEC937001}"/>
                </a:ext>
              </a:extLst>
            </p:cNvPr>
            <p:cNvSpPr>
              <a:spLocks noChangeArrowheads="1"/>
            </p:cNvSpPr>
            <p:nvPr/>
          </p:nvSpPr>
          <p:spPr bwMode="auto">
            <a:xfrm>
              <a:off x="5248" y="1408"/>
              <a:ext cx="79" cy="80"/>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1" name="Oval 27">
              <a:extLst>
                <a:ext uri="{FF2B5EF4-FFF2-40B4-BE49-F238E27FC236}">
                  <a16:creationId xmlns:a16="http://schemas.microsoft.com/office/drawing/2014/main" id="{7B7C70C8-FCA6-4D78-ABEC-83F5108D46EB}"/>
                </a:ext>
              </a:extLst>
            </p:cNvPr>
            <p:cNvSpPr>
              <a:spLocks noChangeArrowheads="1"/>
            </p:cNvSpPr>
            <p:nvPr/>
          </p:nvSpPr>
          <p:spPr bwMode="auto">
            <a:xfrm>
              <a:off x="5360" y="1408"/>
              <a:ext cx="76"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2" name="Oval 28">
              <a:extLst>
                <a:ext uri="{FF2B5EF4-FFF2-40B4-BE49-F238E27FC236}">
                  <a16:creationId xmlns:a16="http://schemas.microsoft.com/office/drawing/2014/main" id="{3F38150B-7D64-434B-810E-3033916682D8}"/>
                </a:ext>
              </a:extLst>
            </p:cNvPr>
            <p:cNvSpPr>
              <a:spLocks noChangeArrowheads="1"/>
            </p:cNvSpPr>
            <p:nvPr/>
          </p:nvSpPr>
          <p:spPr bwMode="auto">
            <a:xfrm>
              <a:off x="5472" y="1408"/>
              <a:ext cx="73" cy="80"/>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3" name="Oval 29">
              <a:extLst>
                <a:ext uri="{FF2B5EF4-FFF2-40B4-BE49-F238E27FC236}">
                  <a16:creationId xmlns:a16="http://schemas.microsoft.com/office/drawing/2014/main" id="{0A07E721-66D9-4312-8FBB-98B2FD894CD4}"/>
                </a:ext>
              </a:extLst>
            </p:cNvPr>
            <p:cNvSpPr>
              <a:spLocks noChangeArrowheads="1"/>
            </p:cNvSpPr>
            <p:nvPr/>
          </p:nvSpPr>
          <p:spPr bwMode="auto">
            <a:xfrm>
              <a:off x="5584" y="1408"/>
              <a:ext cx="80"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4" name="Oval 30">
              <a:extLst>
                <a:ext uri="{FF2B5EF4-FFF2-40B4-BE49-F238E27FC236}">
                  <a16:creationId xmlns:a16="http://schemas.microsoft.com/office/drawing/2014/main" id="{5FE72EF1-A950-4E00-96CE-3469AC52F247}"/>
                </a:ext>
              </a:extLst>
            </p:cNvPr>
            <p:cNvSpPr>
              <a:spLocks noChangeArrowheads="1"/>
            </p:cNvSpPr>
            <p:nvPr/>
          </p:nvSpPr>
          <p:spPr bwMode="auto">
            <a:xfrm>
              <a:off x="5136" y="1520"/>
              <a:ext cx="80" cy="79"/>
            </a:xfrm>
            <a:prstGeom prst="ellipse">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5" name="Oval 31">
              <a:extLst>
                <a:ext uri="{FF2B5EF4-FFF2-40B4-BE49-F238E27FC236}">
                  <a16:creationId xmlns:a16="http://schemas.microsoft.com/office/drawing/2014/main" id="{CD231305-C3E8-4A53-A6E0-5684578F8664}"/>
                </a:ext>
              </a:extLst>
            </p:cNvPr>
            <p:cNvSpPr>
              <a:spLocks noChangeArrowheads="1"/>
            </p:cNvSpPr>
            <p:nvPr/>
          </p:nvSpPr>
          <p:spPr bwMode="auto">
            <a:xfrm>
              <a:off x="5248" y="1520"/>
              <a:ext cx="79"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6" name="Oval 32">
              <a:extLst>
                <a:ext uri="{FF2B5EF4-FFF2-40B4-BE49-F238E27FC236}">
                  <a16:creationId xmlns:a16="http://schemas.microsoft.com/office/drawing/2014/main" id="{CC107A75-70D8-4F18-A68D-B8A6245FAA5F}"/>
                </a:ext>
              </a:extLst>
            </p:cNvPr>
            <p:cNvSpPr>
              <a:spLocks noChangeArrowheads="1"/>
            </p:cNvSpPr>
            <p:nvPr/>
          </p:nvSpPr>
          <p:spPr bwMode="auto">
            <a:xfrm>
              <a:off x="5360" y="1520"/>
              <a:ext cx="76" cy="79"/>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7" name="Oval 33">
              <a:extLst>
                <a:ext uri="{FF2B5EF4-FFF2-40B4-BE49-F238E27FC236}">
                  <a16:creationId xmlns:a16="http://schemas.microsoft.com/office/drawing/2014/main" id="{93208081-56BD-4908-B9D0-EB08E01A5757}"/>
                </a:ext>
              </a:extLst>
            </p:cNvPr>
            <p:cNvSpPr>
              <a:spLocks noChangeArrowheads="1"/>
            </p:cNvSpPr>
            <p:nvPr/>
          </p:nvSpPr>
          <p:spPr bwMode="auto">
            <a:xfrm>
              <a:off x="5472" y="1520"/>
              <a:ext cx="73" cy="79"/>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8" name="Oval 34">
              <a:extLst>
                <a:ext uri="{FF2B5EF4-FFF2-40B4-BE49-F238E27FC236}">
                  <a16:creationId xmlns:a16="http://schemas.microsoft.com/office/drawing/2014/main" id="{13C0899D-C909-4FEE-A05E-C87536339E38}"/>
                </a:ext>
              </a:extLst>
            </p:cNvPr>
            <p:cNvSpPr>
              <a:spLocks noChangeArrowheads="1"/>
            </p:cNvSpPr>
            <p:nvPr/>
          </p:nvSpPr>
          <p:spPr bwMode="auto">
            <a:xfrm>
              <a:off x="5136" y="1632"/>
              <a:ext cx="80"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59" name="Oval 35">
              <a:extLst>
                <a:ext uri="{FF2B5EF4-FFF2-40B4-BE49-F238E27FC236}">
                  <a16:creationId xmlns:a16="http://schemas.microsoft.com/office/drawing/2014/main" id="{BA233A0C-913A-4BC8-BFF4-518FD46EA4BA}"/>
                </a:ext>
              </a:extLst>
            </p:cNvPr>
            <p:cNvSpPr>
              <a:spLocks noChangeArrowheads="1"/>
            </p:cNvSpPr>
            <p:nvPr/>
          </p:nvSpPr>
          <p:spPr bwMode="auto">
            <a:xfrm>
              <a:off x="5248" y="1632"/>
              <a:ext cx="79" cy="75"/>
            </a:xfrm>
            <a:prstGeom prst="ellipse">
              <a:avLst/>
            </a:prstGeom>
            <a:solidFill>
              <a:schemeClr val="accent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0" name="Oval 36">
              <a:extLst>
                <a:ext uri="{FF2B5EF4-FFF2-40B4-BE49-F238E27FC236}">
                  <a16:creationId xmlns:a16="http://schemas.microsoft.com/office/drawing/2014/main" id="{9ACD5288-CA76-43B8-9089-C4B93039104E}"/>
                </a:ext>
              </a:extLst>
            </p:cNvPr>
            <p:cNvSpPr>
              <a:spLocks noChangeArrowheads="1"/>
            </p:cNvSpPr>
            <p:nvPr/>
          </p:nvSpPr>
          <p:spPr bwMode="auto">
            <a:xfrm>
              <a:off x="5360" y="1632"/>
              <a:ext cx="76"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1" name="Oval 37">
              <a:extLst>
                <a:ext uri="{FF2B5EF4-FFF2-40B4-BE49-F238E27FC236}">
                  <a16:creationId xmlns:a16="http://schemas.microsoft.com/office/drawing/2014/main" id="{E594292F-B2EC-4296-97C3-9A353C76ECF4}"/>
                </a:ext>
              </a:extLst>
            </p:cNvPr>
            <p:cNvSpPr>
              <a:spLocks noChangeArrowheads="1"/>
            </p:cNvSpPr>
            <p:nvPr/>
          </p:nvSpPr>
          <p:spPr bwMode="auto">
            <a:xfrm>
              <a:off x="5472" y="1632"/>
              <a:ext cx="73" cy="75"/>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2" name="Oval 38">
              <a:extLst>
                <a:ext uri="{FF2B5EF4-FFF2-40B4-BE49-F238E27FC236}">
                  <a16:creationId xmlns:a16="http://schemas.microsoft.com/office/drawing/2014/main" id="{235F3212-43A9-47E3-849C-D70B27099CA8}"/>
                </a:ext>
              </a:extLst>
            </p:cNvPr>
            <p:cNvSpPr>
              <a:spLocks noChangeArrowheads="1"/>
            </p:cNvSpPr>
            <p:nvPr/>
          </p:nvSpPr>
          <p:spPr bwMode="auto">
            <a:xfrm>
              <a:off x="5248" y="1744"/>
              <a:ext cx="79"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sp>
          <p:nvSpPr>
            <p:cNvPr id="1063" name="Oval 39">
              <a:extLst>
                <a:ext uri="{FF2B5EF4-FFF2-40B4-BE49-F238E27FC236}">
                  <a16:creationId xmlns:a16="http://schemas.microsoft.com/office/drawing/2014/main" id="{899985B0-0910-4102-8248-F93F5F393620}"/>
                </a:ext>
              </a:extLst>
            </p:cNvPr>
            <p:cNvSpPr>
              <a:spLocks noChangeArrowheads="1"/>
            </p:cNvSpPr>
            <p:nvPr/>
          </p:nvSpPr>
          <p:spPr bwMode="auto">
            <a:xfrm>
              <a:off x="5472" y="1744"/>
              <a:ext cx="73" cy="80"/>
            </a:xfrm>
            <a:prstGeom prst="ellipse">
              <a:avLst/>
            </a:prstGeom>
            <a:solidFill>
              <a:schemeClr val="folHlink"/>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l-GR" altLang="el-GR"/>
            </a:p>
          </p:txBody>
        </p:sp>
      </p:grpSp>
    </p:spTree>
  </p:cSld>
  <p:clrMap bg1="lt1" tx1="dk1" bg2="lt2" tx2="dk2" accent1="accent1" accent2="accent2" accent3="accent3" accent4="accent4" accent5="accent5" accent6="accent6" hlink="hlink" folHlink="folHlink"/>
  <p:sldLayoutIdLst>
    <p:sldLayoutId id="2147484036"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gsis.gr/"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736AE82E-CCAA-4C14-9922-05F410F1C5E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5123" name="Rectangle 2">
            <a:extLst>
              <a:ext uri="{FF2B5EF4-FFF2-40B4-BE49-F238E27FC236}">
                <a16:creationId xmlns:a16="http://schemas.microsoft.com/office/drawing/2014/main" id="{EAE70D36-71F9-4C2D-A5B3-0AC266E30263}"/>
              </a:ext>
            </a:extLst>
          </p:cNvPr>
          <p:cNvSpPr>
            <a:spLocks noGrp="1" noChangeArrowheads="1"/>
          </p:cNvSpPr>
          <p:nvPr>
            <p:ph type="ctrTitle"/>
          </p:nvPr>
        </p:nvSpPr>
        <p:spPr>
          <a:xfrm>
            <a:off x="90488" y="1135063"/>
            <a:ext cx="7272337" cy="836612"/>
          </a:xfrm>
        </p:spPr>
        <p:txBody>
          <a:bodyPr/>
          <a:lstStyle/>
          <a:p>
            <a:pPr algn="ctr" eaLnBrk="1" hangingPunct="1"/>
            <a:r>
              <a:rPr lang="en-GB" altLang="ko-KR" sz="3200">
                <a:latin typeface="Arial Narrow" panose="020B0606020202030204" pitchFamily="34" charset="0"/>
                <a:ea typeface="Gulim" panose="020B0600000101010101" pitchFamily="34" charset="-127"/>
              </a:rPr>
              <a:t>4</a:t>
            </a:r>
            <a:r>
              <a:rPr lang="el-GR" altLang="ko-KR" sz="3200" baseline="30000">
                <a:latin typeface="Arial Narrow" panose="020B0606020202030204" pitchFamily="34" charset="0"/>
                <a:ea typeface="Gulim" panose="020B0600000101010101" pitchFamily="34" charset="-127"/>
              </a:rPr>
              <a:t>ο</a:t>
            </a:r>
            <a:r>
              <a:rPr lang="el-GR" altLang="ko-KR" sz="3200">
                <a:latin typeface="Arial Narrow" panose="020B0606020202030204" pitchFamily="34" charset="0"/>
                <a:ea typeface="Gulim" panose="020B0600000101010101" pitchFamily="34" charset="-127"/>
              </a:rPr>
              <a:t> Κεφάλαιο </a:t>
            </a:r>
            <a:endParaRPr lang="el-GR" altLang="el-GR" sz="3200">
              <a:latin typeface="Arial Narrow" panose="020B0606020202030204" pitchFamily="34" charset="0"/>
            </a:endParaRPr>
          </a:p>
        </p:txBody>
      </p:sp>
      <p:sp>
        <p:nvSpPr>
          <p:cNvPr id="5124" name="Rectangle 3">
            <a:extLst>
              <a:ext uri="{FF2B5EF4-FFF2-40B4-BE49-F238E27FC236}">
                <a16:creationId xmlns:a16="http://schemas.microsoft.com/office/drawing/2014/main" id="{CAB39F19-BE88-4920-9BEA-37605B4301BA}"/>
              </a:ext>
            </a:extLst>
          </p:cNvPr>
          <p:cNvSpPr>
            <a:spLocks noGrp="1" noChangeArrowheads="1"/>
          </p:cNvSpPr>
          <p:nvPr>
            <p:ph type="subTitle" idx="1"/>
          </p:nvPr>
        </p:nvSpPr>
        <p:spPr>
          <a:xfrm>
            <a:off x="576263" y="2881313"/>
            <a:ext cx="6696075" cy="3311525"/>
          </a:xfrm>
        </p:spPr>
        <p:txBody>
          <a:bodyPr/>
          <a:lstStyle/>
          <a:p>
            <a:pPr algn="l" eaLnBrk="1" hangingPunct="1">
              <a:lnSpc>
                <a:spcPct val="90000"/>
              </a:lnSpc>
            </a:pPr>
            <a:endParaRPr lang="en-GB" altLang="el-GR" sz="1700">
              <a:solidFill>
                <a:srgbClr val="0000CC"/>
              </a:solidFill>
            </a:endParaRPr>
          </a:p>
          <a:p>
            <a:pPr algn="l" eaLnBrk="1" hangingPunct="1">
              <a:lnSpc>
                <a:spcPct val="90000"/>
              </a:lnSpc>
            </a:pPr>
            <a:endParaRPr lang="en-GB" altLang="el-GR" sz="1700">
              <a:solidFill>
                <a:srgbClr val="0000CC"/>
              </a:solidFill>
            </a:endParaRPr>
          </a:p>
          <a:p>
            <a:pPr algn="l" eaLnBrk="1" hangingPunct="1">
              <a:lnSpc>
                <a:spcPct val="90000"/>
              </a:lnSpc>
            </a:pPr>
            <a:endParaRPr lang="en-GB" altLang="el-GR" sz="1700">
              <a:solidFill>
                <a:srgbClr val="0000CC"/>
              </a:solidFill>
            </a:endParaRPr>
          </a:p>
        </p:txBody>
      </p:sp>
      <p:sp>
        <p:nvSpPr>
          <p:cNvPr id="5125" name="5 - Θέση αριθμού διαφάνειας">
            <a:extLst>
              <a:ext uri="{FF2B5EF4-FFF2-40B4-BE49-F238E27FC236}">
                <a16:creationId xmlns:a16="http://schemas.microsoft.com/office/drawing/2014/main" id="{D4F77106-5B50-4B2F-B38C-743127F94B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07CE38C-8AD8-43AB-97F2-96DBA43F3EED}" type="slidenum">
              <a:rPr lang="en-GB" altLang="en-US" sz="1000" smtClean="0"/>
              <a:pPr>
                <a:spcBef>
                  <a:spcPct val="0"/>
                </a:spcBef>
                <a:buClrTx/>
                <a:buSzTx/>
                <a:buFontTx/>
                <a:buNone/>
              </a:pPr>
              <a:t>1</a:t>
            </a:fld>
            <a:endParaRPr lang="en-GB" altLang="en-US" sz="1000"/>
          </a:p>
        </p:txBody>
      </p:sp>
      <p:sp>
        <p:nvSpPr>
          <p:cNvPr id="7" name="TextBox 6">
            <a:extLst>
              <a:ext uri="{FF2B5EF4-FFF2-40B4-BE49-F238E27FC236}">
                <a16:creationId xmlns:a16="http://schemas.microsoft.com/office/drawing/2014/main" id="{79056B3B-CBFA-4B11-984B-11DC7ECF1F6B}"/>
              </a:ext>
            </a:extLst>
          </p:cNvPr>
          <p:cNvSpPr txBox="1"/>
          <p:nvPr/>
        </p:nvSpPr>
        <p:spPr>
          <a:xfrm>
            <a:off x="90488" y="80963"/>
            <a:ext cx="8599487" cy="1260475"/>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l-GR" dirty="0">
                <a:solidFill>
                  <a:schemeClr val="tx1"/>
                </a:solidFill>
                <a:latin typeface="Arial Narrow" panose="020B0606020202030204" pitchFamily="34" charset="0"/>
              </a:rPr>
              <a:t>Διοίκηση Επιχειρήσεων, Τεχνολογία &amp; Συστήματα Πληροφοριών Διοίκησης</a:t>
            </a:r>
            <a:endParaRPr lang="el-GR" dirty="0">
              <a:solidFill>
                <a:schemeClr val="tx1"/>
              </a:solidFill>
            </a:endParaRPr>
          </a:p>
        </p:txBody>
      </p:sp>
      <p:pic>
        <p:nvPicPr>
          <p:cNvPr id="5127" name="Εικόνα 2">
            <a:extLst>
              <a:ext uri="{FF2B5EF4-FFF2-40B4-BE49-F238E27FC236}">
                <a16:creationId xmlns:a16="http://schemas.microsoft.com/office/drawing/2014/main" id="{33E083C8-62C6-428E-9A16-70CF58DB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2054384"/>
            <a:ext cx="511175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a:extLst>
              <a:ext uri="{FF2B5EF4-FFF2-40B4-BE49-F238E27FC236}">
                <a16:creationId xmlns:a16="http://schemas.microsoft.com/office/drawing/2014/main" id="{EFD6EA4C-0892-4C99-9F27-FE5E0A6BF2B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44F8E69-A552-4FCC-9DC3-900F1264B2B1}" type="slidenum">
              <a:rPr lang="en-GB" altLang="en-US" sz="1000" smtClean="0"/>
              <a:pPr>
                <a:spcBef>
                  <a:spcPct val="0"/>
                </a:spcBef>
                <a:buClrTx/>
                <a:buSzTx/>
                <a:buFontTx/>
                <a:buNone/>
              </a:pPr>
              <a:t>10</a:t>
            </a:fld>
            <a:endParaRPr lang="en-GB" altLang="en-US" sz="1000"/>
          </a:p>
        </p:txBody>
      </p:sp>
      <p:sp>
        <p:nvSpPr>
          <p:cNvPr id="7" name="TextBox 6">
            <a:extLst>
              <a:ext uri="{FF2B5EF4-FFF2-40B4-BE49-F238E27FC236}">
                <a16:creationId xmlns:a16="http://schemas.microsoft.com/office/drawing/2014/main" id="{C979B0F4-FB29-4563-AD83-76D4AD3401A4}"/>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1. Πληροφοριακό Σύστημα Βασισμένο σε Υπολογιστή (Computer based IS - CBIS)</a:t>
            </a:r>
          </a:p>
        </p:txBody>
      </p:sp>
      <p:sp>
        <p:nvSpPr>
          <p:cNvPr id="25604" name="Rectangle 6">
            <a:extLst>
              <a:ext uri="{FF2B5EF4-FFF2-40B4-BE49-F238E27FC236}">
                <a16:creationId xmlns:a16="http://schemas.microsoft.com/office/drawing/2014/main" id="{F72FE85A-6AF8-4C21-B4ED-7A742A6A088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0BFAB142-C66D-44E1-9122-4D0EF91F458A}"/>
              </a:ext>
            </a:extLst>
          </p:cNvPr>
          <p:cNvSpPr txBox="1">
            <a:spLocks noChangeArrowheads="1"/>
          </p:cNvSpPr>
          <p:nvPr/>
        </p:nvSpPr>
        <p:spPr bwMode="auto">
          <a:xfrm>
            <a:off x="358775" y="1250950"/>
            <a:ext cx="7597775" cy="57245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να οργανωθεί καλύτερα ψηφιακά η κάθε επιχείρηση θα πρέπει, μεταξύ των άλλων…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εξοικειωθεί με το ηλεκτρονικό επιχειρείν (Electronic Business -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eBusiness</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αλλά και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(Electronic Commerce –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eCommerce</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l-GR" altLang="el-GR" sz="2800"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προκύπτουν όμως δύο βασικές διοικητικές προκλήσεις: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ανάγκη ολοκληρωτικής αλλαγής νοοτροπίας εντός της επιχείρησης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εύρεση ενός επιτυχημένου επιχειρηματικού μοντέλου (Business Model) στο Internet</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5 - Θέση αριθμού διαφάνειας">
            <a:extLst>
              <a:ext uri="{FF2B5EF4-FFF2-40B4-BE49-F238E27FC236}">
                <a16:creationId xmlns:a16="http://schemas.microsoft.com/office/drawing/2014/main" id="{624BC085-E2DB-4C41-B800-69E2FD655E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FA2F7C4-D0A5-4A06-B725-7A17876C86F8}" type="slidenum">
              <a:rPr lang="en-GB" altLang="en-US" sz="1000" smtClean="0"/>
              <a:pPr>
                <a:spcBef>
                  <a:spcPct val="0"/>
                </a:spcBef>
                <a:buClrTx/>
                <a:buSzTx/>
                <a:buFontTx/>
                <a:buNone/>
              </a:pPr>
              <a:t>100</a:t>
            </a:fld>
            <a:endParaRPr lang="en-GB" altLang="en-US" sz="1000"/>
          </a:p>
        </p:txBody>
      </p:sp>
      <p:sp>
        <p:nvSpPr>
          <p:cNvPr id="7" name="TextBox 6">
            <a:extLst>
              <a:ext uri="{FF2B5EF4-FFF2-40B4-BE49-F238E27FC236}">
                <a16:creationId xmlns:a16="http://schemas.microsoft.com/office/drawing/2014/main" id="{26078E51-A756-4315-9B50-18787D73A04C}"/>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11972" name="Rectangle 6">
            <a:extLst>
              <a:ext uri="{FF2B5EF4-FFF2-40B4-BE49-F238E27FC236}">
                <a16:creationId xmlns:a16="http://schemas.microsoft.com/office/drawing/2014/main" id="{B682E33C-3584-4FE1-841C-E0E800BE58E4}"/>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0650DBD4-B12B-4FC5-B0A2-F7A473425E32}"/>
              </a:ext>
            </a:extLst>
          </p:cNvPr>
          <p:cNvSpPr txBox="1">
            <a:spLocks noChangeArrowheads="1"/>
          </p:cNvSpPr>
          <p:nvPr/>
        </p:nvSpPr>
        <p:spPr bwMode="auto">
          <a:xfrm>
            <a:off x="280988" y="1293813"/>
            <a:ext cx="8331200" cy="483235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πανδημίες είναι όπως οι πόλεμοι</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ξεκινούν με καταστροφικά αποτελέσματα και δεν είναι γνωστό πότε θα τελειώσουν</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έτσι η πρόσφατη πανδημία που έπληξε όλο τον κόσμο αλλά και τη χώρα μας κατά το 2020, εκτός από οδυνηρά αποτελέσματα στις ανθρώπινες ζωές, έχει προκαλέσει αλλαγές στο παγκόσμιο εμπόριο και κατ’ επέκταση το ηλεκτρονικό εμπόριο</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επέφερε αλλαγές στη συμπεριφορά των καταναλωτών, στην ηλεκτρονική οργάνωση των επιχειρήσεων, στο λιανικό εμπόριο αλλά και στην οργάνωση και διοίκηση της εφοδιαστικής αλυσίδας, μεταξύ των άλλων</a:t>
            </a:r>
          </a:p>
          <a:p>
            <a:pPr marL="0" indent="0">
              <a:spcAft>
                <a:spcPts val="600"/>
              </a:spcAft>
              <a:defRPr/>
            </a:pPr>
            <a:endParaRPr lang="el-GR" altLang="el-GR" sz="2400" dirty="0">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5 - Θέση αριθμού διαφάνειας">
            <a:extLst>
              <a:ext uri="{FF2B5EF4-FFF2-40B4-BE49-F238E27FC236}">
                <a16:creationId xmlns:a16="http://schemas.microsoft.com/office/drawing/2014/main" id="{51CEAC86-129D-43E8-AD8F-5F3F1AEDCCA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69E032-8916-4EE2-946D-017676BB4E70}" type="slidenum">
              <a:rPr lang="en-GB" altLang="en-US" sz="1000" smtClean="0"/>
              <a:pPr>
                <a:spcBef>
                  <a:spcPct val="0"/>
                </a:spcBef>
                <a:buClrTx/>
                <a:buSzTx/>
                <a:buFontTx/>
                <a:buNone/>
              </a:pPr>
              <a:t>101</a:t>
            </a:fld>
            <a:endParaRPr lang="en-GB" altLang="en-US" sz="1000"/>
          </a:p>
        </p:txBody>
      </p:sp>
      <p:sp>
        <p:nvSpPr>
          <p:cNvPr id="7" name="TextBox 6">
            <a:extLst>
              <a:ext uri="{FF2B5EF4-FFF2-40B4-BE49-F238E27FC236}">
                <a16:creationId xmlns:a16="http://schemas.microsoft.com/office/drawing/2014/main" id="{F71A2270-5DAD-4AB9-97DD-16DD1C366357}"/>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14020" name="Rectangle 6">
            <a:extLst>
              <a:ext uri="{FF2B5EF4-FFF2-40B4-BE49-F238E27FC236}">
                <a16:creationId xmlns:a16="http://schemas.microsoft.com/office/drawing/2014/main" id="{294EA8BE-4262-4E63-967D-B49B920D3979}"/>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4021" name="TextBox 11">
            <a:extLst>
              <a:ext uri="{FF2B5EF4-FFF2-40B4-BE49-F238E27FC236}">
                <a16:creationId xmlns:a16="http://schemas.microsoft.com/office/drawing/2014/main" id="{1951D4AD-09B2-4118-B86D-F5FF301A7542}"/>
              </a:ext>
            </a:extLst>
          </p:cNvPr>
          <p:cNvSpPr txBox="1">
            <a:spLocks noChangeArrowheads="1"/>
          </p:cNvSpPr>
          <p:nvPr/>
        </p:nvSpPr>
        <p:spPr bwMode="auto">
          <a:xfrm>
            <a:off x="144463" y="1055688"/>
            <a:ext cx="832961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με το κλείσιμο των συνόρων και των συνεχόμενων lock downs… </a:t>
            </a:r>
          </a:p>
          <a:p>
            <a:pPr>
              <a:spcAft>
                <a:spcPts val="600"/>
              </a:spcAft>
              <a:buFont typeface="Wingdings" panose="05000000000000000000" pitchFamily="2" charset="2"/>
              <a:buChar char="§"/>
            </a:pPr>
            <a:r>
              <a:rPr lang="el-GR" altLang="el-GR" sz="28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η παγκόσμια εφοδιαστική αλυσίδα ‘έσπασε’ </a:t>
            </a:r>
            <a:r>
              <a:rPr lang="el-GR" altLang="el-GR" sz="2800">
                <a:latin typeface="Arial Narrow" panose="020B0606020202030204" pitchFamily="34" charset="0"/>
                <a:ea typeface="Times New Roman" panose="02020603050405020304" pitchFamily="18" charset="0"/>
                <a:cs typeface="Courier New" panose="02070309020205020404" pitchFamily="49" charset="0"/>
              </a:rPr>
              <a:t>και δεν είναι όπως την γνωρίζαμε </a:t>
            </a:r>
          </a:p>
          <a:p>
            <a:pPr>
              <a:spcAft>
                <a:spcPts val="600"/>
              </a:spcAft>
              <a:buFont typeface="Wingdings" panose="05000000000000000000" pitchFamily="2" charset="2"/>
              <a:buChar char="§"/>
            </a:pPr>
            <a:r>
              <a:rPr lang="el-GR" altLang="el-GR" sz="28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η παραγωγή διαφοροποιήθηκε </a:t>
            </a:r>
            <a:r>
              <a:rPr lang="el-GR" altLang="el-GR" sz="2800">
                <a:latin typeface="Arial Narrow" panose="020B0606020202030204" pitchFamily="34" charset="0"/>
                <a:ea typeface="Times New Roman" panose="02020603050405020304" pitchFamily="18" charset="0"/>
                <a:cs typeface="Courier New" panose="02070309020205020404" pitchFamily="49" charset="0"/>
              </a:rPr>
              <a:t>και </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οι καταναλωτές στράφηκαν στο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ηλεκτρονικό εμπόριο </a:t>
            </a:r>
            <a:r>
              <a:rPr lang="el-GR" altLang="el-GR" sz="2800">
                <a:latin typeface="Arial Narrow" panose="020B0606020202030204" pitchFamily="34" charset="0"/>
                <a:ea typeface="Times New Roman" panose="02020603050405020304" pitchFamily="18" charset="0"/>
                <a:cs typeface="Courier New" panose="02070309020205020404" pitchFamily="49" charset="0"/>
              </a:rPr>
              <a:t>ως μέσο εξυπηρέτησης</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οδήγησε τους ανθρώπους σε πολλές χώρες να περιορίσουν σημαντικά τις φυσικές επαφές και αλληλεπιδράσεις τους </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η κοινωνική απόσταση (social distancing) για να αποφευχθεί η μετάδοση αποτελεί πρόβλημα στα φυσικά καταστήματα</a:t>
            </a:r>
            <a:endParaRPr lang="el-GR" altLang="el-GR" sz="2400">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5 - Θέση αριθμού διαφάνειας">
            <a:extLst>
              <a:ext uri="{FF2B5EF4-FFF2-40B4-BE49-F238E27FC236}">
                <a16:creationId xmlns:a16="http://schemas.microsoft.com/office/drawing/2014/main" id="{4C52C593-E377-45F9-90F1-36D9C31E3B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772035A-3FD5-463B-92B2-5D3269065F4E}" type="slidenum">
              <a:rPr lang="en-GB" altLang="en-US" sz="1000" smtClean="0"/>
              <a:pPr>
                <a:spcBef>
                  <a:spcPct val="0"/>
                </a:spcBef>
                <a:buClrTx/>
                <a:buSzTx/>
                <a:buFontTx/>
                <a:buNone/>
              </a:pPr>
              <a:t>102</a:t>
            </a:fld>
            <a:endParaRPr lang="en-GB" altLang="en-US" sz="1000"/>
          </a:p>
        </p:txBody>
      </p:sp>
      <p:sp>
        <p:nvSpPr>
          <p:cNvPr id="7" name="TextBox 6">
            <a:extLst>
              <a:ext uri="{FF2B5EF4-FFF2-40B4-BE49-F238E27FC236}">
                <a16:creationId xmlns:a16="http://schemas.microsoft.com/office/drawing/2014/main" id="{58DEA450-0628-4405-A354-915429D42AA4}"/>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16068" name="Rectangle 6">
            <a:extLst>
              <a:ext uri="{FF2B5EF4-FFF2-40B4-BE49-F238E27FC236}">
                <a16:creationId xmlns:a16="http://schemas.microsoft.com/office/drawing/2014/main" id="{C64978CE-5B91-4786-B312-F5B44D75E904}"/>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6069" name="TextBox 11">
            <a:extLst>
              <a:ext uri="{FF2B5EF4-FFF2-40B4-BE49-F238E27FC236}">
                <a16:creationId xmlns:a16="http://schemas.microsoft.com/office/drawing/2014/main" id="{49D062E5-7148-4E28-8677-605B229D0B8F}"/>
              </a:ext>
            </a:extLst>
          </p:cNvPr>
          <p:cNvSpPr txBox="1">
            <a:spLocks noChangeArrowheads="1"/>
          </p:cNvSpPr>
          <p:nvPr/>
        </p:nvSpPr>
        <p:spPr bwMode="auto">
          <a:xfrm>
            <a:off x="144463" y="1055688"/>
            <a:ext cx="8329612"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στις ΗΠΑ, οι πωλήσεις λιανικής και τροφίμων μειώθηκαν κατά 7,7% μεταξύ Φεβρουαρίου και Απριλίου 2020 σε σχέση με την ίδια περίοδο του 2019 </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όμως, οι πωλήσεις για τα super markets και τους λιανοπωλητές εκτός καταστήματος (κυρίως πάροχοι ηλεκτρονικού εμπορίου), αυξήθηκαν κατά 16% και 14,8% αντίστοιχα. </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στην Ευρώπη των 27, οι λιανικές πωλήσεις μέσω ταχυδρομικών παραγγελιών ή μέσω του διαδικτύου αυξήθηκαν κατά 30% τον Απρίλιο του 2020 σε σύγκριση με τον Απρίλιο του 2019, ενώ οι συνολικές λιανικές πωλήσεις μειώθηκαν κατά 17,9%</a:t>
            </a:r>
            <a:endParaRPr lang="el-GR" altLang="el-GR" sz="2400">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5 - Θέση αριθμού διαφάνειας">
            <a:extLst>
              <a:ext uri="{FF2B5EF4-FFF2-40B4-BE49-F238E27FC236}">
                <a16:creationId xmlns:a16="http://schemas.microsoft.com/office/drawing/2014/main" id="{E02A9625-5AC0-427B-A9FE-3176C7D2BF1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4CD0751-3AA8-49FE-8ADE-43C05DDC874A}" type="slidenum">
              <a:rPr lang="en-GB" altLang="en-US" sz="1000" smtClean="0"/>
              <a:pPr>
                <a:spcBef>
                  <a:spcPct val="0"/>
                </a:spcBef>
                <a:buClrTx/>
                <a:buSzTx/>
                <a:buFontTx/>
                <a:buNone/>
              </a:pPr>
              <a:t>103</a:t>
            </a:fld>
            <a:endParaRPr lang="en-GB" altLang="en-US" sz="1000"/>
          </a:p>
        </p:txBody>
      </p:sp>
      <p:sp>
        <p:nvSpPr>
          <p:cNvPr id="7" name="TextBox 6">
            <a:extLst>
              <a:ext uri="{FF2B5EF4-FFF2-40B4-BE49-F238E27FC236}">
                <a16:creationId xmlns:a16="http://schemas.microsoft.com/office/drawing/2014/main" id="{8D181BD7-49C0-4493-A27F-754B34F19F4C}"/>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18116" name="Rectangle 6">
            <a:extLst>
              <a:ext uri="{FF2B5EF4-FFF2-40B4-BE49-F238E27FC236}">
                <a16:creationId xmlns:a16="http://schemas.microsoft.com/office/drawing/2014/main" id="{C209DBD6-2210-4A3C-866B-7B9FFF24CCD1}"/>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8117" name="TextBox 11">
            <a:extLst>
              <a:ext uri="{FF2B5EF4-FFF2-40B4-BE49-F238E27FC236}">
                <a16:creationId xmlns:a16="http://schemas.microsoft.com/office/drawing/2014/main" id="{70C64716-EA38-48A8-8F81-CF6418488E0A}"/>
              </a:ext>
            </a:extLst>
          </p:cNvPr>
          <p:cNvSpPr txBox="1">
            <a:spLocks noChangeArrowheads="1"/>
          </p:cNvSpPr>
          <p:nvPr/>
        </p:nvSpPr>
        <p:spPr bwMode="auto">
          <a:xfrm>
            <a:off x="144463" y="1055688"/>
            <a:ext cx="8329612"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στις ΗΠΑ το ποσοστό του ηλεκτρονικού εμπορίου στο σύνολο των λιανικών πωλήσεων αυξήθηκε αργά μεταξύ του πρώτου τριμήνου του 2018 και του πρώτου τριμήνου του 2020 (από 9,6% σε 11,8% - αύξηση 2,2% σε δύο χρόνια)</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αυξήθηκε όμως κατά 16,1% μεταξύ του πρώτου και του δεύτερου τριμήνου του 2020</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στη Μ. Βρετανία το μερίδιο του ηλεκτρονικού εμπορίου στο λιανικό εμπόριο αυξήθηκε (από 17,3% σε 20,3% -  αύξηση 3% σε δύο χρόνια) μεταξύ του πρώτου τριμήνου του 2018 και του πρώτου τριμήνου του 2020, και στη συνέχεια αυξήθηκε σημαντικά στο 31,3% μεταξύ του πρώτου και του δεύτερου τριμήνου του 2020. </a:t>
            </a:r>
          </a:p>
        </p:txBody>
      </p:sp>
    </p:spTree>
  </p:cSld>
  <p:clrMapOvr>
    <a:masterClrMapping/>
  </p:clrMapOvr>
  <p:transition spd="slow">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5 - Θέση αριθμού διαφάνειας">
            <a:extLst>
              <a:ext uri="{FF2B5EF4-FFF2-40B4-BE49-F238E27FC236}">
                <a16:creationId xmlns:a16="http://schemas.microsoft.com/office/drawing/2014/main" id="{0B09CF70-55B5-425F-B771-FDFEC3E85DD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21CDAC5-ED57-402A-BED2-B0E8076D3F7D}" type="slidenum">
              <a:rPr lang="en-GB" altLang="en-US" sz="1000" smtClean="0"/>
              <a:pPr>
                <a:spcBef>
                  <a:spcPct val="0"/>
                </a:spcBef>
                <a:buClrTx/>
                <a:buSzTx/>
                <a:buFontTx/>
                <a:buNone/>
              </a:pPr>
              <a:t>104</a:t>
            </a:fld>
            <a:endParaRPr lang="en-GB" altLang="en-US" sz="1000"/>
          </a:p>
        </p:txBody>
      </p:sp>
      <p:sp>
        <p:nvSpPr>
          <p:cNvPr id="7" name="TextBox 6">
            <a:extLst>
              <a:ext uri="{FF2B5EF4-FFF2-40B4-BE49-F238E27FC236}">
                <a16:creationId xmlns:a16="http://schemas.microsoft.com/office/drawing/2014/main" id="{EE14FA56-C773-4967-9DAE-23B28D4C80B5}"/>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20164" name="Rectangle 6">
            <a:extLst>
              <a:ext uri="{FF2B5EF4-FFF2-40B4-BE49-F238E27FC236}">
                <a16:creationId xmlns:a16="http://schemas.microsoft.com/office/drawing/2014/main" id="{58FBF45C-D327-4036-8B2D-C7C5FA05626B}"/>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20165" name="TextBox 11">
            <a:extLst>
              <a:ext uri="{FF2B5EF4-FFF2-40B4-BE49-F238E27FC236}">
                <a16:creationId xmlns:a16="http://schemas.microsoft.com/office/drawing/2014/main" id="{03A3C868-8CD6-49D9-B49A-66A2A2045BAC}"/>
              </a:ext>
            </a:extLst>
          </p:cNvPr>
          <p:cNvSpPr txBox="1">
            <a:spLocks noChangeArrowheads="1"/>
          </p:cNvSpPr>
          <p:nvPr/>
        </p:nvSpPr>
        <p:spPr bwMode="auto">
          <a:xfrm>
            <a:off x="144463" y="1055688"/>
            <a:ext cx="832961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στην Κίνα υπάρχουν αντίστοιχα αποτελέσματα</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το μερίδιο των διαδικτυακών λιανικών πωλήσεων στις συνολικές συσσωρευμένες λιανικές πωλήσεις μεταξύ Ιανουαρίου και Αυγούστου 2020 έφτασε το 24,6%, από 19,4% τον Αύγουστο του 2019 και 17,3% τον Αύγουστο του 2018</a:t>
            </a:r>
          </a:p>
          <a:p>
            <a:pPr>
              <a:spcAft>
                <a:spcPts val="600"/>
              </a:spcAft>
              <a:buFont typeface="Wingdings" panose="05000000000000000000" pitchFamily="2" charset="2"/>
              <a:buChar char="§"/>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για τα 27 μέλη της Ευρωπαϊκής Ένωσης, τα στοιχεία δείχνουν μεγάλη ποσοστιαία μεταβολή των λιανικών πωλήσεων στο 2020 σε σύγκριση με την ίδια περίοδο του προηγούμενου έτους</a:t>
            </a:r>
          </a:p>
        </p:txBody>
      </p:sp>
    </p:spTree>
  </p:cSld>
  <p:clrMapOvr>
    <a:masterClrMapping/>
  </p:clrMapOvr>
  <p:transition spd="slow">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5 - Θέση αριθμού διαφάνειας">
            <a:extLst>
              <a:ext uri="{FF2B5EF4-FFF2-40B4-BE49-F238E27FC236}">
                <a16:creationId xmlns:a16="http://schemas.microsoft.com/office/drawing/2014/main" id="{67B58D65-6922-41F3-AED0-C6E8E5FCEFA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4094055-D897-46B5-A147-2CAAC95CEAEC}" type="slidenum">
              <a:rPr lang="en-GB" altLang="en-US" sz="1000" smtClean="0"/>
              <a:pPr>
                <a:spcBef>
                  <a:spcPct val="0"/>
                </a:spcBef>
                <a:buClrTx/>
                <a:buSzTx/>
                <a:buFontTx/>
                <a:buNone/>
              </a:pPr>
              <a:t>105</a:t>
            </a:fld>
            <a:endParaRPr lang="en-GB" altLang="en-US" sz="1000"/>
          </a:p>
        </p:txBody>
      </p:sp>
      <p:sp>
        <p:nvSpPr>
          <p:cNvPr id="7" name="TextBox 6">
            <a:extLst>
              <a:ext uri="{FF2B5EF4-FFF2-40B4-BE49-F238E27FC236}">
                <a16:creationId xmlns:a16="http://schemas.microsoft.com/office/drawing/2014/main" id="{97BB879D-D1B8-4C16-BE74-28843780E01C}"/>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22212" name="Rectangle 6">
            <a:extLst>
              <a:ext uri="{FF2B5EF4-FFF2-40B4-BE49-F238E27FC236}">
                <a16:creationId xmlns:a16="http://schemas.microsoft.com/office/drawing/2014/main" id="{C593CA00-EC03-4D8D-9B09-0E95688F931E}"/>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22213" name="TextBox 11">
            <a:extLst>
              <a:ext uri="{FF2B5EF4-FFF2-40B4-BE49-F238E27FC236}">
                <a16:creationId xmlns:a16="http://schemas.microsoft.com/office/drawing/2014/main" id="{A84AC814-E349-42E6-A068-3C602A5BE8C1}"/>
              </a:ext>
            </a:extLst>
          </p:cNvPr>
          <p:cNvSpPr txBox="1">
            <a:spLocks noChangeArrowheads="1"/>
          </p:cNvSpPr>
          <p:nvPr/>
        </p:nvSpPr>
        <p:spPr bwMode="auto">
          <a:xfrm>
            <a:off x="144463" y="1055688"/>
            <a:ext cx="832961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η αλλαγή στον τζίρο λιανικών πωλήσεων στην ΕΕ από τον Ιούλιο του 2019 μέχρι τον Ιούλιο του 2020…</a:t>
            </a:r>
          </a:p>
          <a:p>
            <a:pPr>
              <a:spcAft>
                <a:spcPts val="600"/>
              </a:spcAft>
              <a:buFont typeface="Wingdings" panose="05000000000000000000" pitchFamily="2" charset="2"/>
              <a:buChar char="§"/>
            </a:pPr>
            <a:r>
              <a:rPr lang="el-GR" altLang="el-GR" sz="2400">
                <a:latin typeface="Arial Narrow" panose="020B0606020202030204" pitchFamily="34" charset="0"/>
                <a:ea typeface="Times New Roman" panose="02020603050405020304" pitchFamily="18" charset="0"/>
                <a:cs typeface="Courier New" panose="02070309020205020404" pitchFamily="49" charset="0"/>
              </a:rPr>
              <a:t>η δεξιά μπάρα κάθε μηνός αφορά τον τζίρο από ταχυδρομικές παραγγελίες και διαδικτυακό λιανικό εμπόριο (retail e-commerce) </a:t>
            </a:r>
          </a:p>
          <a:p>
            <a:pPr>
              <a:spcAft>
                <a:spcPts val="600"/>
              </a:spcAft>
              <a:buFont typeface="Wingdings" panose="05000000000000000000" pitchFamily="2" charset="2"/>
              <a:buChar char="§"/>
            </a:pPr>
            <a:endParaRPr lang="el-GR" altLang="el-GR" sz="2400">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222214" name="Εικόνα 1">
            <a:extLst>
              <a:ext uri="{FF2B5EF4-FFF2-40B4-BE49-F238E27FC236}">
                <a16:creationId xmlns:a16="http://schemas.microsoft.com/office/drawing/2014/main" id="{0A808C33-18F5-45A1-9A5C-7912DC2D9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2670175"/>
            <a:ext cx="478948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5 - Θέση αριθμού διαφάνειας">
            <a:extLst>
              <a:ext uri="{FF2B5EF4-FFF2-40B4-BE49-F238E27FC236}">
                <a16:creationId xmlns:a16="http://schemas.microsoft.com/office/drawing/2014/main" id="{9893ACD0-62A1-4799-8E8E-6B36D69BDD7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DADC698-D88C-49F9-BADD-BE66077B66B3}" type="slidenum">
              <a:rPr lang="en-GB" altLang="en-US" sz="1000" smtClean="0"/>
              <a:pPr>
                <a:spcBef>
                  <a:spcPct val="0"/>
                </a:spcBef>
                <a:buClrTx/>
                <a:buSzTx/>
                <a:buFontTx/>
                <a:buNone/>
              </a:pPr>
              <a:t>106</a:t>
            </a:fld>
            <a:endParaRPr lang="en-GB" altLang="en-US" sz="1000"/>
          </a:p>
        </p:txBody>
      </p:sp>
      <p:sp>
        <p:nvSpPr>
          <p:cNvPr id="7" name="TextBox 6">
            <a:extLst>
              <a:ext uri="{FF2B5EF4-FFF2-40B4-BE49-F238E27FC236}">
                <a16:creationId xmlns:a16="http://schemas.microsoft.com/office/drawing/2014/main" id="{958AC5D0-9DCA-4E8F-A017-6B074CDC523B}"/>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24260" name="Rectangle 6">
            <a:extLst>
              <a:ext uri="{FF2B5EF4-FFF2-40B4-BE49-F238E27FC236}">
                <a16:creationId xmlns:a16="http://schemas.microsoft.com/office/drawing/2014/main" id="{392A1F67-6DEB-40FE-A798-35B85F2F403B}"/>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ECB8016-BAF1-4AC3-9ED5-E5ED594CD82E}"/>
              </a:ext>
            </a:extLst>
          </p:cNvPr>
          <p:cNvSpPr txBox="1">
            <a:spLocks noChangeArrowheads="1"/>
          </p:cNvSpPr>
          <p:nvPr/>
        </p:nvSpPr>
        <p:spPr bwMode="auto">
          <a:xfrm>
            <a:off x="144463" y="1055688"/>
            <a:ext cx="8329612" cy="51403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φαίνεται ότι το ηλεκτρονικό εμπόριο, ειδικά στις πωλήσεις λιανικής, ‘άνθισε’ σημαντικά παγκοσμίως στην περίοδο της κρίσης COVID-19</a:t>
            </a:r>
          </a:p>
          <a:p>
            <a:pPr marL="342900" indent="-342900">
              <a:spcAft>
                <a:spcPts val="600"/>
              </a:spcAft>
              <a:buFont typeface="Wingdings" panose="05000000000000000000" pitchFamily="2" charset="2"/>
              <a:buChar char="§"/>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τα σημαντικότερα συμπεράσματα που προκύπτουν από την εξέλιξη αυτή είναι τα παρακάτω:</a:t>
            </a:r>
          </a:p>
          <a:p>
            <a:pPr>
              <a:spcAft>
                <a:spcPts val="600"/>
              </a:spcAft>
              <a:buFont typeface="Wingdings" panose="05000000000000000000" pitchFamily="2" charset="2"/>
              <a:buChar char="ü"/>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υπήρξε μια μετατόπιση της ζήτησης από το παραδοσιακό λιανικό εμπόριο στο ηλεκτρονικό εμπόριο</a:t>
            </a:r>
          </a:p>
          <a:p>
            <a:pPr>
              <a:spcAft>
                <a:spcPts val="600"/>
              </a:spcAft>
              <a:buFont typeface="Wingdings" panose="05000000000000000000" pitchFamily="2" charset="2"/>
              <a:buChar char="ü"/>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επιτάχυνε την επέκταση του ηλεκτρονικού εμπορίου προς νέες εταιρείες, πελάτες και τύπους προϊόντων</a:t>
            </a:r>
          </a:p>
          <a:p>
            <a:pPr>
              <a:spcAft>
                <a:spcPts val="600"/>
              </a:spcAft>
              <a:buFont typeface="Wingdings" panose="05000000000000000000" pitchFamily="2" charset="2"/>
              <a:buChar char="ü"/>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ενίσχυσε τον δυναμισμό στο τοπίο του ηλεκτρονικού εμπορίου σε όλες τις χώρες</a:t>
            </a:r>
          </a:p>
        </p:txBody>
      </p:sp>
    </p:spTree>
  </p:cSld>
  <p:clrMapOvr>
    <a:masterClrMapping/>
  </p:clrMapOvr>
  <p:transition spd="slow">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5 - Θέση αριθμού διαφάνειας">
            <a:extLst>
              <a:ext uri="{FF2B5EF4-FFF2-40B4-BE49-F238E27FC236}">
                <a16:creationId xmlns:a16="http://schemas.microsoft.com/office/drawing/2014/main" id="{0AD3DBE8-2F18-4445-8D1C-7DE3B5D6AC3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4CB1585-26F3-4AED-B515-284E415FDB67}" type="slidenum">
              <a:rPr lang="en-GB" altLang="en-US" sz="1000" smtClean="0"/>
              <a:pPr>
                <a:spcBef>
                  <a:spcPct val="0"/>
                </a:spcBef>
                <a:buClrTx/>
                <a:buSzTx/>
                <a:buFontTx/>
                <a:buNone/>
              </a:pPr>
              <a:t>107</a:t>
            </a:fld>
            <a:endParaRPr lang="en-GB" altLang="en-US" sz="1000"/>
          </a:p>
        </p:txBody>
      </p:sp>
      <p:sp>
        <p:nvSpPr>
          <p:cNvPr id="7" name="TextBox 6">
            <a:extLst>
              <a:ext uri="{FF2B5EF4-FFF2-40B4-BE49-F238E27FC236}">
                <a16:creationId xmlns:a16="http://schemas.microsoft.com/office/drawing/2014/main" id="{2B0D506B-C8EF-4F4C-B26B-50EC60A41B53}"/>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26308" name="Rectangle 6">
            <a:extLst>
              <a:ext uri="{FF2B5EF4-FFF2-40B4-BE49-F238E27FC236}">
                <a16:creationId xmlns:a16="http://schemas.microsoft.com/office/drawing/2014/main" id="{D9474BD3-36D5-45CE-96E2-AE5A9949B591}"/>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26309" name="TextBox 11">
            <a:extLst>
              <a:ext uri="{FF2B5EF4-FFF2-40B4-BE49-F238E27FC236}">
                <a16:creationId xmlns:a16="http://schemas.microsoft.com/office/drawing/2014/main" id="{3A10A42C-E600-4F50-8E4A-789935105067}"/>
              </a:ext>
            </a:extLst>
          </p:cNvPr>
          <p:cNvSpPr txBox="1">
            <a:spLocks noChangeArrowheads="1"/>
          </p:cNvSpPr>
          <p:nvPr/>
        </p:nvSpPr>
        <p:spPr bwMode="auto">
          <a:xfrm>
            <a:off x="144463" y="1055688"/>
            <a:ext cx="8329612"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ü"/>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ορισμένες από αυτές τις αλλαγές στο τοπίο του ηλεκτρονικού εμπορίου, πιθανότατα θα έχουν μακροπρόθεσμη προοπτική</a:t>
            </a:r>
          </a:p>
          <a:p>
            <a:pPr>
              <a:spcAft>
                <a:spcPts val="600"/>
              </a:spcAft>
              <a:buFont typeface="Wingdings" panose="05000000000000000000" pitchFamily="2" charset="2"/>
              <a:buChar char="ü"/>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οι δυσκολίες προσαρμογής στην ψηφιακή εποχή δείχνει ότι δεν είναι όλοι σε θέση να συμμετέχουν</a:t>
            </a:r>
          </a:p>
          <a:p>
            <a:pPr>
              <a:spcAft>
                <a:spcPts val="600"/>
              </a:spcAft>
              <a:buFont typeface="Wingdings" panose="05000000000000000000" pitchFamily="2" charset="2"/>
              <a:buChar char="ü"/>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δεν επωφελήθηκαν όλοι οι διαδικτυακοί πωλητές και κατηγορίες προϊόντων από την άνοδο του ηλεκτρονικού εμπορίου</a:t>
            </a:r>
          </a:p>
          <a:p>
            <a:pPr>
              <a:spcAft>
                <a:spcPts val="600"/>
              </a:spcAft>
              <a:buFont typeface="Wingdings" panose="05000000000000000000" pitchFamily="2" charset="2"/>
              <a:buChar char="ü"/>
            </a:pPr>
            <a:r>
              <a:rPr lang="el-GR" altLang="el-GR" sz="2800">
                <a:latin typeface="Arial Narrow" panose="020B0606020202030204" pitchFamily="34" charset="0"/>
                <a:ea typeface="Times New Roman" panose="02020603050405020304" pitchFamily="18" charset="0"/>
                <a:cs typeface="Courier New" panose="02070309020205020404" pitchFamily="49" charset="0"/>
              </a:rPr>
              <a:t>η ζήτηση μειώθηκε για είδη που σχετίζονται με ταξίδια, αθλητισμό ή επίσημα ρούχα, μεταξύ των άλλων. </a:t>
            </a:r>
          </a:p>
        </p:txBody>
      </p:sp>
    </p:spTree>
  </p:cSld>
  <p:clrMapOvr>
    <a:masterClrMapping/>
  </p:clrMapOvr>
  <p:transition spd="slow">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5 - Θέση αριθμού διαφάνειας">
            <a:extLst>
              <a:ext uri="{FF2B5EF4-FFF2-40B4-BE49-F238E27FC236}">
                <a16:creationId xmlns:a16="http://schemas.microsoft.com/office/drawing/2014/main" id="{EA5C1465-B238-431F-A2B2-BCD40424D62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8D38C03-78CF-4F5C-B316-A0A10CF65982}" type="slidenum">
              <a:rPr lang="en-GB" altLang="en-US" sz="1000" smtClean="0"/>
              <a:pPr>
                <a:spcBef>
                  <a:spcPct val="0"/>
                </a:spcBef>
                <a:buClrTx/>
                <a:buSzTx/>
                <a:buFontTx/>
                <a:buNone/>
              </a:pPr>
              <a:t>108</a:t>
            </a:fld>
            <a:endParaRPr lang="en-GB" altLang="en-US" sz="1000"/>
          </a:p>
        </p:txBody>
      </p:sp>
      <p:sp>
        <p:nvSpPr>
          <p:cNvPr id="7" name="TextBox 6">
            <a:extLst>
              <a:ext uri="{FF2B5EF4-FFF2-40B4-BE49-F238E27FC236}">
                <a16:creationId xmlns:a16="http://schemas.microsoft.com/office/drawing/2014/main" id="{C49DEA91-36B6-4EB6-AE80-09C11993BFCF}"/>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28356" name="Rectangle 6">
            <a:extLst>
              <a:ext uri="{FF2B5EF4-FFF2-40B4-BE49-F238E27FC236}">
                <a16:creationId xmlns:a16="http://schemas.microsoft.com/office/drawing/2014/main" id="{9ACDF547-DE1A-4B64-BD2C-035E1D9A66E5}"/>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8F6C9E2-0018-4DA9-B8A7-2DE045C66EDE}"/>
              </a:ext>
            </a:extLst>
          </p:cNvPr>
          <p:cNvSpPr txBox="1">
            <a:spLocks noChangeArrowheads="1"/>
          </p:cNvSpPr>
          <p:nvPr/>
        </p:nvSpPr>
        <p:spPr bwMode="auto">
          <a:xfrm>
            <a:off x="144463" y="1055688"/>
            <a:ext cx="8329612" cy="58181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latin typeface="Arial Narrow" panose="020B0606020202030204" pitchFamily="34" charset="0"/>
                <a:ea typeface="Times New Roman" panose="02020603050405020304" pitchFamily="18" charset="0"/>
                <a:cs typeface="Courier New" panose="02070309020205020404" pitchFamily="49" charset="0"/>
              </a:rPr>
              <a:t>μερικές από τις πρακτικές παρατηρήσεις της αναφοράς του ΟΟΣΑ είναι ότι:</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υπεύθυνοι χάραξης πολιτικής πρέπει να διασφαλίσουν ότι τώρα το ηλεκτρονικό εμπόριο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προσφέρει πλέον για όλους</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περισσότερο από ποτέ</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χρειάζεται ‘κλείσιμο’ των ψηφιακών διαφορών μεταξύ ατόμων και υποστήριξη της συμμετοχής των ευάλωτων ομάδων. Το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ψηφιακό χάσμα</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 ήταν πάντα επιβραδυντικός παράγοντας προσαρμογής των ανθρώπων στο ηλεκτρονικό εμπόριο. </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απαιτείται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προώθηση καινοτόμων επιχειρηματικών μοντέλων ηλεκτρονικού εμπορίου και ψηφιακού μετασχηματισμού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στις μικρές και μεσαίες επιχειρήσεις, με ταυτόχρονη υποστήριξη από τους δημόσιους φορείς όσον αφορά τη νομοθεσία και την ευελιξία.</a:t>
            </a:r>
          </a:p>
          <a:p>
            <a:pPr marL="0" indent="0">
              <a:spcAft>
                <a:spcPts val="600"/>
              </a:spcAft>
              <a:defRPr/>
            </a:pPr>
            <a:endParaRPr lang="el-GR" altLang="el-GR" sz="2800" dirty="0">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5 - Θέση αριθμού διαφάνειας">
            <a:extLst>
              <a:ext uri="{FF2B5EF4-FFF2-40B4-BE49-F238E27FC236}">
                <a16:creationId xmlns:a16="http://schemas.microsoft.com/office/drawing/2014/main" id="{3A7EF74E-3BC0-4A5C-AFE2-C4B56BFD797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C3AAF8-51F7-435E-A742-CA738CCEE30A}" type="slidenum">
              <a:rPr lang="en-GB" altLang="en-US" sz="1000" smtClean="0"/>
              <a:pPr>
                <a:spcBef>
                  <a:spcPct val="0"/>
                </a:spcBef>
                <a:buClrTx/>
                <a:buSzTx/>
                <a:buFontTx/>
                <a:buNone/>
              </a:pPr>
              <a:t>109</a:t>
            </a:fld>
            <a:endParaRPr lang="en-GB" altLang="en-US" sz="1000"/>
          </a:p>
        </p:txBody>
      </p:sp>
      <p:sp>
        <p:nvSpPr>
          <p:cNvPr id="7" name="TextBox 6">
            <a:extLst>
              <a:ext uri="{FF2B5EF4-FFF2-40B4-BE49-F238E27FC236}">
                <a16:creationId xmlns:a16="http://schemas.microsoft.com/office/drawing/2014/main" id="{BC4678F2-8A0B-4CB5-BC76-484D27E6893C}"/>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30404" name="Rectangle 6">
            <a:extLst>
              <a:ext uri="{FF2B5EF4-FFF2-40B4-BE49-F238E27FC236}">
                <a16:creationId xmlns:a16="http://schemas.microsoft.com/office/drawing/2014/main" id="{77757D20-2EFC-4B7F-89E4-193B968189C4}"/>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3A7B4BA8-BEFA-4274-9BC7-5D7F6A5DFE2B}"/>
              </a:ext>
            </a:extLst>
          </p:cNvPr>
          <p:cNvSpPr txBox="1">
            <a:spLocks noChangeArrowheads="1"/>
          </p:cNvSpPr>
          <p:nvPr/>
        </p:nvSpPr>
        <p:spPr bwMode="auto">
          <a:xfrm>
            <a:off x="144463" y="1055688"/>
            <a:ext cx="8329612" cy="467836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προώθηση του ευνοϊκού περιβάλλοντος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(πολιτικού και οικονομικού) για το ηλεκτρονικό εμπόριο. Η αποδοχή του είναι απαραίτητη και πρέπει να πραγματοποιηθεί με όλες τις νομικές, οικονομικές  και κρατικές καλύψεις.</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απαιτείται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μείωση των σημείων συμφόρησης </a:t>
            </a: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στο περιβάλλον για το ηλεκτρονικό εμπόριο, συμπεριλαμβανομένων τομέων όπως:</a:t>
            </a:r>
          </a:p>
          <a:p>
            <a:pPr marL="342900" indent="-342900">
              <a:spcAft>
                <a:spcPts val="600"/>
              </a:spcAft>
              <a:buFont typeface="Wingdings" panose="05000000000000000000" pitchFamily="2" charset="2"/>
              <a:buChar char="ü"/>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συνδεσιμότητα (γρήγορο Internet) </a:t>
            </a:r>
          </a:p>
          <a:p>
            <a:pPr marL="342900" indent="-342900">
              <a:spcAft>
                <a:spcPts val="600"/>
              </a:spcAft>
              <a:buFont typeface="Wingdings" panose="05000000000000000000" pitchFamily="2" charset="2"/>
              <a:buChar char="ü"/>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εμπόριο (ευελιξία προσαρμογής) </a:t>
            </a:r>
          </a:p>
          <a:p>
            <a:pPr marL="342900" indent="-342900">
              <a:spcAft>
                <a:spcPts val="600"/>
              </a:spcAft>
              <a:buFont typeface="Wingdings" panose="05000000000000000000" pitchFamily="2" charset="2"/>
              <a:buChar char="ü"/>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η εφοδιαστική (σύνδεση των καναλιών), και </a:t>
            </a:r>
          </a:p>
          <a:p>
            <a:pPr marL="342900" indent="-342900">
              <a:spcAft>
                <a:spcPts val="600"/>
              </a:spcAft>
              <a:buFont typeface="Wingdings" panose="05000000000000000000" pitchFamily="2" charset="2"/>
              <a:buChar char="ü"/>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ταχυδρομικές υπηρεσίες (συντονισμός και ταχεία εξυπηρέτηση)</a:t>
            </a:r>
          </a:p>
          <a:p>
            <a:pPr marL="0" indent="0">
              <a:spcAft>
                <a:spcPts val="600"/>
              </a:spcAft>
              <a:defRPr/>
            </a:pPr>
            <a:endParaRPr lang="el-GR" altLang="el-GR" sz="2800" dirty="0">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a:extLst>
              <a:ext uri="{FF2B5EF4-FFF2-40B4-BE49-F238E27FC236}">
                <a16:creationId xmlns:a16="http://schemas.microsoft.com/office/drawing/2014/main" id="{763E8DF4-D303-47F2-B271-CB329D24671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C31BF51-99E5-4924-B582-DCB0FD4274BA}" type="slidenum">
              <a:rPr lang="en-GB" altLang="en-US" sz="1000" smtClean="0"/>
              <a:pPr>
                <a:spcBef>
                  <a:spcPct val="0"/>
                </a:spcBef>
                <a:buClrTx/>
                <a:buSzTx/>
                <a:buFontTx/>
                <a:buNone/>
              </a:pPr>
              <a:t>11</a:t>
            </a:fld>
            <a:endParaRPr lang="en-GB" altLang="en-US" sz="1000"/>
          </a:p>
        </p:txBody>
      </p:sp>
      <p:sp>
        <p:nvSpPr>
          <p:cNvPr id="7" name="TextBox 6">
            <a:extLst>
              <a:ext uri="{FF2B5EF4-FFF2-40B4-BE49-F238E27FC236}">
                <a16:creationId xmlns:a16="http://schemas.microsoft.com/office/drawing/2014/main" id="{155A341B-6CB7-4740-BF20-D10C2C395B7C}"/>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27652" name="Rectangle 6">
            <a:extLst>
              <a:ext uri="{FF2B5EF4-FFF2-40B4-BE49-F238E27FC236}">
                <a16:creationId xmlns:a16="http://schemas.microsoft.com/office/drawing/2014/main" id="{D14C6F78-F481-45F0-86C2-104FFEE6A35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7653" name="TextBox 11">
            <a:extLst>
              <a:ext uri="{FF2B5EF4-FFF2-40B4-BE49-F238E27FC236}">
                <a16:creationId xmlns:a16="http://schemas.microsoft.com/office/drawing/2014/main" id="{7A74667C-CA23-48F8-8EDE-16FDF893CDE3}"/>
              </a:ext>
            </a:extLst>
          </p:cNvPr>
          <p:cNvSpPr txBox="1">
            <a:spLocks noChangeArrowheads="1"/>
          </p:cNvSpPr>
          <p:nvPr/>
        </p:nvSpPr>
        <p:spPr bwMode="auto">
          <a:xfrm>
            <a:off x="358775" y="1250950"/>
            <a:ext cx="759777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κατά τη διάρκεια των τελευταίων δεκαετιών η τεχνολογία έχει γίνει αναπόσπαστο μέρος των επιχειρηματικών δραστηριοτήτων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όμως η προσέγγιση και η χρήση της τεχνολογίας απαιτεί προσοχή αλλά και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πολύ καλό σχεδιασμό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αναφέρει και ο Bill Gates: ‘Ο πρώτος κανόνας οποιασδήποτε τεχνολογίας που χρησιμοποιείται σε μια επιχείρηση είναι ότι ο αυτοματισμός που εφαρμόζεται σε μια αποτελεσματική λειτουργία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θα ενισχύσει την αποδοτικότητα </a:t>
            </a:r>
          </a:p>
        </p:txBody>
      </p:sp>
    </p:spTree>
  </p:cSld>
  <p:clrMapOvr>
    <a:masterClrMapping/>
  </p:clrMapOvr>
  <p:transition spd="slow">
    <p:wipe dir="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5 - Θέση αριθμού διαφάνειας">
            <a:extLst>
              <a:ext uri="{FF2B5EF4-FFF2-40B4-BE49-F238E27FC236}">
                <a16:creationId xmlns:a16="http://schemas.microsoft.com/office/drawing/2014/main" id="{81E0DE65-9E48-44E0-9EA6-579850AF1DE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82B555E-E147-4233-A1C8-D3C87C088D09}" type="slidenum">
              <a:rPr lang="en-GB" altLang="en-US" sz="1000" smtClean="0"/>
              <a:pPr>
                <a:spcBef>
                  <a:spcPct val="0"/>
                </a:spcBef>
                <a:buClrTx/>
                <a:buSzTx/>
                <a:buFontTx/>
                <a:buNone/>
              </a:pPr>
              <a:t>110</a:t>
            </a:fld>
            <a:endParaRPr lang="en-GB" altLang="en-US" sz="1000"/>
          </a:p>
        </p:txBody>
      </p:sp>
      <p:sp>
        <p:nvSpPr>
          <p:cNvPr id="7" name="TextBox 6">
            <a:extLst>
              <a:ext uri="{FF2B5EF4-FFF2-40B4-BE49-F238E27FC236}">
                <a16:creationId xmlns:a16="http://schemas.microsoft.com/office/drawing/2014/main" id="{1C469B98-C688-47A4-B99A-ACABA531EF86}"/>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sz="33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8. Το ηλεκτρονικό εμπόριο στην εποχή του COVID-19 </a:t>
            </a:r>
          </a:p>
        </p:txBody>
      </p:sp>
      <p:sp>
        <p:nvSpPr>
          <p:cNvPr id="232452" name="Rectangle 6">
            <a:extLst>
              <a:ext uri="{FF2B5EF4-FFF2-40B4-BE49-F238E27FC236}">
                <a16:creationId xmlns:a16="http://schemas.microsoft.com/office/drawing/2014/main" id="{F98846F8-7A95-4889-B87F-E998E239EEC9}"/>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5D52CDB3-5775-4D94-9719-E7DA3DCF9CCD}"/>
              </a:ext>
            </a:extLst>
          </p:cNvPr>
          <p:cNvSpPr txBox="1">
            <a:spLocks noChangeArrowheads="1"/>
          </p:cNvSpPr>
          <p:nvPr/>
        </p:nvSpPr>
        <p:spPr bwMode="auto">
          <a:xfrm>
            <a:off x="144463" y="1055688"/>
            <a:ext cx="8329612" cy="54324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στη μετά COVID-19 εποχή…</a:t>
            </a:r>
          </a:p>
          <a:p>
            <a:pPr marL="0" indent="0">
              <a:spcAft>
                <a:spcPts val="600"/>
              </a:spcAft>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οι επιπτώσεις για το ηλεκτρονικό εμπόριο στη μετά COVID-19 θα μπορούσαν να συνοψισθούν όπως παρακάτω:</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τα επίπεδα των ηλεκτρονικών πωλήσεων εκτινάχθηκαν </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ανέδειξε ποιες εταιρείες έχουν μέλλον και μπορούν να επιβιώσουν στα νέα δεδομένα </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μεγάλοι κερδισμένοι είναι οι marketplaces (πλατφόρμες ηλεκτρονικού εμπορίου και υπηρεσιών ‘delivery &amp; logistics’)</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ο κλάδος του eFood έφερε ανατροπές στο ηλεκτρονικό εμπόριο</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κινητό επιχειρείν επιφέρει τον μετασχηματισμό στο παραδοσιακό ηλεκτρονικό εμπόριο</a:t>
            </a:r>
          </a:p>
          <a:p>
            <a:pPr marL="342900" indent="-342900">
              <a:spcAft>
                <a:spcPts val="600"/>
              </a:spcAft>
              <a:buFont typeface="Wingdings" panose="05000000000000000000" pitchFamily="2" charset="2"/>
              <a:buChar char="§"/>
              <a:defRPr/>
            </a:pPr>
            <a:r>
              <a:rPr lang="el-GR" altLang="el-GR" sz="2400" dirty="0">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έχει κεντρίσει το έντονο ενδιαφέρον και των επενδυτών</a:t>
            </a:r>
          </a:p>
        </p:txBody>
      </p:sp>
    </p:spTree>
  </p:cSld>
  <p:clrMapOvr>
    <a:masterClrMapping/>
  </p:clrMapOvr>
  <p:transition spd="slow">
    <p:wipe dir="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5 - Θέση αριθμού διαφάνειας">
            <a:extLst>
              <a:ext uri="{FF2B5EF4-FFF2-40B4-BE49-F238E27FC236}">
                <a16:creationId xmlns:a16="http://schemas.microsoft.com/office/drawing/2014/main" id="{50F0B6FD-B8DD-42FA-92AD-D8226BB448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971DDD5-C31A-4E73-A434-6CFAD7E0B272}" type="slidenum">
              <a:rPr lang="en-GB" altLang="en-US" sz="1000" smtClean="0"/>
              <a:pPr>
                <a:spcBef>
                  <a:spcPct val="0"/>
                </a:spcBef>
                <a:buClrTx/>
                <a:buSzTx/>
                <a:buFontTx/>
                <a:buNone/>
              </a:pPr>
              <a:t>111</a:t>
            </a:fld>
            <a:endParaRPr lang="en-GB" altLang="en-US" sz="1000"/>
          </a:p>
        </p:txBody>
      </p:sp>
      <p:sp>
        <p:nvSpPr>
          <p:cNvPr id="7" name="TextBox 6">
            <a:extLst>
              <a:ext uri="{FF2B5EF4-FFF2-40B4-BE49-F238E27FC236}">
                <a16:creationId xmlns:a16="http://schemas.microsoft.com/office/drawing/2014/main" id="{1C930F18-3709-4B39-B839-ADFB114F339A}"/>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endParaRPr lang="el-GR" sz="3300" dirty="0">
              <a:solidFill>
                <a:srgbClr val="222222"/>
              </a:solidFill>
              <a:latin typeface="Arial Narrow" panose="020B0606020202030204" pitchFamily="34" charset="0"/>
              <a:cs typeface="Courier New" panose="02070309020205020404" pitchFamily="49" charset="0"/>
            </a:endParaRPr>
          </a:p>
          <a:p>
            <a:pPr algn="ctr">
              <a:defRPr/>
            </a:pPr>
            <a:r>
              <a:rPr lang="el-GR" altLang="el-GR"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Ηλεκτρονικό Επιχειρείν, Επιχειρηματικά Μοντέλα και Ηλεκτρονικό Εμπόριο</a:t>
            </a:r>
          </a:p>
        </p:txBody>
      </p:sp>
      <p:sp>
        <p:nvSpPr>
          <p:cNvPr id="234500" name="Rectangle 6">
            <a:extLst>
              <a:ext uri="{FF2B5EF4-FFF2-40B4-BE49-F238E27FC236}">
                <a16:creationId xmlns:a16="http://schemas.microsoft.com/office/drawing/2014/main" id="{CFF45311-F8C4-48FE-A9E7-429C905E143C}"/>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34501" name="TextBox 11">
            <a:extLst>
              <a:ext uri="{FF2B5EF4-FFF2-40B4-BE49-F238E27FC236}">
                <a16:creationId xmlns:a16="http://schemas.microsoft.com/office/drawing/2014/main" id="{06463843-1388-4CBD-94B2-211C0A05D1C3}"/>
              </a:ext>
            </a:extLst>
          </p:cNvPr>
          <p:cNvSpPr txBox="1">
            <a:spLocks noChangeArrowheads="1"/>
          </p:cNvSpPr>
          <p:nvPr/>
        </p:nvSpPr>
        <p:spPr bwMode="auto">
          <a:xfrm>
            <a:off x="142875" y="1373188"/>
            <a:ext cx="83312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Πληροφοριακό Σύστημα Βασισμένο σε Υπολογιστή (Computer based IS - CBIS)</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η Ψηφιακή επιχείρηση και η τεχνολογία του Διαδικτύου</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τα Νέα Επιχειρηματικά Μοντέλα (Business Models) στο Ηλεκτρονικό Επιχειρείν (e-Business)</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Τύποι επιχειρηματικών Μοντέλων στο Διαδίκτυο</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το Ηλεκτρονικό επιχειρείν και η ψηφιακή επιχείρηση</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Επιχειρηματικές προκλήσεις και ευκαιρίες</a:t>
            </a:r>
          </a:p>
          <a:p>
            <a:pPr>
              <a:spcAft>
                <a:spcPts val="600"/>
              </a:spcAft>
              <a:buFont typeface="Arial" panose="020B0604020202020204" pitchFamily="34" charset="0"/>
              <a:buAutoNum type="arabicPeriod"/>
            </a:pPr>
            <a:r>
              <a:rPr lang="el-GR" altLang="el-GR" sz="2400">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στην εποχή του COVID-19 </a:t>
            </a:r>
          </a:p>
        </p:txBody>
      </p:sp>
    </p:spTree>
  </p:cSld>
  <p:clrMapOvr>
    <a:masterClrMapping/>
  </p:clrMapOvr>
  <p:transition spd="slow">
    <p:wipe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a:extLst>
              <a:ext uri="{FF2B5EF4-FFF2-40B4-BE49-F238E27FC236}">
                <a16:creationId xmlns:a16="http://schemas.microsoft.com/office/drawing/2014/main" id="{F2CED8F3-3C46-4CFA-9110-6ADFBFDEEB58}"/>
              </a:ext>
            </a:extLst>
          </p:cNvPr>
          <p:cNvSpPr>
            <a:spLocks noChangeArrowheads="1"/>
          </p:cNvSpPr>
          <p:nvPr/>
        </p:nvSpPr>
        <p:spPr bwMode="auto">
          <a:xfrm>
            <a:off x="684213" y="15875"/>
            <a:ext cx="6156325" cy="5529263"/>
          </a:xfrm>
          <a:prstGeom prst="rect">
            <a:avLst/>
          </a:prstGeom>
          <a:noFill/>
          <a:ln w="9525">
            <a:noFill/>
            <a:miter lim="800000"/>
            <a:headEnd/>
            <a:tailEnd/>
          </a:ln>
        </p:spPr>
        <p:txBody>
          <a:bodyPr anchor="ctr"/>
          <a:lstStyle/>
          <a:p>
            <a:pPr eaLnBrk="1" hangingPunct="1">
              <a:defRPr/>
            </a:pPr>
            <a:endParaRPr lang="el-GR" sz="3600" dirty="0">
              <a:latin typeface="Verdana" pitchFamily="34" charset="0"/>
            </a:endParaRPr>
          </a:p>
          <a:p>
            <a:pPr eaLnBrk="1" hangingPunct="1">
              <a:defRPr/>
            </a:pPr>
            <a:endParaRPr lang="el-GR" sz="3600" dirty="0">
              <a:latin typeface="Verdana" pitchFamily="34" charset="0"/>
            </a:endParaRPr>
          </a:p>
          <a:p>
            <a:pPr eaLnBrk="1" hangingPunct="1">
              <a:defRPr/>
            </a:pPr>
            <a:endParaRPr lang="el-GR" sz="3600" dirty="0">
              <a:latin typeface="Verdana" pitchFamily="34" charset="0"/>
            </a:endParaRPr>
          </a:p>
          <a:p>
            <a:pPr eaLnBrk="1" hangingPunct="1">
              <a:defRPr/>
            </a:pPr>
            <a:r>
              <a:rPr lang="el-GR" sz="4000" b="1" i="1" dirty="0">
                <a:effectLst>
                  <a:outerShdw blurRad="38100" dist="38100" dir="2700000" algn="tl">
                    <a:srgbClr val="000000">
                      <a:alpha val="43137"/>
                    </a:srgbClr>
                  </a:outerShdw>
                </a:effectLst>
                <a:latin typeface="Arial Narrow" panose="020B0606020202030204" pitchFamily="34" charset="0"/>
              </a:rPr>
              <a:t>σας ευχαριστώ</a:t>
            </a:r>
            <a:r>
              <a:rPr lang="en-GB" sz="4000" dirty="0">
                <a:latin typeface="Arial Narrow" panose="020B0606020202030204" pitchFamily="34" charset="0"/>
              </a:rPr>
              <a:t>…</a:t>
            </a:r>
          </a:p>
          <a:p>
            <a:pPr eaLnBrk="1" hangingPunct="1">
              <a:defRPr/>
            </a:pPr>
            <a:endParaRPr lang="en-GB" sz="4000" dirty="0">
              <a:solidFill>
                <a:srgbClr val="008000"/>
              </a:solidFill>
              <a:latin typeface="Arial Narrow" panose="020B0606020202030204" pitchFamily="34" charset="0"/>
            </a:endParaRPr>
          </a:p>
          <a:p>
            <a:pPr eaLnBrk="1" hangingPunct="1">
              <a:defRPr/>
            </a:pPr>
            <a:endParaRPr lang="el-GR" sz="4000" b="1" dirty="0">
              <a:solidFill>
                <a:srgbClr val="0000FF"/>
              </a:solidFill>
              <a:latin typeface="Arial Narrow" panose="020B0606020202030204" pitchFamily="34" charset="0"/>
            </a:endParaRPr>
          </a:p>
          <a:p>
            <a:pPr eaLnBrk="1" hangingPunct="1">
              <a:defRPr/>
            </a:pPr>
            <a:r>
              <a:rPr lang="el-GR" sz="4000" b="1" dirty="0">
                <a:solidFill>
                  <a:srgbClr val="0000FF"/>
                </a:solidFill>
                <a:latin typeface="Arial Narrow" panose="020B0606020202030204" pitchFamily="34" charset="0"/>
              </a:rPr>
              <a:t>για την </a:t>
            </a:r>
            <a:r>
              <a:rPr lang="el-GR" sz="3600" b="1" dirty="0">
                <a:solidFill>
                  <a:srgbClr val="0000FF"/>
                </a:solidFill>
                <a:latin typeface="Arial Narrow" panose="020B0606020202030204" pitchFamily="34" charset="0"/>
              </a:rPr>
              <a:t>παρακολούθηση </a:t>
            </a:r>
          </a:p>
          <a:p>
            <a:pPr eaLnBrk="1" hangingPunct="1">
              <a:defRPr/>
            </a:pPr>
            <a:r>
              <a:rPr lang="el-GR" sz="3600" b="1" dirty="0">
                <a:solidFill>
                  <a:srgbClr val="0000FF"/>
                </a:solidFill>
                <a:latin typeface="Arial Narrow" panose="020B0606020202030204" pitchFamily="34" charset="0"/>
              </a:rPr>
              <a:t>και τη συμμετοχή</a:t>
            </a:r>
            <a:endParaRPr lang="en-GB" sz="3600" b="1" dirty="0">
              <a:solidFill>
                <a:srgbClr val="0000FF"/>
              </a:solidFill>
              <a:latin typeface="Arial Narrow" panose="020B0606020202030204" pitchFamily="34" charset="0"/>
            </a:endParaRPr>
          </a:p>
          <a:p>
            <a:pPr eaLnBrk="1" hangingPunct="1">
              <a:lnSpc>
                <a:spcPct val="125000"/>
              </a:lnSpc>
              <a:buFontTx/>
              <a:buChar char="•"/>
              <a:defRPr/>
            </a:pPr>
            <a:endParaRPr lang="en-GB" sz="3600" dirty="0">
              <a:solidFill>
                <a:srgbClr val="0000FF"/>
              </a:solidFill>
              <a:latin typeface="Verdana" pitchFamily="34" charset="0"/>
            </a:endParaRPr>
          </a:p>
        </p:txBody>
      </p:sp>
      <p:sp>
        <p:nvSpPr>
          <p:cNvPr id="236547" name="Rectangle 8">
            <a:extLst>
              <a:ext uri="{FF2B5EF4-FFF2-40B4-BE49-F238E27FC236}">
                <a16:creationId xmlns:a16="http://schemas.microsoft.com/office/drawing/2014/main" id="{7C3B90D4-9B5C-4556-ABA0-7D332D4CBBB2}"/>
              </a:ext>
            </a:extLst>
          </p:cNvPr>
          <p:cNvSpPr>
            <a:spLocks noChangeArrowheads="1"/>
          </p:cNvSpPr>
          <p:nvPr/>
        </p:nvSpPr>
        <p:spPr bwMode="auto">
          <a:xfrm>
            <a:off x="152400" y="2763838"/>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el-GR" sz="4400">
              <a:latin typeface="Verdana" panose="020B0604030504040204" pitchFamily="34" charset="0"/>
            </a:endParaRPr>
          </a:p>
        </p:txBody>
      </p:sp>
      <p:sp>
        <p:nvSpPr>
          <p:cNvPr id="236548" name="10 - Θέση αριθμού διαφάνειας">
            <a:extLst>
              <a:ext uri="{FF2B5EF4-FFF2-40B4-BE49-F238E27FC236}">
                <a16:creationId xmlns:a16="http://schemas.microsoft.com/office/drawing/2014/main" id="{67D90EDF-246D-41C7-9EE1-930487D00A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FEF831-B8B2-4F4F-89F5-C151E6A6EFD8}" type="slidenum">
              <a:rPr lang="en-GB" altLang="en-US" sz="1000" smtClean="0"/>
              <a:pPr>
                <a:spcBef>
                  <a:spcPct val="0"/>
                </a:spcBef>
                <a:buClrTx/>
                <a:buSzTx/>
                <a:buFontTx/>
                <a:buNone/>
              </a:pPr>
              <a:t>112</a:t>
            </a:fld>
            <a:endParaRPr lang="en-GB" altLang="en-US" sz="1000"/>
          </a:p>
        </p:txBody>
      </p:sp>
      <p:sp>
        <p:nvSpPr>
          <p:cNvPr id="236549" name="Rectangle 6">
            <a:extLst>
              <a:ext uri="{FF2B5EF4-FFF2-40B4-BE49-F238E27FC236}">
                <a16:creationId xmlns:a16="http://schemas.microsoft.com/office/drawing/2014/main" id="{39F6D650-DBC9-4F65-9C1E-DDD256EE459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pic>
        <p:nvPicPr>
          <p:cNvPr id="236550" name="Εικόνα 2">
            <a:extLst>
              <a:ext uri="{FF2B5EF4-FFF2-40B4-BE49-F238E27FC236}">
                <a16:creationId xmlns:a16="http://schemas.microsoft.com/office/drawing/2014/main" id="{83A1CC37-D8CA-40DA-BBE7-0129850D9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87313"/>
            <a:ext cx="35925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 Θέση αριθμού διαφάνειας">
            <a:extLst>
              <a:ext uri="{FF2B5EF4-FFF2-40B4-BE49-F238E27FC236}">
                <a16:creationId xmlns:a16="http://schemas.microsoft.com/office/drawing/2014/main" id="{C608D71E-52B1-4FDA-A356-3170B3C7B98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9C14AB-5319-4FC8-BD27-0C224621CDA7}" type="slidenum">
              <a:rPr lang="en-GB" altLang="en-US" sz="1000" smtClean="0"/>
              <a:pPr>
                <a:spcBef>
                  <a:spcPct val="0"/>
                </a:spcBef>
                <a:buClrTx/>
                <a:buSzTx/>
                <a:buFontTx/>
                <a:buNone/>
              </a:pPr>
              <a:t>12</a:t>
            </a:fld>
            <a:endParaRPr lang="en-GB" altLang="en-US" sz="1000"/>
          </a:p>
        </p:txBody>
      </p:sp>
      <p:sp>
        <p:nvSpPr>
          <p:cNvPr id="7" name="TextBox 6">
            <a:extLst>
              <a:ext uri="{FF2B5EF4-FFF2-40B4-BE49-F238E27FC236}">
                <a16:creationId xmlns:a16="http://schemas.microsoft.com/office/drawing/2014/main" id="{B7D6FD42-245A-45B5-A152-40285BE713C1}"/>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29700" name="Rectangle 6">
            <a:extLst>
              <a:ext uri="{FF2B5EF4-FFF2-40B4-BE49-F238E27FC236}">
                <a16:creationId xmlns:a16="http://schemas.microsoft.com/office/drawing/2014/main" id="{80CEE4AB-77DE-4028-929B-5D8BE283CC9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B94B59A-77A3-4F11-9DD1-C35B6F2B6363}"/>
              </a:ext>
            </a:extLst>
          </p:cNvPr>
          <p:cNvSpPr txBox="1">
            <a:spLocks noChangeArrowheads="1"/>
          </p:cNvSpPr>
          <p:nvPr/>
        </p:nvSpPr>
        <p:spPr bwMode="auto">
          <a:xfrm>
            <a:off x="358775" y="1250950"/>
            <a:ext cx="7597775" cy="29083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δεύτερος όμως κανόνας είναι ότι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αυτοματοποίηση που εφαρμόζεται σε μια </a:t>
            </a:r>
            <a:r>
              <a:rPr lang="el-GR" altLang="el-GR" sz="28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αναποτελεσματική λειτουργία </a:t>
            </a:r>
            <a:r>
              <a:rPr lang="el-GR" alt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θα ενισχύσει την αναποτελεσματικότητα’</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επομένως, προσοχή με τη χρήση της τεχνολογίας ! </a:t>
            </a:r>
          </a:p>
          <a:p>
            <a:pPr>
              <a:spcAft>
                <a:spcPts val="600"/>
              </a:spcAft>
              <a:buFont typeface="Wingdings" panose="05000000000000000000" pitchFamily="2" charset="2"/>
              <a:buChar char="§"/>
              <a:defRPr/>
            </a:pPr>
            <a:r>
              <a:rPr lang="el-GR" altLang="el-GR" sz="2800" b="1"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η τεχνολογία έπεται της οργάνωσης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 Θέση αριθμού διαφάνειας">
            <a:extLst>
              <a:ext uri="{FF2B5EF4-FFF2-40B4-BE49-F238E27FC236}">
                <a16:creationId xmlns:a16="http://schemas.microsoft.com/office/drawing/2014/main" id="{40A30C36-C1B1-4B52-9A4E-26302187FD5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A95A1B-495F-40AA-87F3-1C9EAB40C721}" type="slidenum">
              <a:rPr lang="en-GB" altLang="en-US" sz="1000" smtClean="0"/>
              <a:pPr>
                <a:spcBef>
                  <a:spcPct val="0"/>
                </a:spcBef>
                <a:buClrTx/>
                <a:buSzTx/>
                <a:buFontTx/>
                <a:buNone/>
              </a:pPr>
              <a:t>13</a:t>
            </a:fld>
            <a:endParaRPr lang="en-GB" altLang="en-US" sz="1000"/>
          </a:p>
        </p:txBody>
      </p:sp>
      <p:sp>
        <p:nvSpPr>
          <p:cNvPr id="7" name="TextBox 6">
            <a:extLst>
              <a:ext uri="{FF2B5EF4-FFF2-40B4-BE49-F238E27FC236}">
                <a16:creationId xmlns:a16="http://schemas.microsoft.com/office/drawing/2014/main" id="{7D8AFD49-A431-4C21-87AC-BA47D618F01A}"/>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31748" name="Rectangle 6">
            <a:extLst>
              <a:ext uri="{FF2B5EF4-FFF2-40B4-BE49-F238E27FC236}">
                <a16:creationId xmlns:a16="http://schemas.microsoft.com/office/drawing/2014/main" id="{F2F3054A-D762-4D86-923A-1B2F7A12B37D}"/>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31749" name="TextBox 11">
            <a:extLst>
              <a:ext uri="{FF2B5EF4-FFF2-40B4-BE49-F238E27FC236}">
                <a16:creationId xmlns:a16="http://schemas.microsoft.com/office/drawing/2014/main" id="{2089F963-A8CE-48D9-9500-C59DC36AF76A}"/>
              </a:ext>
            </a:extLst>
          </p:cNvPr>
          <p:cNvSpPr txBox="1">
            <a:spLocks noChangeArrowheads="1"/>
          </p:cNvSpPr>
          <p:nvPr/>
        </p:nvSpPr>
        <p:spPr bwMode="auto">
          <a:xfrm>
            <a:off x="358775" y="1250950"/>
            <a:ext cx="75977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 την ανάπτυξη της τεχνολογίας και του διαδικτύου, οι σύγχρονες επιχειρήσεις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έχουν δεχθεί με θέρμη την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Τεχνολογία Πληροφοριών και Επικοινωνιών, ΤΠΕ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(Information and Communication Technology, ICT)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αλλά και αρκετές εφαρμογές ηλεκτρονικού επιχειρείν</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που έχουν προσφέρει πολλά οφέλη σε πολλές διεργασίες και συναλλαγές εντός και μεταξύ των επιχειρήσεων</a:t>
            </a: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 Θέση αριθμού διαφάνειας">
            <a:extLst>
              <a:ext uri="{FF2B5EF4-FFF2-40B4-BE49-F238E27FC236}">
                <a16:creationId xmlns:a16="http://schemas.microsoft.com/office/drawing/2014/main" id="{C60E07F8-9FC5-42E9-8473-A15655D85D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70749B6-C72B-40A2-B53B-2EF6CCD792F2}" type="slidenum">
              <a:rPr lang="en-GB" altLang="en-US" sz="1000" smtClean="0"/>
              <a:pPr>
                <a:spcBef>
                  <a:spcPct val="0"/>
                </a:spcBef>
                <a:buClrTx/>
                <a:buSzTx/>
                <a:buFontTx/>
                <a:buNone/>
              </a:pPr>
              <a:t>14</a:t>
            </a:fld>
            <a:endParaRPr lang="en-GB" altLang="en-US" sz="1000"/>
          </a:p>
        </p:txBody>
      </p:sp>
      <p:sp>
        <p:nvSpPr>
          <p:cNvPr id="7" name="TextBox 6">
            <a:extLst>
              <a:ext uri="{FF2B5EF4-FFF2-40B4-BE49-F238E27FC236}">
                <a16:creationId xmlns:a16="http://schemas.microsoft.com/office/drawing/2014/main" id="{9496E97F-7749-47F9-901F-E86B36E055F3}"/>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33796" name="Rectangle 6">
            <a:extLst>
              <a:ext uri="{FF2B5EF4-FFF2-40B4-BE49-F238E27FC236}">
                <a16:creationId xmlns:a16="http://schemas.microsoft.com/office/drawing/2014/main" id="{A3F80464-45F1-4FB2-8875-86B365C9243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33797" name="TextBox 11">
            <a:extLst>
              <a:ext uri="{FF2B5EF4-FFF2-40B4-BE49-F238E27FC236}">
                <a16:creationId xmlns:a16="http://schemas.microsoft.com/office/drawing/2014/main" id="{6F7C1794-AB54-48EE-9A55-D4428AD56D45}"/>
              </a:ext>
            </a:extLst>
          </p:cNvPr>
          <p:cNvSpPr txBox="1">
            <a:spLocks noChangeArrowheads="1"/>
          </p:cNvSpPr>
          <p:nvPr/>
        </p:nvSpPr>
        <p:spPr bwMode="auto">
          <a:xfrm>
            <a:off x="358775" y="1250950"/>
            <a:ext cx="759777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δε γεγονός ότι με τη χρήση εφαρμογών ΤΠΕ…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διαχείριση πληροφοριών και γνώσεων εντός της επιχείρησης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βελτίωσε σημαντικά τη μείωση του κόστους συναλλαγής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την αύξηση της ταχύτητας και της αξιοπιστίας των συναλλαγών </a:t>
            </a: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 Θέση αριθμού διαφάνειας">
            <a:extLst>
              <a:ext uri="{FF2B5EF4-FFF2-40B4-BE49-F238E27FC236}">
                <a16:creationId xmlns:a16="http://schemas.microsoft.com/office/drawing/2014/main" id="{AE6FB6C1-09A7-4D6E-A2CC-086A1F17C2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3FD1971-CBFA-40DC-82AC-7AFADC8E8B82}" type="slidenum">
              <a:rPr lang="en-GB" altLang="en-US" sz="1000" smtClean="0"/>
              <a:pPr>
                <a:spcBef>
                  <a:spcPct val="0"/>
                </a:spcBef>
                <a:buClrTx/>
                <a:buSzTx/>
                <a:buFontTx/>
                <a:buNone/>
              </a:pPr>
              <a:t>15</a:t>
            </a:fld>
            <a:endParaRPr lang="en-GB" altLang="en-US" sz="1000"/>
          </a:p>
        </p:txBody>
      </p:sp>
      <p:sp>
        <p:nvSpPr>
          <p:cNvPr id="7" name="TextBox 6">
            <a:extLst>
              <a:ext uri="{FF2B5EF4-FFF2-40B4-BE49-F238E27FC236}">
                <a16:creationId xmlns:a16="http://schemas.microsoft.com/office/drawing/2014/main" id="{23D989A6-0273-4B1D-9F8E-BCBFB91D8C73}"/>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35844" name="Rectangle 6">
            <a:extLst>
              <a:ext uri="{FF2B5EF4-FFF2-40B4-BE49-F238E27FC236}">
                <a16:creationId xmlns:a16="http://schemas.microsoft.com/office/drawing/2014/main" id="{AC348F65-6BCA-4256-9973-488DF514B48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35845" name="TextBox 11">
            <a:extLst>
              <a:ext uri="{FF2B5EF4-FFF2-40B4-BE49-F238E27FC236}">
                <a16:creationId xmlns:a16="http://schemas.microsoft.com/office/drawing/2014/main" id="{0FD2F23D-BA3A-4AC2-B69C-649701CAB7F8}"/>
              </a:ext>
            </a:extLst>
          </p:cNvPr>
          <p:cNvSpPr txBox="1">
            <a:spLocks noChangeArrowheads="1"/>
          </p:cNvSpPr>
          <p:nvPr/>
        </p:nvSpPr>
        <p:spPr bwMode="auto">
          <a:xfrm>
            <a:off x="358775" y="1250950"/>
            <a:ext cx="75977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δε γεγονός ότι με τη χρήση εφαρμογών ΤΠΕ…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διαχείριση πληροφοριών και γνώσεων εντός της επιχείρησης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βελτίωσε σημαντικά τη μείωση του κόστους συναλλαγής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την αύξηση της ταχύτητας και της αξιοπιστίας των συναλλαγών </a:t>
            </a: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σήμερα, οι περισσότερες μικρομεσαίες επιχειρήσεις χρησιμοποιούν τεχνολογίες πληροφοριών και επικοινωνιών. </a:t>
            </a:r>
          </a:p>
        </p:txBody>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 Θέση αριθμού διαφάνειας">
            <a:extLst>
              <a:ext uri="{FF2B5EF4-FFF2-40B4-BE49-F238E27FC236}">
                <a16:creationId xmlns:a16="http://schemas.microsoft.com/office/drawing/2014/main" id="{A14CF4FA-D502-49E9-BABE-80A91733FA0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A20D69-549F-49DF-BE55-6EEB3E96A313}" type="slidenum">
              <a:rPr lang="en-GB" altLang="en-US" sz="1000" smtClean="0"/>
              <a:pPr>
                <a:spcBef>
                  <a:spcPct val="0"/>
                </a:spcBef>
                <a:buClrTx/>
                <a:buSzTx/>
                <a:buFontTx/>
                <a:buNone/>
              </a:pPr>
              <a:t>16</a:t>
            </a:fld>
            <a:endParaRPr lang="en-GB" altLang="en-US" sz="1000"/>
          </a:p>
        </p:txBody>
      </p:sp>
      <p:sp>
        <p:nvSpPr>
          <p:cNvPr id="7" name="TextBox 6">
            <a:extLst>
              <a:ext uri="{FF2B5EF4-FFF2-40B4-BE49-F238E27FC236}">
                <a16:creationId xmlns:a16="http://schemas.microsoft.com/office/drawing/2014/main" id="{EB8B948F-ABC3-414D-8647-1D22213CD256}"/>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37892" name="Rectangle 6">
            <a:extLst>
              <a:ext uri="{FF2B5EF4-FFF2-40B4-BE49-F238E27FC236}">
                <a16:creationId xmlns:a16="http://schemas.microsoft.com/office/drawing/2014/main" id="{1EDD3647-9981-4A0D-9A39-5D8974679F9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37893" name="TextBox 11">
            <a:extLst>
              <a:ext uri="{FF2B5EF4-FFF2-40B4-BE49-F238E27FC236}">
                <a16:creationId xmlns:a16="http://schemas.microsoft.com/office/drawing/2014/main" id="{B4B06A00-A2C3-4D22-8F2D-8A8CD085996E}"/>
              </a:ext>
            </a:extLst>
          </p:cNvPr>
          <p:cNvSpPr txBox="1">
            <a:spLocks noChangeArrowheads="1"/>
          </p:cNvSpPr>
          <p:nvPr/>
        </p:nvSpPr>
        <p:spPr bwMode="auto">
          <a:xfrm>
            <a:off x="358775" y="1250950"/>
            <a:ext cx="7597775"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χρήση κυρίως υπολογιστών εξυπηρετεί διοικητικές και λειτουργικές χρήσεις, όπως η λογιστική, η μισθοδοσία, τα αποθέματα, η παραγωγή, η κατάρτιση προϋπολογισμού και άλλες παρόμοιες λειτουργίες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βασική προϋπόθεση που προκύπτει για τη χρήση υπολογιστών, αλλά και για όλες τις τεχνολογίες, παλαιές ή νέες, ηλεκτρονικές ή όχι, δεν είναι μόνο η απόκτησή τους από τις ΜΜΕ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αλλά και η σωστή και λειτουργική χρήση τους.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διαδίκτυο (7/24) </a:t>
            </a: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5 - Θέση αριθμού διαφάνειας">
            <a:extLst>
              <a:ext uri="{FF2B5EF4-FFF2-40B4-BE49-F238E27FC236}">
                <a16:creationId xmlns:a16="http://schemas.microsoft.com/office/drawing/2014/main" id="{737DEFC9-17FC-4D0D-90B9-020E0E60CC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A6A6DCC-17BD-44C8-A177-0ADA58685C38}" type="slidenum">
              <a:rPr lang="en-GB" altLang="en-US" sz="1000" smtClean="0"/>
              <a:pPr>
                <a:spcBef>
                  <a:spcPct val="0"/>
                </a:spcBef>
                <a:buClrTx/>
                <a:buSzTx/>
                <a:buFontTx/>
                <a:buNone/>
              </a:pPr>
              <a:t>17</a:t>
            </a:fld>
            <a:endParaRPr lang="en-GB" altLang="en-US" sz="1000"/>
          </a:p>
        </p:txBody>
      </p:sp>
      <p:sp>
        <p:nvSpPr>
          <p:cNvPr id="7" name="TextBox 6">
            <a:extLst>
              <a:ext uri="{FF2B5EF4-FFF2-40B4-BE49-F238E27FC236}">
                <a16:creationId xmlns:a16="http://schemas.microsoft.com/office/drawing/2014/main" id="{A4E46C86-8721-4EB0-BA11-B67F61DA123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39940" name="Rectangle 6">
            <a:extLst>
              <a:ext uri="{FF2B5EF4-FFF2-40B4-BE49-F238E27FC236}">
                <a16:creationId xmlns:a16="http://schemas.microsoft.com/office/drawing/2014/main" id="{50CDBCF0-9F57-42F0-AFC3-66A3E306568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39941" name="TextBox 11">
            <a:extLst>
              <a:ext uri="{FF2B5EF4-FFF2-40B4-BE49-F238E27FC236}">
                <a16:creationId xmlns:a16="http://schemas.microsoft.com/office/drawing/2014/main" id="{67D36CDE-CE04-4ACD-99CF-311583E107CD}"/>
              </a:ext>
            </a:extLst>
          </p:cNvPr>
          <p:cNvSpPr txBox="1">
            <a:spLocks noChangeArrowheads="1"/>
          </p:cNvSpPr>
          <p:nvPr/>
        </p:nvSpPr>
        <p:spPr bwMode="auto">
          <a:xfrm>
            <a:off x="358775" y="1250950"/>
            <a:ext cx="759777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στην παραδοσιακή επικοινωνία μεταξύ των επιχειρήσεων,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η διαμεσολάβηση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(intermediation), την οποία ασκούσαν οι μεσάζοντες…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έπαιζε σημαντικό  ρόλο στην αύξηση του κόστους συναλλαγών και κατ’ επέκταση του προϊόντος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 το διαδίκτυο προκύπτει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αποδιαμεσολάβηση</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(disintermediation) των διαδικασιών και…</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μείωση του κόστους</a:t>
            </a: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5 - Θέση αριθμού διαφάνειας">
            <a:extLst>
              <a:ext uri="{FF2B5EF4-FFF2-40B4-BE49-F238E27FC236}">
                <a16:creationId xmlns:a16="http://schemas.microsoft.com/office/drawing/2014/main" id="{B79EA933-E35C-4FC7-9763-9B64E967048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EB10C7-F350-42CE-B036-A178C804DE5A}" type="slidenum">
              <a:rPr lang="en-GB" altLang="en-US" sz="1000" smtClean="0"/>
              <a:pPr>
                <a:spcBef>
                  <a:spcPct val="0"/>
                </a:spcBef>
                <a:buClrTx/>
                <a:buSzTx/>
                <a:buFontTx/>
                <a:buNone/>
              </a:pPr>
              <a:t>18</a:t>
            </a:fld>
            <a:endParaRPr lang="en-GB" altLang="en-US" sz="1000"/>
          </a:p>
        </p:txBody>
      </p:sp>
      <p:sp>
        <p:nvSpPr>
          <p:cNvPr id="7" name="TextBox 6">
            <a:extLst>
              <a:ext uri="{FF2B5EF4-FFF2-40B4-BE49-F238E27FC236}">
                <a16:creationId xmlns:a16="http://schemas.microsoft.com/office/drawing/2014/main" id="{7397CE8B-00F9-4D4C-AA6F-6FF61AB557A6}"/>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41988" name="Rectangle 6">
            <a:extLst>
              <a:ext uri="{FF2B5EF4-FFF2-40B4-BE49-F238E27FC236}">
                <a16:creationId xmlns:a16="http://schemas.microsoft.com/office/drawing/2014/main" id="{717422D7-A33E-4B82-980D-53797699B66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41989" name="TextBox 11">
            <a:extLst>
              <a:ext uri="{FF2B5EF4-FFF2-40B4-BE49-F238E27FC236}">
                <a16:creationId xmlns:a16="http://schemas.microsoft.com/office/drawing/2014/main" id="{C6691F7A-4C0C-4D12-BEDE-1FA2F2A7245C}"/>
              </a:ext>
            </a:extLst>
          </p:cNvPr>
          <p:cNvSpPr txBox="1">
            <a:spLocks noChangeArrowheads="1"/>
          </p:cNvSpPr>
          <p:nvPr/>
        </p:nvSpPr>
        <p:spPr bwMode="auto">
          <a:xfrm>
            <a:off x="358775" y="1250950"/>
            <a:ext cx="75977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Διαμεσολάβηση και αποδιαμεσολάβηση</a:t>
            </a:r>
          </a:p>
          <a:p>
            <a:pPr>
              <a:spcAft>
                <a:spcPts val="600"/>
              </a:spcAft>
              <a:buFont typeface="Wingdings" panose="05000000000000000000" pitchFamily="2" charset="2"/>
              <a:buChar char="§"/>
            </a:pP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41990" name="Εικόνα 1">
            <a:extLst>
              <a:ext uri="{FF2B5EF4-FFF2-40B4-BE49-F238E27FC236}">
                <a16:creationId xmlns:a16="http://schemas.microsoft.com/office/drawing/2014/main" id="{D65D04F3-BC45-4938-BE05-892AC9B8C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130425"/>
            <a:ext cx="75263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5 - Θέση αριθμού διαφάνειας">
            <a:extLst>
              <a:ext uri="{FF2B5EF4-FFF2-40B4-BE49-F238E27FC236}">
                <a16:creationId xmlns:a16="http://schemas.microsoft.com/office/drawing/2014/main" id="{FD9CBF18-7DA8-4976-A3EB-D0150C7707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6457A8-52C0-47DE-9CFC-8C536A055F73}" type="slidenum">
              <a:rPr lang="en-GB" altLang="en-US" sz="1000" smtClean="0"/>
              <a:pPr>
                <a:spcBef>
                  <a:spcPct val="0"/>
                </a:spcBef>
                <a:buClrTx/>
                <a:buSzTx/>
                <a:buFontTx/>
                <a:buNone/>
              </a:pPr>
              <a:t>19</a:t>
            </a:fld>
            <a:endParaRPr lang="en-GB" altLang="en-US" sz="1000"/>
          </a:p>
        </p:txBody>
      </p:sp>
      <p:sp>
        <p:nvSpPr>
          <p:cNvPr id="7" name="TextBox 6">
            <a:extLst>
              <a:ext uri="{FF2B5EF4-FFF2-40B4-BE49-F238E27FC236}">
                <a16:creationId xmlns:a16="http://schemas.microsoft.com/office/drawing/2014/main" id="{864D810F-72A2-4941-BC46-E30E8F518078}"/>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44036" name="Rectangle 6">
            <a:extLst>
              <a:ext uri="{FF2B5EF4-FFF2-40B4-BE49-F238E27FC236}">
                <a16:creationId xmlns:a16="http://schemas.microsoft.com/office/drawing/2014/main" id="{526BD24E-D4E4-445C-B1BE-957E82B2B74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44037" name="TextBox 11">
            <a:extLst>
              <a:ext uri="{FF2B5EF4-FFF2-40B4-BE49-F238E27FC236}">
                <a16:creationId xmlns:a16="http://schemas.microsoft.com/office/drawing/2014/main" id="{CEEE3C12-766B-4459-9D4F-AFC488C404C2}"/>
              </a:ext>
            </a:extLst>
          </p:cNvPr>
          <p:cNvSpPr txBox="1">
            <a:spLocks noChangeArrowheads="1"/>
          </p:cNvSpPr>
          <p:nvPr/>
        </p:nvSpPr>
        <p:spPr bwMode="auto">
          <a:xfrm>
            <a:off x="358775" y="1250950"/>
            <a:ext cx="7597775"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αναφέρουν οι (Laudon και Traver, 2014; Laudon και Laudon 2014; Laudon and Laudon 2020)</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τεχνολογία διαδικτύου παρέχει την υποδομή για τη λειτουργία ολόκληρης της επιχείρησης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επειδή η τεχνολογία και τα πρότυπα που την υποστηρίζουν επιτρέπουν την απρόσκοπτη ροή πληροφοριών από το ένα σημείο της επιχείρησης στο άλλο</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τεχνολογία του διαδικτύου παρέχει μια πολύ λιγότερο δαπανηρή και ευκολότερη στη χρήση εναλλακτική λύση </a:t>
            </a:r>
            <a:endPar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a:extLst>
              <a:ext uri="{FF2B5EF4-FFF2-40B4-BE49-F238E27FC236}">
                <a16:creationId xmlns:a16="http://schemas.microsoft.com/office/drawing/2014/main" id="{983EF7A9-11C5-4FE7-A112-E33BA88A1C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F192CE-0E37-4AC3-8320-94C82410F635}" type="slidenum">
              <a:rPr lang="en-GB" altLang="en-US" sz="1000" smtClean="0"/>
              <a:pPr>
                <a:spcBef>
                  <a:spcPct val="0"/>
                </a:spcBef>
                <a:buClrTx/>
                <a:buSzTx/>
                <a:buFontTx/>
                <a:buNone/>
              </a:pPr>
              <a:t>2</a:t>
            </a:fld>
            <a:endParaRPr lang="en-GB" altLang="en-US" sz="1000"/>
          </a:p>
        </p:txBody>
      </p:sp>
      <p:sp>
        <p:nvSpPr>
          <p:cNvPr id="7" name="TextBox 6">
            <a:extLst>
              <a:ext uri="{FF2B5EF4-FFF2-40B4-BE49-F238E27FC236}">
                <a16:creationId xmlns:a16="http://schemas.microsoft.com/office/drawing/2014/main" id="{657FBEEB-A147-49FB-A5F3-606BE8A296E6}"/>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
        <p:nvSpPr>
          <p:cNvPr id="9220" name="Rectangle 6">
            <a:extLst>
              <a:ext uri="{FF2B5EF4-FFF2-40B4-BE49-F238E27FC236}">
                <a16:creationId xmlns:a16="http://schemas.microsoft.com/office/drawing/2014/main" id="{D28A4CEE-E595-4B32-8267-11236424649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9221" name="TextBox 11">
            <a:extLst>
              <a:ext uri="{FF2B5EF4-FFF2-40B4-BE49-F238E27FC236}">
                <a16:creationId xmlns:a16="http://schemas.microsoft.com/office/drawing/2014/main" id="{465883E7-D7B9-4019-8731-2545B2EFCDA3}"/>
              </a:ext>
            </a:extLst>
          </p:cNvPr>
          <p:cNvSpPr txBox="1">
            <a:spLocks noChangeArrowheads="1"/>
          </p:cNvSpPr>
          <p:nvPr/>
        </p:nvSpPr>
        <p:spPr bwMode="auto">
          <a:xfrm>
            <a:off x="344488" y="1665288"/>
            <a:ext cx="75977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rPr>
              <a:t>όσο καλύτερα είναι σχεδιασμένα και οργανωμένα τα πληροφοριακά συστήματα και </a:t>
            </a:r>
            <a:endParaRPr lang="en-GB" altLang="el-GR" sz="2800">
              <a:latin typeface="Arial Narrow" panose="020B0606020202030204" pitchFamily="34" charset="0"/>
            </a:endParaRPr>
          </a:p>
          <a:p>
            <a:pPr>
              <a:spcAft>
                <a:spcPts val="600"/>
              </a:spcAft>
              <a:buFont typeface="Wingdings" panose="05000000000000000000" pitchFamily="2" charset="2"/>
              <a:buChar char="§"/>
            </a:pPr>
            <a:r>
              <a:rPr lang="el-GR" altLang="el-GR" sz="2800">
                <a:latin typeface="Arial Narrow" panose="020B0606020202030204" pitchFamily="34" charset="0"/>
              </a:rPr>
              <a:t>όσο πιο ολοκληρωμένα παρουσιάζονται</a:t>
            </a:r>
            <a:endParaRPr lang="en-GB" altLang="el-GR" sz="2800">
              <a:latin typeface="Arial Narrow" panose="020B0606020202030204" pitchFamily="34" charset="0"/>
            </a:endParaRPr>
          </a:p>
          <a:p>
            <a:pPr>
              <a:spcAft>
                <a:spcPts val="600"/>
              </a:spcAft>
              <a:buFont typeface="Wingdings" panose="05000000000000000000" pitchFamily="2" charset="2"/>
              <a:buChar char="§"/>
            </a:pPr>
            <a:r>
              <a:rPr lang="el-GR" altLang="el-GR" sz="2800">
                <a:latin typeface="Arial Narrow" panose="020B0606020202030204" pitchFamily="34" charset="0"/>
              </a:rPr>
              <a:t>τόσο αποτελεσματικότερα υποστηρίζεται η ψηφιακή επιχείρηση </a:t>
            </a:r>
            <a:endParaRPr lang="en-GB" altLang="el-GR" sz="2800">
              <a:latin typeface="Arial Narrow" panose="020B0606020202030204" pitchFamily="34" charset="0"/>
            </a:endParaRPr>
          </a:p>
          <a:p>
            <a:pPr>
              <a:spcAft>
                <a:spcPts val="600"/>
              </a:spcAft>
              <a:buFont typeface="Wingdings" panose="05000000000000000000" pitchFamily="2" charset="2"/>
              <a:buChar char="§"/>
            </a:pPr>
            <a:r>
              <a:rPr lang="el-GR" altLang="el-GR" sz="2800">
                <a:latin typeface="Arial Narrow" panose="020B0606020202030204" pitchFamily="34" charset="0"/>
              </a:rPr>
              <a:t>ακόμη</a:t>
            </a:r>
            <a:r>
              <a:rPr lang="en-GB" altLang="el-GR" sz="2800">
                <a:latin typeface="Arial Narrow" panose="020B0606020202030204" pitchFamily="34" charset="0"/>
              </a:rPr>
              <a:t>, </a:t>
            </a:r>
            <a:r>
              <a:rPr lang="el-GR" altLang="el-GR" sz="2800">
                <a:latin typeface="Arial Narrow" panose="020B0606020202030204" pitchFamily="34" charset="0"/>
              </a:rPr>
              <a:t>όσο καλύτερα συνδέονται και συνεργάζονται τα πληροφοριακά συστήματα με το Internet και τον Παγκόσμιο ιστό </a:t>
            </a:r>
            <a:endParaRPr lang="en-GB" altLang="el-GR" sz="2800">
              <a:latin typeface="Arial Narrow" panose="020B0606020202030204" pitchFamily="34" charset="0"/>
            </a:endParaRPr>
          </a:p>
          <a:p>
            <a:pPr>
              <a:spcAft>
                <a:spcPts val="600"/>
              </a:spcAft>
              <a:buFont typeface="Wingdings" panose="05000000000000000000" pitchFamily="2" charset="2"/>
              <a:buChar char="§"/>
            </a:pPr>
            <a:r>
              <a:rPr lang="el-GR" altLang="el-GR" sz="2800">
                <a:latin typeface="Arial Narrow" panose="020B0606020202030204" pitchFamily="34" charset="0"/>
              </a:rPr>
              <a:t>τόσο πιο απαραίτητα  και χρήσιμα γίνονται για την επιχείρηση</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5 - Θέση αριθμού διαφάνειας">
            <a:extLst>
              <a:ext uri="{FF2B5EF4-FFF2-40B4-BE49-F238E27FC236}">
                <a16:creationId xmlns:a16="http://schemas.microsoft.com/office/drawing/2014/main" id="{315DB58F-9169-47D4-BB4F-1F4459BFEF2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330FE77-646C-4073-8353-953D85651BEB}" type="slidenum">
              <a:rPr lang="en-GB" altLang="en-US" sz="1000" smtClean="0"/>
              <a:pPr>
                <a:spcBef>
                  <a:spcPct val="0"/>
                </a:spcBef>
                <a:buClrTx/>
                <a:buSzTx/>
                <a:buFontTx/>
                <a:buNone/>
              </a:pPr>
              <a:t>20</a:t>
            </a:fld>
            <a:endParaRPr lang="en-GB" altLang="en-US" sz="1000"/>
          </a:p>
        </p:txBody>
      </p:sp>
      <p:sp>
        <p:nvSpPr>
          <p:cNvPr id="7" name="TextBox 6">
            <a:extLst>
              <a:ext uri="{FF2B5EF4-FFF2-40B4-BE49-F238E27FC236}">
                <a16:creationId xmlns:a16="http://schemas.microsoft.com/office/drawing/2014/main" id="{C08192AD-4468-462F-8936-01E4C4B96530}"/>
              </a:ext>
            </a:extLst>
          </p:cNvPr>
          <p:cNvSpPr txBox="1"/>
          <p:nvPr/>
        </p:nvSpPr>
        <p:spPr>
          <a:xfrm>
            <a:off x="-17463" y="0"/>
            <a:ext cx="7886701"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 η Ψηφιακή επιχείρηση και η τεχνολογία του Διαδικτύου</a:t>
            </a:r>
          </a:p>
        </p:txBody>
      </p:sp>
      <p:sp>
        <p:nvSpPr>
          <p:cNvPr id="46084" name="Rectangle 6">
            <a:extLst>
              <a:ext uri="{FF2B5EF4-FFF2-40B4-BE49-F238E27FC236}">
                <a16:creationId xmlns:a16="http://schemas.microsoft.com/office/drawing/2014/main" id="{AD77C5CE-8671-4F37-92FF-5B3C5349BEC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46085" name="TextBox 11">
            <a:extLst>
              <a:ext uri="{FF2B5EF4-FFF2-40B4-BE49-F238E27FC236}">
                <a16:creationId xmlns:a16="http://schemas.microsoft.com/office/drawing/2014/main" id="{ED56BB7E-7E74-41A8-8BA3-9059DA0EED57}"/>
              </a:ext>
            </a:extLst>
          </p:cNvPr>
          <p:cNvSpPr txBox="1">
            <a:spLocks noChangeArrowheads="1"/>
          </p:cNvSpPr>
          <p:nvPr/>
        </p:nvSpPr>
        <p:spPr bwMode="auto">
          <a:xfrm>
            <a:off x="358775" y="1250950"/>
            <a:ext cx="75977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σήμερα οι μάνατζερς χρησιμοποιούν e-mail και άλλες δυνατότητες επικοινωνίας στο διαδίκτυο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να επιβλέπουν μεγαλύτερο αριθμό υπαλλήλων, να διαχειρίζονται πολλές κύριες και δευτερεύουσες εργασίες σε διάφορα έργα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συντονίζουν το έργο πολλών ομάδων που εργάζονται σε διαφορετικά μέρη του κόσμου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επιπλέον τα πρότυπα του διαδικτύου μπορούν να συνδέσουν διαφορετικά συστήματα μεταξύ τους</a:t>
            </a: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όπως πχ αυτά για την επεξεργασία παραγγελιών και την παρακολούθηση της εφοδιαστικής αλυσίδας</a:t>
            </a: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5 - Θέση αριθμού διαφάνειας">
            <a:extLst>
              <a:ext uri="{FF2B5EF4-FFF2-40B4-BE49-F238E27FC236}">
                <a16:creationId xmlns:a16="http://schemas.microsoft.com/office/drawing/2014/main" id="{862E3875-23CC-49B6-9ECC-76041A0F408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AFB2F5-266F-468C-977A-9BC490F59DC8}" type="slidenum">
              <a:rPr lang="en-GB" altLang="en-US" sz="1000" smtClean="0"/>
              <a:pPr>
                <a:spcBef>
                  <a:spcPct val="0"/>
                </a:spcBef>
                <a:buClrTx/>
                <a:buSzTx/>
                <a:buFontTx/>
                <a:buNone/>
              </a:pPr>
              <a:t>21</a:t>
            </a:fld>
            <a:endParaRPr lang="en-GB" altLang="en-US" sz="1000"/>
          </a:p>
        </p:txBody>
      </p:sp>
      <p:sp>
        <p:nvSpPr>
          <p:cNvPr id="7" name="TextBox 6">
            <a:extLst>
              <a:ext uri="{FF2B5EF4-FFF2-40B4-BE49-F238E27FC236}">
                <a16:creationId xmlns:a16="http://schemas.microsoft.com/office/drawing/2014/main" id="{91BAAA6D-E459-4FB1-A721-B7071D6D3752}"/>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48132" name="Rectangle 6">
            <a:extLst>
              <a:ext uri="{FF2B5EF4-FFF2-40B4-BE49-F238E27FC236}">
                <a16:creationId xmlns:a16="http://schemas.microsoft.com/office/drawing/2014/main" id="{472FE801-E5D5-49C0-8658-58E740D4BDF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C14188BF-4826-4826-93B8-7DDB2770BE3D}"/>
              </a:ext>
            </a:extLst>
          </p:cNvPr>
          <p:cNvSpPr txBox="1">
            <a:spLocks noChangeArrowheads="1"/>
          </p:cNvSpPr>
          <p:nvPr/>
        </p:nvSpPr>
        <p:spPr bwMode="auto">
          <a:xfrm>
            <a:off x="358775" y="1449388"/>
            <a:ext cx="7597775" cy="333851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Πριν αναφερθούμε στα επιχειρηματικά μοντέλα 	που συναντάμε στο ηλεκτρονικό επιχειρείν καλό είναι να επαναπροσδιορίσουμε τις έννοιες: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ηλεκτρονικό εμπόριο (electronic commerce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eCommerce</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e-commerce) και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ηλεκτρονικό επιχειρείν (electronic business,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eBusiness</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e-business) </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5 - Θέση αριθμού διαφάνειας">
            <a:extLst>
              <a:ext uri="{FF2B5EF4-FFF2-40B4-BE49-F238E27FC236}">
                <a16:creationId xmlns:a16="http://schemas.microsoft.com/office/drawing/2014/main" id="{92411F50-BCF7-4D5B-A894-E9E9FA4BCD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F209221-7773-4358-9EAE-4BCAEE1608FB}" type="slidenum">
              <a:rPr lang="en-GB" altLang="en-US" sz="1000" smtClean="0"/>
              <a:pPr>
                <a:spcBef>
                  <a:spcPct val="0"/>
                </a:spcBef>
                <a:buClrTx/>
                <a:buSzTx/>
                <a:buFontTx/>
                <a:buNone/>
              </a:pPr>
              <a:t>22</a:t>
            </a:fld>
            <a:endParaRPr lang="en-GB" altLang="en-US" sz="1000"/>
          </a:p>
        </p:txBody>
      </p:sp>
      <p:sp>
        <p:nvSpPr>
          <p:cNvPr id="7" name="TextBox 6">
            <a:extLst>
              <a:ext uri="{FF2B5EF4-FFF2-40B4-BE49-F238E27FC236}">
                <a16:creationId xmlns:a16="http://schemas.microsoft.com/office/drawing/2014/main" id="{359B8126-5FB4-4C6F-9EDC-39A2F6E98FF3}"/>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50180" name="Rectangle 6">
            <a:extLst>
              <a:ext uri="{FF2B5EF4-FFF2-40B4-BE49-F238E27FC236}">
                <a16:creationId xmlns:a16="http://schemas.microsoft.com/office/drawing/2014/main" id="{C230A23E-5484-4E36-BF47-E972B3C8E2A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50181" name="TextBox 11">
            <a:extLst>
              <a:ext uri="{FF2B5EF4-FFF2-40B4-BE49-F238E27FC236}">
                <a16:creationId xmlns:a16="http://schemas.microsoft.com/office/drawing/2014/main" id="{BD183DA6-C4C2-4551-9F48-D153C1F0A565}"/>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a:t>
            </a: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ηλεκτρονικό εµπόριο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αναφέρεται…</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στη διαδικασία αγοράς, πώλησης, μεταβίβασης ή/και ανταλλαγής προϊόντων, υπηρεσιών και πληροφοριών µέσω του διαδικτύου ή άλλων δικτύων υπολογιστών.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αναφέρεται συγκεκριμένα σε διαδικτυακές συναλλαγές που περιλαμβάνουν αγορά ή πώληση αγαθών ή υπηρεσιών.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πχ η πώληση βιβλίων μέσω του ιστότοπου του Amazon.com είναι ένα παράδειγμα δραστηριότητας ηλεκτρονικού εμπορίου </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5 - Θέση αριθμού διαφάνειας">
            <a:extLst>
              <a:ext uri="{FF2B5EF4-FFF2-40B4-BE49-F238E27FC236}">
                <a16:creationId xmlns:a16="http://schemas.microsoft.com/office/drawing/2014/main" id="{6B5EF5EE-8ECF-4D47-8F5B-1887F5C0CD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DE481B5-DFF8-4B95-9CE1-3E36D79781F0}" type="slidenum">
              <a:rPr lang="en-GB" altLang="en-US" sz="1000" smtClean="0"/>
              <a:pPr>
                <a:spcBef>
                  <a:spcPct val="0"/>
                </a:spcBef>
                <a:buClrTx/>
                <a:buSzTx/>
                <a:buFontTx/>
                <a:buNone/>
              </a:pPr>
              <a:t>23</a:t>
            </a:fld>
            <a:endParaRPr lang="en-GB" altLang="en-US" sz="1000"/>
          </a:p>
        </p:txBody>
      </p:sp>
      <p:sp>
        <p:nvSpPr>
          <p:cNvPr id="7" name="TextBox 6">
            <a:extLst>
              <a:ext uri="{FF2B5EF4-FFF2-40B4-BE49-F238E27FC236}">
                <a16:creationId xmlns:a16="http://schemas.microsoft.com/office/drawing/2014/main" id="{CED72837-C106-444A-BFDE-8F7EF295946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52228" name="Rectangle 6">
            <a:extLst>
              <a:ext uri="{FF2B5EF4-FFF2-40B4-BE49-F238E27FC236}">
                <a16:creationId xmlns:a16="http://schemas.microsoft.com/office/drawing/2014/main" id="{5BCB820D-614C-4FB7-BB70-A63433DD6E9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52229" name="TextBox 11">
            <a:extLst>
              <a:ext uri="{FF2B5EF4-FFF2-40B4-BE49-F238E27FC236}">
                <a16:creationId xmlns:a16="http://schemas.microsoft.com/office/drawing/2014/main" id="{36217457-5B2A-4ED7-B08F-3F99DC581B9F}"/>
              </a:ext>
            </a:extLst>
          </p:cNvPr>
          <p:cNvSpPr txBox="1">
            <a:spLocks noChangeArrowheads="1"/>
          </p:cNvSpPr>
          <p:nvPr/>
        </p:nvSpPr>
        <p:spPr bwMode="auto">
          <a:xfrm>
            <a:off x="350838" y="1195388"/>
            <a:ext cx="75977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a:t>
            </a:r>
            <a:r>
              <a:rPr lang="el-GR" altLang="el-GR" sz="2800">
                <a:solidFill>
                  <a:srgbClr val="0AA624"/>
                </a:solidFill>
                <a:latin typeface="Arial Narrow" panose="020B0606020202030204" pitchFamily="34" charset="0"/>
                <a:ea typeface="Times New Roman" panose="02020603050405020304" pitchFamily="18" charset="0"/>
                <a:cs typeface="Courier New" panose="02070309020205020404" pitchFamily="49" charset="0"/>
              </a:rPr>
              <a:t>ηλεκτρονικό επιχειρείν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αναφέρεται σε έναν ευρύτερο ορισμό του ηλεκτρονικού εμπορίου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δεν περικλείεται µόνο η αγορά ή η πώληση αγαθών και υπηρεσιών, αλλά επίσης, μεταξύ των άλλων,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εξυπηρέτηση πελατών, η συνεργασία µε εμπορικούς εταίρους και η εξ αποστάσεως εκπαίδευση.  </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5 - Θέση αριθμού διαφάνειας">
            <a:extLst>
              <a:ext uri="{FF2B5EF4-FFF2-40B4-BE49-F238E27FC236}">
                <a16:creationId xmlns:a16="http://schemas.microsoft.com/office/drawing/2014/main" id="{E678146F-8F7C-4A3B-9997-A41D020F8AC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72E9A88-1F36-4965-A72F-BD49B87BC857}" type="slidenum">
              <a:rPr lang="en-GB" altLang="en-US" sz="1000" smtClean="0"/>
              <a:pPr>
                <a:spcBef>
                  <a:spcPct val="0"/>
                </a:spcBef>
                <a:buClrTx/>
                <a:buSzTx/>
                <a:buFontTx/>
                <a:buNone/>
              </a:pPr>
              <a:t>24</a:t>
            </a:fld>
            <a:endParaRPr lang="en-GB" altLang="en-US" sz="1000"/>
          </a:p>
        </p:txBody>
      </p:sp>
      <p:sp>
        <p:nvSpPr>
          <p:cNvPr id="7" name="TextBox 6">
            <a:extLst>
              <a:ext uri="{FF2B5EF4-FFF2-40B4-BE49-F238E27FC236}">
                <a16:creationId xmlns:a16="http://schemas.microsoft.com/office/drawing/2014/main" id="{A4AF2A7F-60F1-4C15-8743-452D9EAA7F1A}"/>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54276" name="Rectangle 6">
            <a:extLst>
              <a:ext uri="{FF2B5EF4-FFF2-40B4-BE49-F238E27FC236}">
                <a16:creationId xmlns:a16="http://schemas.microsoft.com/office/drawing/2014/main" id="{5AE97A7D-F2F0-4412-9F48-871C522D7C4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48C21E13-BB8C-40DF-B20A-CFDEF2D1535F}"/>
              </a:ext>
            </a:extLst>
          </p:cNvPr>
          <p:cNvSpPr txBox="1">
            <a:spLocks noChangeArrowheads="1"/>
          </p:cNvSpPr>
          <p:nvPr/>
        </p:nvSpPr>
        <p:spPr bwMode="auto">
          <a:xfrm>
            <a:off x="350838" y="1195388"/>
            <a:ext cx="7597775" cy="41243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ενώ το ηλεκτρονικό επιχειρείν καλύπτει διαδικτυακές συναλλαγές που θα αποτελούσαν ηλεκτρονικό εμπόριο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καλύπτει επίσης και ένα ευρύ φάσμα άλλων δραστηριοτήτων πέρα από την αγορά και πώληση αγαθών και υπηρεσιών…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a:t>
            </a:r>
            <a:r>
              <a:rPr lang="el-GR" altLang="el-GR" sz="2800" dirty="0">
                <a:solidFill>
                  <a:srgbClr val="FF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τη γενικότερη ψηφιακή οργάνωση της επιχείρησης και την επικοινωνία της με τον έξω κόσμο</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5 - Θέση αριθμού διαφάνειας">
            <a:extLst>
              <a:ext uri="{FF2B5EF4-FFF2-40B4-BE49-F238E27FC236}">
                <a16:creationId xmlns:a16="http://schemas.microsoft.com/office/drawing/2014/main" id="{2C23CD36-B762-40CE-9CAF-A198896AA04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1B4BBAB-AA16-44F4-8D87-E59437884A4B}" type="slidenum">
              <a:rPr lang="en-GB" altLang="en-US" sz="1000" smtClean="0"/>
              <a:pPr>
                <a:spcBef>
                  <a:spcPct val="0"/>
                </a:spcBef>
                <a:buClrTx/>
                <a:buSzTx/>
                <a:buFontTx/>
                <a:buNone/>
              </a:pPr>
              <a:t>25</a:t>
            </a:fld>
            <a:endParaRPr lang="en-GB" altLang="en-US" sz="1000"/>
          </a:p>
        </p:txBody>
      </p:sp>
      <p:sp>
        <p:nvSpPr>
          <p:cNvPr id="7" name="TextBox 6">
            <a:extLst>
              <a:ext uri="{FF2B5EF4-FFF2-40B4-BE49-F238E27FC236}">
                <a16:creationId xmlns:a16="http://schemas.microsoft.com/office/drawing/2014/main" id="{996FCD03-284D-4DEE-89E1-0A6ECAE3F6B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56324" name="Rectangle 6">
            <a:extLst>
              <a:ext uri="{FF2B5EF4-FFF2-40B4-BE49-F238E27FC236}">
                <a16:creationId xmlns:a16="http://schemas.microsoft.com/office/drawing/2014/main" id="{D25933B7-4B96-40A3-A5B8-C0809A03CEB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74861DC3-D071-4B99-8535-7F4BCCDFCC56}"/>
              </a:ext>
            </a:extLst>
          </p:cNvPr>
          <p:cNvSpPr txBox="1">
            <a:spLocks noChangeArrowheads="1"/>
          </p:cNvSpPr>
          <p:nvPr/>
        </p:nvSpPr>
        <p:spPr bwMode="auto">
          <a:xfrm>
            <a:off x="344488" y="1069975"/>
            <a:ext cx="7597775" cy="50641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σχέση του ηλεκτρονικού εμπορίου με το ηλεκτρονικό επιχειρείν είναι ακόμα υπο συζήτηση στη διεθνή βιβλιογραφία. Ο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Dave</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Chaffey</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προυσιάζει</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 το ηλεκτρονικό εμπόριο και το ηλεκτρονικό επιχειρείν </a:t>
            </a:r>
            <a:r>
              <a:rPr lang="el-GR" alt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έχουν αρκετά κοινά σημεία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(υπάρχει επικάλυψη μερικών δράσεων),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 το ηλεκτρονικό εμπόριο και το ηλεκτρονικό επιχειρείν </a:t>
            </a:r>
            <a:r>
              <a:rPr lang="el-GR" alt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είναι ακριβώς το ίδιο</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 το ηλεκτρονικό εμπόριο </a:t>
            </a:r>
            <a:r>
              <a:rPr lang="el-GR" alt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είναι μέρος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(υποσύνολο)  του ηλεκτρονικού επιχειρείν</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5 - Θέση αριθμού διαφάνειας">
            <a:extLst>
              <a:ext uri="{FF2B5EF4-FFF2-40B4-BE49-F238E27FC236}">
                <a16:creationId xmlns:a16="http://schemas.microsoft.com/office/drawing/2014/main" id="{98BDEC09-67A5-4DE0-99E4-337B367B023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1DAF8BE-8420-4D55-8F5A-890EACB97A6A}" type="slidenum">
              <a:rPr lang="en-GB" altLang="en-US" sz="1000" smtClean="0"/>
              <a:pPr>
                <a:spcBef>
                  <a:spcPct val="0"/>
                </a:spcBef>
                <a:buClrTx/>
                <a:buSzTx/>
                <a:buFontTx/>
                <a:buNone/>
              </a:pPr>
              <a:t>26</a:t>
            </a:fld>
            <a:endParaRPr lang="en-GB" altLang="en-US" sz="1000"/>
          </a:p>
        </p:txBody>
      </p:sp>
      <p:sp>
        <p:nvSpPr>
          <p:cNvPr id="7" name="TextBox 6">
            <a:extLst>
              <a:ext uri="{FF2B5EF4-FFF2-40B4-BE49-F238E27FC236}">
                <a16:creationId xmlns:a16="http://schemas.microsoft.com/office/drawing/2014/main" id="{7461368C-FB35-42B6-B44E-BFB7DF0C2CA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58372" name="Rectangle 6">
            <a:extLst>
              <a:ext uri="{FF2B5EF4-FFF2-40B4-BE49-F238E27FC236}">
                <a16:creationId xmlns:a16="http://schemas.microsoft.com/office/drawing/2014/main" id="{A3A82621-652F-4724-BC0A-0B5FE260C05D}"/>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pic>
        <p:nvPicPr>
          <p:cNvPr id="58373" name="Εικόνα 1">
            <a:extLst>
              <a:ext uri="{FF2B5EF4-FFF2-40B4-BE49-F238E27FC236}">
                <a16:creationId xmlns:a16="http://schemas.microsoft.com/office/drawing/2014/main" id="{A683C40A-D210-4632-AF1C-A341B7A88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1081088"/>
            <a:ext cx="5780088"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5 - Θέση αριθμού διαφάνειας">
            <a:extLst>
              <a:ext uri="{FF2B5EF4-FFF2-40B4-BE49-F238E27FC236}">
                <a16:creationId xmlns:a16="http://schemas.microsoft.com/office/drawing/2014/main" id="{069DA5F6-13A4-4021-836A-16316F58F2E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FB8EAC1-F020-45A5-A8B8-09BCDDCB8E3E}" type="slidenum">
              <a:rPr lang="en-GB" altLang="en-US" sz="1000" smtClean="0"/>
              <a:pPr>
                <a:spcBef>
                  <a:spcPct val="0"/>
                </a:spcBef>
                <a:buClrTx/>
                <a:buSzTx/>
                <a:buFontTx/>
                <a:buNone/>
              </a:pPr>
              <a:t>27</a:t>
            </a:fld>
            <a:endParaRPr lang="en-GB" altLang="en-US" sz="1000"/>
          </a:p>
        </p:txBody>
      </p:sp>
      <p:sp>
        <p:nvSpPr>
          <p:cNvPr id="7" name="TextBox 6">
            <a:extLst>
              <a:ext uri="{FF2B5EF4-FFF2-40B4-BE49-F238E27FC236}">
                <a16:creationId xmlns:a16="http://schemas.microsoft.com/office/drawing/2014/main" id="{4E88C173-1CFC-4521-8DE9-CC0AB12C277C}"/>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60420" name="Rectangle 6">
            <a:extLst>
              <a:ext uri="{FF2B5EF4-FFF2-40B4-BE49-F238E27FC236}">
                <a16:creationId xmlns:a16="http://schemas.microsoft.com/office/drawing/2014/main" id="{AD538C71-45F2-4B1F-AF85-8B3A95C3185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60421" name="TextBox 11">
            <a:extLst>
              <a:ext uri="{FF2B5EF4-FFF2-40B4-BE49-F238E27FC236}">
                <a16:creationId xmlns:a16="http://schemas.microsoft.com/office/drawing/2014/main" id="{2425FD0C-3024-4C87-8C62-34F0ACE857FC}"/>
              </a:ext>
            </a:extLst>
          </p:cNvPr>
          <p:cNvSpPr txBox="1">
            <a:spLocks noChangeArrowheads="1"/>
          </p:cNvSpPr>
          <p:nvPr/>
        </p:nvSpPr>
        <p:spPr bwMode="auto">
          <a:xfrm>
            <a:off x="350838" y="1195388"/>
            <a:ext cx="75977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στο παρελθόν, οι πληροφορίες σχετικά με τα προϊόντα και τις υπηρεσίες, συνήθως ήταν στενά συνδεδεμένα με την αλυσίδα αξίας (value chain) για αυτά τα προϊόντα ή τις υπηρεσίες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 για παράδειγμα, ένας καταναλωτής ήθελε να μάθει για τη διαθεσιμότητα, τα χαρακτηριστικά και την τιμή ενός προϊόντος, θα έπρεπε να επισκεφθεί ένα κατάστημα λιανικής πώλησης αυτού του προϊόντος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κόστος τέτοιων αγορών (συγκριτικών αγορών) ήταν πολύ υψηλό</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5 - Θέση αριθμού διαφάνειας">
            <a:extLst>
              <a:ext uri="{FF2B5EF4-FFF2-40B4-BE49-F238E27FC236}">
                <a16:creationId xmlns:a16="http://schemas.microsoft.com/office/drawing/2014/main" id="{6E952E4B-7F5B-4340-A806-C0E38A08262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ECEFDD2-A534-4837-8B0B-F7BA3B0BFC26}" type="slidenum">
              <a:rPr lang="en-GB" altLang="en-US" sz="1000" smtClean="0"/>
              <a:pPr>
                <a:spcBef>
                  <a:spcPct val="0"/>
                </a:spcBef>
                <a:buClrTx/>
                <a:buSzTx/>
                <a:buFontTx/>
                <a:buNone/>
              </a:pPr>
              <a:t>28</a:t>
            </a:fld>
            <a:endParaRPr lang="en-GB" altLang="en-US" sz="1000"/>
          </a:p>
        </p:txBody>
      </p:sp>
      <p:sp>
        <p:nvSpPr>
          <p:cNvPr id="7" name="TextBox 6">
            <a:extLst>
              <a:ext uri="{FF2B5EF4-FFF2-40B4-BE49-F238E27FC236}">
                <a16:creationId xmlns:a16="http://schemas.microsoft.com/office/drawing/2014/main" id="{B2BDAD18-8302-4A5F-9F9B-FCD5E69A3CA2}"/>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62468" name="Rectangle 6">
            <a:extLst>
              <a:ext uri="{FF2B5EF4-FFF2-40B4-BE49-F238E27FC236}">
                <a16:creationId xmlns:a16="http://schemas.microsoft.com/office/drawing/2014/main" id="{D45A0435-5FE6-46E0-A265-396B62BB64E3}"/>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62469" name="TextBox 11">
            <a:extLst>
              <a:ext uri="{FF2B5EF4-FFF2-40B4-BE49-F238E27FC236}">
                <a16:creationId xmlns:a16="http://schemas.microsoft.com/office/drawing/2014/main" id="{A1D2609E-332B-43B2-81BF-B62A89DAFC36}"/>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διαδίκτυο όμως άλλαξε τη σχέση αυτή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μόλις όλοι συνδέονται ηλεκτρονικά, οι πληροφορίες για τα προϊόντα και τις υπηρεσίες ρέουν από μόνες τους κατ’ ευθείαν και ‘στη στιγμή’ προς στους καταναλωτές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παραδοσιακός σύνδεσμος μεταξύ της ροής του προϊόντος και της ροής των πληροφοριών που σχετίζονται με το προϊόν αυτό έχει διακοπεί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πληροφορίες δεν περιορίζονται στις παραδοσιακές ‘φυσικές’, με φυσική παρουσία, μεθόδους παράδοσης </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5 - Θέση αριθμού διαφάνειας">
            <a:extLst>
              <a:ext uri="{FF2B5EF4-FFF2-40B4-BE49-F238E27FC236}">
                <a16:creationId xmlns:a16="http://schemas.microsoft.com/office/drawing/2014/main" id="{7F8FF6DD-EF3F-4BC8-BE11-8296125094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FC9559F-B02E-4707-B7FE-44D952BF7294}" type="slidenum">
              <a:rPr lang="en-GB" altLang="en-US" sz="1000" smtClean="0"/>
              <a:pPr>
                <a:spcBef>
                  <a:spcPct val="0"/>
                </a:spcBef>
                <a:buClrTx/>
                <a:buSzTx/>
                <a:buFontTx/>
                <a:buNone/>
              </a:pPr>
              <a:t>29</a:t>
            </a:fld>
            <a:endParaRPr lang="en-GB" altLang="en-US" sz="1000"/>
          </a:p>
        </p:txBody>
      </p:sp>
      <p:sp>
        <p:nvSpPr>
          <p:cNvPr id="7" name="TextBox 6">
            <a:extLst>
              <a:ext uri="{FF2B5EF4-FFF2-40B4-BE49-F238E27FC236}">
                <a16:creationId xmlns:a16="http://schemas.microsoft.com/office/drawing/2014/main" id="{06FEA77F-D624-45FE-A942-15499F59A30F}"/>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64516" name="Rectangle 6">
            <a:extLst>
              <a:ext uri="{FF2B5EF4-FFF2-40B4-BE49-F238E27FC236}">
                <a16:creationId xmlns:a16="http://schemas.microsoft.com/office/drawing/2014/main" id="{2006E940-6A09-4DEC-9C53-5B02118770ED}"/>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64517" name="TextBox 11">
            <a:extLst>
              <a:ext uri="{FF2B5EF4-FFF2-40B4-BE49-F238E27FC236}">
                <a16:creationId xmlns:a16="http://schemas.microsoft.com/office/drawing/2014/main" id="{811C91F1-0426-4E82-8CC1-F92D4BDF8974}"/>
              </a:ext>
            </a:extLst>
          </p:cNvPr>
          <p:cNvSpPr txBox="1">
            <a:spLocks noChangeArrowheads="1"/>
          </p:cNvSpPr>
          <p:nvPr/>
        </p:nvSpPr>
        <p:spPr bwMode="auto">
          <a:xfrm>
            <a:off x="350838" y="1195388"/>
            <a:ext cx="75977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ένα επιχειρηματικό μοντέλο περιγράφει:</a:t>
            </a: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πώς η επιχείρηση παράγει, παραδίδει και πουλά ένα προϊόν ή μια υπηρεσία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δείχνοντας πώς η επιχείρηση προσφέρει αξία στους πελάτες και πώς δημιουργεί πλούτο γι’ αυτήν</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ορισμένα από τα παραδοσιακά κανάλια ανταλλαγής πληροφοριών για τα προϊόντα ή τις υπηρεσίες έχουν καταστεί περιττά ή μη οικονομικά</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επιχειρηματικά μοντέλα που βασίζονται στη σύνδεση πληροφοριών με προϊόντα και υπηρεσίες ενδέχεται να μην είναι πλέον απαραίτητα </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a:extLst>
              <a:ext uri="{FF2B5EF4-FFF2-40B4-BE49-F238E27FC236}">
                <a16:creationId xmlns:a16="http://schemas.microsoft.com/office/drawing/2014/main" id="{20E4A1D7-244B-43CF-9E58-C161F84D390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B39D531-958E-4190-880B-17FE6A3BB40C}" type="slidenum">
              <a:rPr lang="en-GB" altLang="en-US" sz="1000" smtClean="0"/>
              <a:pPr>
                <a:spcBef>
                  <a:spcPct val="0"/>
                </a:spcBef>
                <a:buClrTx/>
                <a:buSzTx/>
                <a:buFontTx/>
                <a:buNone/>
              </a:pPr>
              <a:t>3</a:t>
            </a:fld>
            <a:endParaRPr lang="en-GB" altLang="en-US" sz="1000"/>
          </a:p>
        </p:txBody>
      </p:sp>
      <p:sp>
        <p:nvSpPr>
          <p:cNvPr id="7" name="TextBox 6">
            <a:extLst>
              <a:ext uri="{FF2B5EF4-FFF2-40B4-BE49-F238E27FC236}">
                <a16:creationId xmlns:a16="http://schemas.microsoft.com/office/drawing/2014/main" id="{D0472622-DFF6-45A9-A60D-F3C3AEE5B069}"/>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
        <p:nvSpPr>
          <p:cNvPr id="11268" name="Rectangle 6">
            <a:extLst>
              <a:ext uri="{FF2B5EF4-FFF2-40B4-BE49-F238E27FC236}">
                <a16:creationId xmlns:a16="http://schemas.microsoft.com/office/drawing/2014/main" id="{34FB9697-4EB7-4589-B4F4-3BA3EBE0A83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1269" name="TextBox 11">
            <a:extLst>
              <a:ext uri="{FF2B5EF4-FFF2-40B4-BE49-F238E27FC236}">
                <a16:creationId xmlns:a16="http://schemas.microsoft.com/office/drawing/2014/main" id="{DC173487-B0DA-4368-BA04-CCB765D64864}"/>
              </a:ext>
            </a:extLst>
          </p:cNvPr>
          <p:cNvSpPr txBox="1">
            <a:spLocks noChangeArrowheads="1"/>
          </p:cNvSpPr>
          <p:nvPr/>
        </p:nvSpPr>
        <p:spPr bwMode="auto">
          <a:xfrm>
            <a:off x="344488" y="1665288"/>
            <a:ext cx="75977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rPr>
              <a:t>σκοπός είναι η δημιουργία υποδομής τεχνολογίας πληροφοριών </a:t>
            </a:r>
          </a:p>
          <a:p>
            <a:pPr>
              <a:spcAft>
                <a:spcPts val="600"/>
              </a:spcAft>
              <a:buFont typeface="Wingdings" panose="05000000000000000000" pitchFamily="2" charset="2"/>
              <a:buChar char="§"/>
            </a:pPr>
            <a:r>
              <a:rPr lang="el-GR" altLang="el-GR" sz="2800">
                <a:latin typeface="Arial Narrow" panose="020B0606020202030204" pitchFamily="34" charset="0"/>
              </a:rPr>
              <a:t>όπου οι πληροφορίες θα μπορούν να ‘ρέουν’ </a:t>
            </a:r>
          </a:p>
          <a:p>
            <a:pPr>
              <a:spcAft>
                <a:spcPts val="600"/>
              </a:spcAft>
              <a:buFont typeface="Wingdings" panose="05000000000000000000" pitchFamily="2" charset="2"/>
              <a:buChar char="§"/>
            </a:pPr>
            <a:r>
              <a:rPr lang="el-GR" altLang="el-GR" sz="2800">
                <a:latin typeface="Arial Narrow" panose="020B0606020202030204" pitchFamily="34" charset="0"/>
              </a:rPr>
              <a:t>να ‘κυκλοφορούν’ απρόσκοπτα </a:t>
            </a:r>
          </a:p>
          <a:p>
            <a:pPr>
              <a:spcAft>
                <a:spcPts val="600"/>
              </a:spcAft>
              <a:buFont typeface="Wingdings" panose="05000000000000000000" pitchFamily="2" charset="2"/>
              <a:buChar char="§"/>
            </a:pPr>
            <a:r>
              <a:rPr lang="el-GR" altLang="el-GR" sz="2800">
                <a:latin typeface="Arial Narrow" panose="020B0606020202030204" pitchFamily="34" charset="0"/>
              </a:rPr>
              <a:t>από το ένα τμήμα της επιχείρησης στο άλλο </a:t>
            </a:r>
          </a:p>
          <a:p>
            <a:pPr>
              <a:spcAft>
                <a:spcPts val="600"/>
              </a:spcAft>
              <a:buFont typeface="Wingdings" panose="05000000000000000000" pitchFamily="2" charset="2"/>
              <a:buChar char="§"/>
            </a:pPr>
            <a:r>
              <a:rPr lang="el-GR" altLang="el-GR" sz="2800">
                <a:latin typeface="Arial Narrow" panose="020B0606020202030204" pitchFamily="34" charset="0"/>
              </a:rPr>
              <a:t>αλλά και από την επιχείρηση προς </a:t>
            </a:r>
          </a:p>
          <a:p>
            <a:pPr>
              <a:spcAft>
                <a:spcPts val="600"/>
              </a:spcAft>
              <a:buFont typeface="Wingdings" panose="05000000000000000000" pitchFamily="2" charset="2"/>
              <a:buChar char="§"/>
            </a:pPr>
            <a:r>
              <a:rPr lang="el-GR" altLang="el-GR" sz="2800">
                <a:latin typeface="Arial Narrow" panose="020B0606020202030204" pitchFamily="34" charset="0"/>
              </a:rPr>
              <a:t>τους προμηθευτές, τους πελάτες, και όλους τους επιχειρηματικούς εταίρους</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5 - Θέση αριθμού διαφάνειας">
            <a:extLst>
              <a:ext uri="{FF2B5EF4-FFF2-40B4-BE49-F238E27FC236}">
                <a16:creationId xmlns:a16="http://schemas.microsoft.com/office/drawing/2014/main" id="{C58E22D0-40C0-435B-B584-436F82E3209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23403E3-68F4-45D4-8CC6-403EEBFF363B}" type="slidenum">
              <a:rPr lang="en-GB" altLang="en-US" sz="1000" smtClean="0"/>
              <a:pPr>
                <a:spcBef>
                  <a:spcPct val="0"/>
                </a:spcBef>
                <a:buClrTx/>
                <a:buSzTx/>
                <a:buFontTx/>
                <a:buNone/>
              </a:pPr>
              <a:t>30</a:t>
            </a:fld>
            <a:endParaRPr lang="en-GB" altLang="en-US" sz="1000"/>
          </a:p>
        </p:txBody>
      </p:sp>
      <p:sp>
        <p:nvSpPr>
          <p:cNvPr id="7" name="TextBox 6">
            <a:extLst>
              <a:ext uri="{FF2B5EF4-FFF2-40B4-BE49-F238E27FC236}">
                <a16:creationId xmlns:a16="http://schemas.microsoft.com/office/drawing/2014/main" id="{3DBDA89A-5448-4336-BED4-EB708008AF6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66564" name="Rectangle 6">
            <a:extLst>
              <a:ext uri="{FF2B5EF4-FFF2-40B4-BE49-F238E27FC236}">
                <a16:creationId xmlns:a16="http://schemas.microsoft.com/office/drawing/2014/main" id="{86CFE233-FF17-4526-877D-4F9CBF6616C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66565" name="TextBox 11">
            <a:extLst>
              <a:ext uri="{FF2B5EF4-FFF2-40B4-BE49-F238E27FC236}">
                <a16:creationId xmlns:a16="http://schemas.microsoft.com/office/drawing/2014/main" id="{855DBC04-7ED2-46B4-8921-A2B4186B922D}"/>
              </a:ext>
            </a:extLst>
          </p:cNvPr>
          <p:cNvSpPr txBox="1">
            <a:spLocks noChangeArrowheads="1"/>
          </p:cNvSpPr>
          <p:nvPr/>
        </p:nvSpPr>
        <p:spPr bwMode="auto">
          <a:xfrm>
            <a:off x="350838" y="1195388"/>
            <a:ext cx="75977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λειτουργία της επιχείρησης τόσο στο μίκρο όσο και στο μάκρο περιβάλλον της</a:t>
            </a:r>
          </a:p>
          <a:p>
            <a:pPr>
              <a:spcAft>
                <a:spcPts val="600"/>
              </a:spcAft>
              <a:buFont typeface="Wingdings" panose="05000000000000000000" pitchFamily="2" charset="2"/>
              <a:buChar char="§"/>
            </a:pP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66566" name="Εικόνα 1">
            <a:extLst>
              <a:ext uri="{FF2B5EF4-FFF2-40B4-BE49-F238E27FC236}">
                <a16:creationId xmlns:a16="http://schemas.microsoft.com/office/drawing/2014/main" id="{9EB1C843-1502-4A60-BEBB-563F388BE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100263"/>
            <a:ext cx="7167563"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5 - Θέση αριθμού διαφάνειας">
            <a:extLst>
              <a:ext uri="{FF2B5EF4-FFF2-40B4-BE49-F238E27FC236}">
                <a16:creationId xmlns:a16="http://schemas.microsoft.com/office/drawing/2014/main" id="{6C59F9E4-74C8-4098-880E-DE2BC39AF5A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A8FB898-EDD6-4B0C-9874-FD9DAC3F42DA}" type="slidenum">
              <a:rPr lang="en-GB" altLang="en-US" sz="1000" smtClean="0"/>
              <a:pPr>
                <a:spcBef>
                  <a:spcPct val="0"/>
                </a:spcBef>
                <a:buClrTx/>
                <a:buSzTx/>
                <a:buFontTx/>
                <a:buNone/>
              </a:pPr>
              <a:t>31</a:t>
            </a:fld>
            <a:endParaRPr lang="en-GB" altLang="en-US" sz="1000"/>
          </a:p>
        </p:txBody>
      </p:sp>
      <p:sp>
        <p:nvSpPr>
          <p:cNvPr id="7" name="TextBox 6">
            <a:extLst>
              <a:ext uri="{FF2B5EF4-FFF2-40B4-BE49-F238E27FC236}">
                <a16:creationId xmlns:a16="http://schemas.microsoft.com/office/drawing/2014/main" id="{F5E3F869-6D78-4520-A8E5-AA9704B9024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68612" name="Rectangle 6">
            <a:extLst>
              <a:ext uri="{FF2B5EF4-FFF2-40B4-BE49-F238E27FC236}">
                <a16:creationId xmlns:a16="http://schemas.microsoft.com/office/drawing/2014/main" id="{B06BBF44-CEEC-41C6-A120-63DFD2A4FAB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68613" name="TextBox 11">
            <a:extLst>
              <a:ext uri="{FF2B5EF4-FFF2-40B4-BE49-F238E27FC236}">
                <a16:creationId xmlns:a16="http://schemas.microsoft.com/office/drawing/2014/main" id="{5D6D42FB-ACFF-473B-B85B-32BCFD073712}"/>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Ένα επιχειρηματικό μοντέλο αποτελεί μια αρχιτεκτονική για τα προϊόντα, τις υπηρεσίες και τις ροές πληροφορίας μιας επιχείρησης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συμπεριλαμβάνει περιγραφές για τους διάφορους επιχειρηματικούς φορείς και παράγοντες και τους ρόλους που αυτοί διαδραματίζουν, καθώς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τα εν δυνάμει οφέλη τους καθώς και τις πηγές των εσόδων τους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(Rappa, 2000; Pateli και G. Giaglis, 2004; Osterwalder, 2004; Nielsen et al. 2018; Jabłoński </a:t>
            </a:r>
            <a:r>
              <a:rPr lang="el-GR" altLang="el-GR" sz="2800" i="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et al.</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2020)</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5 - Θέση αριθμού διαφάνειας">
            <a:extLst>
              <a:ext uri="{FF2B5EF4-FFF2-40B4-BE49-F238E27FC236}">
                <a16:creationId xmlns:a16="http://schemas.microsoft.com/office/drawing/2014/main" id="{3FC09F61-B686-4480-8D16-BFF1B3963C4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9ED893-B0B9-4DF4-85BE-11A5AF4DC98D}" type="slidenum">
              <a:rPr lang="en-GB" altLang="en-US" sz="1000" smtClean="0"/>
              <a:pPr>
                <a:spcBef>
                  <a:spcPct val="0"/>
                </a:spcBef>
                <a:buClrTx/>
                <a:buSzTx/>
                <a:buFontTx/>
                <a:buNone/>
              </a:pPr>
              <a:t>32</a:t>
            </a:fld>
            <a:endParaRPr lang="en-GB" altLang="en-US" sz="1000"/>
          </a:p>
        </p:txBody>
      </p:sp>
      <p:sp>
        <p:nvSpPr>
          <p:cNvPr id="7" name="TextBox 6">
            <a:extLst>
              <a:ext uri="{FF2B5EF4-FFF2-40B4-BE49-F238E27FC236}">
                <a16:creationId xmlns:a16="http://schemas.microsoft.com/office/drawing/2014/main" id="{9FB2E547-75BB-41D0-9DDC-27FA109EBD86}"/>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70660" name="Rectangle 6">
            <a:extLst>
              <a:ext uri="{FF2B5EF4-FFF2-40B4-BE49-F238E27FC236}">
                <a16:creationId xmlns:a16="http://schemas.microsoft.com/office/drawing/2014/main" id="{1A2BA364-A51E-4617-890F-D881098D4BED}"/>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3C6AFCBB-6D1F-48E1-9533-719626D9AE22}"/>
              </a:ext>
            </a:extLst>
          </p:cNvPr>
          <p:cNvSpPr txBox="1">
            <a:spLocks noChangeArrowheads="1"/>
          </p:cNvSpPr>
          <p:nvPr/>
        </p:nvSpPr>
        <p:spPr bwMode="auto">
          <a:xfrm>
            <a:off x="350838" y="1195388"/>
            <a:ext cx="7597775" cy="46323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σε ένα επιχειρηματικό μοντέλο θα πρέπει να ορίζονται τέσσερα στοιχεία: </a:t>
            </a:r>
          </a:p>
          <a:p>
            <a:pPr marL="514350" indent="-514350">
              <a:spcAft>
                <a:spcPts val="600"/>
              </a:spcAft>
              <a:buFont typeface="+mj-lt"/>
              <a:buAutoNum type="arabicPeriod"/>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εμπλεκόμενοι επιχειρηματικοί παράγοντες (όπως πελάτες, προμηθευτές, χρήστες, διαμεσολαβητές και οποιοσδήποτε έχει συμμετοχή στην επιχειρηματική διαδικασία)</a:t>
            </a:r>
          </a:p>
          <a:p>
            <a:pPr marL="514350" indent="-514350">
              <a:spcAft>
                <a:spcPts val="600"/>
              </a:spcAft>
              <a:buFont typeface="+mj-lt"/>
              <a:buAutoNum type="arabicPeriod"/>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ρόλοι και οι μεταξύ τους αλληλεξαρτήσεις (όπως οι σχέσεις και οι αλληλεξαρτήσεις μεταξύ του γενικού διευθυντή και των διευθυντών των τμημάτων</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5 - Θέση αριθμού διαφάνειας">
            <a:extLst>
              <a:ext uri="{FF2B5EF4-FFF2-40B4-BE49-F238E27FC236}">
                <a16:creationId xmlns:a16="http://schemas.microsoft.com/office/drawing/2014/main" id="{ED10114A-63C7-41B6-9F64-C6F2224068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E93EF7-8EC5-4821-8312-FC40EF8593CA}" type="slidenum">
              <a:rPr lang="en-GB" altLang="en-US" sz="1000" smtClean="0"/>
              <a:pPr>
                <a:spcBef>
                  <a:spcPct val="0"/>
                </a:spcBef>
                <a:buClrTx/>
                <a:buSzTx/>
                <a:buFontTx/>
                <a:buNone/>
              </a:pPr>
              <a:t>33</a:t>
            </a:fld>
            <a:endParaRPr lang="en-GB" altLang="en-US" sz="1000"/>
          </a:p>
        </p:txBody>
      </p:sp>
      <p:sp>
        <p:nvSpPr>
          <p:cNvPr id="7" name="TextBox 6">
            <a:extLst>
              <a:ext uri="{FF2B5EF4-FFF2-40B4-BE49-F238E27FC236}">
                <a16:creationId xmlns:a16="http://schemas.microsoft.com/office/drawing/2014/main" id="{CA33C5FD-6638-4BA2-897D-728E2C5D7AA3}"/>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72708" name="Rectangle 6">
            <a:extLst>
              <a:ext uri="{FF2B5EF4-FFF2-40B4-BE49-F238E27FC236}">
                <a16:creationId xmlns:a16="http://schemas.microsoft.com/office/drawing/2014/main" id="{48EBCDAB-76A2-4FE0-840B-5873D8BA728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72709" name="TextBox 11">
            <a:extLst>
              <a:ext uri="{FF2B5EF4-FFF2-40B4-BE49-F238E27FC236}">
                <a16:creationId xmlns:a16="http://schemas.microsoft.com/office/drawing/2014/main" id="{25D34EB6-4F96-4CD3-B0BE-A19AF770B62C}"/>
              </a:ext>
            </a:extLst>
          </p:cNvPr>
          <p:cNvSpPr txBox="1">
            <a:spLocks noChangeArrowheads="1"/>
          </p:cNvSpPr>
          <p:nvPr/>
        </p:nvSpPr>
        <p:spPr bwMode="auto">
          <a:xfrm>
            <a:off x="350838" y="1195388"/>
            <a:ext cx="7597775"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Arial" panose="020B0604020202020204" pitchFamily="34" charset="0"/>
              <a:buAutoNum type="arabicPeriod" startAt="3"/>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αλληλεπιδράσεις σχετικά µε τη ροή προϊόντων, υπηρεσιών και πληροφοριών, οι οποίες αφορούν οποιαδήποτε καταγεγραμμένη διαδικασία που ακολουθείται πιστά κατά τη ροή της επιχειρηματικής διαδικασίας, όπως κανόνες ISO, και τέλος</a:t>
            </a:r>
          </a:p>
          <a:p>
            <a:pPr>
              <a:spcAft>
                <a:spcPts val="600"/>
              </a:spcAft>
              <a:buFont typeface="Arial" panose="020B0604020202020204" pitchFamily="34" charset="0"/>
              <a:buAutoNum type="arabicPeriod" startAt="3"/>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πιθανά οφέλη και οι πηγές εσόδων (στα οφέλη υπάγονται όχι µόνο τα υλικά, π.χ. χρηματικά, αλλά και τα µη υλικά, όπως η φήμη και η καταξίωση) </a:t>
            </a: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5 - Θέση αριθμού διαφάνειας">
            <a:extLst>
              <a:ext uri="{FF2B5EF4-FFF2-40B4-BE49-F238E27FC236}">
                <a16:creationId xmlns:a16="http://schemas.microsoft.com/office/drawing/2014/main" id="{AE76204C-3931-4E98-A9F2-3A1EE25FC8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0E60ED9-A9E1-4F82-9409-A33312C71185}" type="slidenum">
              <a:rPr lang="en-GB" altLang="en-US" sz="1000" smtClean="0"/>
              <a:pPr>
                <a:spcBef>
                  <a:spcPct val="0"/>
                </a:spcBef>
                <a:buClrTx/>
                <a:buSzTx/>
                <a:buFontTx/>
                <a:buNone/>
              </a:pPr>
              <a:t>34</a:t>
            </a:fld>
            <a:endParaRPr lang="en-GB" altLang="en-US" sz="1000"/>
          </a:p>
        </p:txBody>
      </p:sp>
      <p:sp>
        <p:nvSpPr>
          <p:cNvPr id="7" name="TextBox 6">
            <a:extLst>
              <a:ext uri="{FF2B5EF4-FFF2-40B4-BE49-F238E27FC236}">
                <a16:creationId xmlns:a16="http://schemas.microsoft.com/office/drawing/2014/main" id="{7662C0FC-AD23-4720-9B02-C95E1CD02DF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74756" name="Rectangle 6">
            <a:extLst>
              <a:ext uri="{FF2B5EF4-FFF2-40B4-BE49-F238E27FC236}">
                <a16:creationId xmlns:a16="http://schemas.microsoft.com/office/drawing/2014/main" id="{9AB7860A-B95B-42ED-B738-2330BF69E3F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74757" name="TextBox 11">
            <a:extLst>
              <a:ext uri="{FF2B5EF4-FFF2-40B4-BE49-F238E27FC236}">
                <a16:creationId xmlns:a16="http://schemas.microsoft.com/office/drawing/2014/main" id="{858349A1-F3FA-467B-8571-FA302FA0C550}"/>
              </a:ext>
            </a:extLst>
          </p:cNvPr>
          <p:cNvSpPr txBox="1">
            <a:spLocks noChangeArrowheads="1"/>
          </p:cNvSpPr>
          <p:nvPr/>
        </p:nvSpPr>
        <p:spPr bwMode="auto">
          <a:xfrm>
            <a:off x="350838" y="1195388"/>
            <a:ext cx="759777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Rappa (2000) και Mahadevan (2000) υποστηρίζουν μια εναλλακτική προσέγγιση για ένα επιχειρηματικό μοντέλο βασιζόμενο στην έννοια των δοµικών στοιχείων (structural elements)</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δοµικά στοιχεία είναι βασικές έννοιες, οι οποίες συνδυάζονται για τη δημιουργία ενός επιχειρηματικού μοντέλου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υπάρχουν τρεις βασικές συνιστώσες ενός επιχειρηματικού μοντέλου:  </a:t>
            </a: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η αξία, τα έσοδα και ο εφοδιασμός </a:t>
            </a: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5 - Θέση αριθμού διαφάνειας">
            <a:extLst>
              <a:ext uri="{FF2B5EF4-FFF2-40B4-BE49-F238E27FC236}">
                <a16:creationId xmlns:a16="http://schemas.microsoft.com/office/drawing/2014/main" id="{9B9B9BC9-C777-4851-B345-06BC6F5566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9FBEE35-B0E4-4C6A-984F-B578EE146BD9}" type="slidenum">
              <a:rPr lang="en-GB" altLang="en-US" sz="1000" smtClean="0"/>
              <a:pPr>
                <a:spcBef>
                  <a:spcPct val="0"/>
                </a:spcBef>
                <a:buClrTx/>
                <a:buSzTx/>
                <a:buFontTx/>
                <a:buNone/>
              </a:pPr>
              <a:t>35</a:t>
            </a:fld>
            <a:endParaRPr lang="en-GB" altLang="en-US" sz="1000"/>
          </a:p>
        </p:txBody>
      </p:sp>
      <p:sp>
        <p:nvSpPr>
          <p:cNvPr id="7" name="TextBox 6">
            <a:extLst>
              <a:ext uri="{FF2B5EF4-FFF2-40B4-BE49-F238E27FC236}">
                <a16:creationId xmlns:a16="http://schemas.microsoft.com/office/drawing/2014/main" id="{C3065D2C-E57A-4543-BDF7-CD56EB28054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76804" name="Rectangle 6">
            <a:extLst>
              <a:ext uri="{FF2B5EF4-FFF2-40B4-BE49-F238E27FC236}">
                <a16:creationId xmlns:a16="http://schemas.microsoft.com/office/drawing/2014/main" id="{D78DFF88-F720-49F6-9155-8E4F70553F4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ED189C36-9F1E-4C96-AC44-BEE44EAA46E9}"/>
              </a:ext>
            </a:extLst>
          </p:cNvPr>
          <p:cNvSpPr txBox="1">
            <a:spLocks noChangeArrowheads="1"/>
          </p:cNvSpPr>
          <p:nvPr/>
        </p:nvSpPr>
        <p:spPr bwMode="auto">
          <a:xfrm>
            <a:off x="350838" y="1195388"/>
            <a:ext cx="7597775" cy="38481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Mahadevan (2000) με βάση αυτή την προσέγγιση, χωρίζει τον τομέα της οικονομίας του διαδικτύου σε τρεις  μεγάλες δομές: </a:t>
            </a:r>
          </a:p>
          <a:p>
            <a:pPr marL="514350" indent="-51435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διαδικτυακές πύλες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Web portals)</a:t>
            </a:r>
          </a:p>
          <a:p>
            <a:pPr marL="514350" indent="-51435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διαμορφωτές της αγοράς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Market makers)</a:t>
            </a:r>
          </a:p>
          <a:p>
            <a:pPr marL="514350" indent="-51435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πάροχοι υπηρεσιών/προϊόντων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Product / Service providers)</a:t>
            </a:r>
          </a:p>
          <a:p>
            <a:pPr marL="514350" indent="-514350">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5 - Θέση αριθμού διαφάνειας">
            <a:extLst>
              <a:ext uri="{FF2B5EF4-FFF2-40B4-BE49-F238E27FC236}">
                <a16:creationId xmlns:a16="http://schemas.microsoft.com/office/drawing/2014/main" id="{62E87964-DD78-4471-93B8-7DE5801257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2DC787-D3B9-4CED-8EEC-96A886F38C28}" type="slidenum">
              <a:rPr lang="en-GB" altLang="en-US" sz="1000" smtClean="0"/>
              <a:pPr>
                <a:spcBef>
                  <a:spcPct val="0"/>
                </a:spcBef>
                <a:buClrTx/>
                <a:buSzTx/>
                <a:buFontTx/>
                <a:buNone/>
              </a:pPr>
              <a:t>36</a:t>
            </a:fld>
            <a:endParaRPr lang="en-GB" altLang="en-US" sz="1000"/>
          </a:p>
        </p:txBody>
      </p:sp>
      <p:sp>
        <p:nvSpPr>
          <p:cNvPr id="7" name="TextBox 6">
            <a:extLst>
              <a:ext uri="{FF2B5EF4-FFF2-40B4-BE49-F238E27FC236}">
                <a16:creationId xmlns:a16="http://schemas.microsoft.com/office/drawing/2014/main" id="{AA32F08B-C0DC-4792-AC23-76ECE1FB4F0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78852" name="Rectangle 6">
            <a:extLst>
              <a:ext uri="{FF2B5EF4-FFF2-40B4-BE49-F238E27FC236}">
                <a16:creationId xmlns:a16="http://schemas.microsoft.com/office/drawing/2014/main" id="{810D7170-11C4-427D-A594-0625224C7D57}"/>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2DEDBCFC-B410-403F-B315-19218B714BCD}"/>
              </a:ext>
            </a:extLst>
          </p:cNvPr>
          <p:cNvSpPr txBox="1">
            <a:spLocks noChangeArrowheads="1"/>
          </p:cNvSpPr>
          <p:nvPr/>
        </p:nvSpPr>
        <p:spPr bwMode="auto">
          <a:xfrm>
            <a:off x="350838" y="1195388"/>
            <a:ext cx="7597775" cy="53721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επιχειρηματικά μοντέλα που αναπτύσσονται με βάση το διαδίκτυο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παρέχουν νέους τρόπους επιχειρείν,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οποίοι πιο πριν ήταν πολύ δύσκολο ή και σε μερικές περιπτώσεις αδύνατον να εφαρμοστούν.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αυτός ο νέος τρόπος επιχειρείν είναι η καινοτομία που προσφέρουν τα νέα επιχειρηματικά μοντέλα.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έτσι, μπορεί: </a:t>
            </a:r>
          </a:p>
          <a:p>
            <a:pPr>
              <a:spcAft>
                <a:spcPts val="600"/>
              </a:spcAft>
              <a:buFont typeface="Wingdings" panose="05000000000000000000" pitchFamily="2" charset="2"/>
              <a:buChar char="ü"/>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διαμορφωθούν εικονικές κοινότητες χρηστών </a:t>
            </a:r>
          </a:p>
          <a:p>
            <a:pPr>
              <a:spcAft>
                <a:spcPts val="600"/>
              </a:spcAft>
              <a:buFont typeface="Wingdings" panose="05000000000000000000" pitchFamily="2" charset="2"/>
              <a:buChar char="ü"/>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δημιουργηθούν εικονικές επιχειρήσεις </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5 - Θέση αριθμού διαφάνειας">
            <a:extLst>
              <a:ext uri="{FF2B5EF4-FFF2-40B4-BE49-F238E27FC236}">
                <a16:creationId xmlns:a16="http://schemas.microsoft.com/office/drawing/2014/main" id="{7783D571-AC1D-418E-8873-EEF86FB184E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9E6C5C-122C-4863-B044-555336755788}" type="slidenum">
              <a:rPr lang="en-GB" altLang="en-US" sz="1000" smtClean="0"/>
              <a:pPr>
                <a:spcBef>
                  <a:spcPct val="0"/>
                </a:spcBef>
                <a:buClrTx/>
                <a:buSzTx/>
                <a:buFontTx/>
                <a:buNone/>
              </a:pPr>
              <a:t>37</a:t>
            </a:fld>
            <a:endParaRPr lang="en-GB" altLang="en-US" sz="1000"/>
          </a:p>
        </p:txBody>
      </p:sp>
      <p:sp>
        <p:nvSpPr>
          <p:cNvPr id="7" name="TextBox 6">
            <a:extLst>
              <a:ext uri="{FF2B5EF4-FFF2-40B4-BE49-F238E27FC236}">
                <a16:creationId xmlns:a16="http://schemas.microsoft.com/office/drawing/2014/main" id="{14C273DD-BADD-4B34-8B35-C5CF725ACF7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80900" name="Rectangle 6">
            <a:extLst>
              <a:ext uri="{FF2B5EF4-FFF2-40B4-BE49-F238E27FC236}">
                <a16:creationId xmlns:a16="http://schemas.microsoft.com/office/drawing/2014/main" id="{1F3A1B0C-DDB2-4FA6-9B60-07669965981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80901" name="TextBox 11">
            <a:extLst>
              <a:ext uri="{FF2B5EF4-FFF2-40B4-BE49-F238E27FC236}">
                <a16:creationId xmlns:a16="http://schemas.microsoft.com/office/drawing/2014/main" id="{9BA91D61-09F8-4413-854B-B3649CBE50E4}"/>
              </a:ext>
            </a:extLst>
          </p:cNvPr>
          <p:cNvSpPr txBox="1">
            <a:spLocks noChangeArrowheads="1"/>
          </p:cNvSpPr>
          <p:nvPr/>
        </p:nvSpPr>
        <p:spPr bwMode="auto">
          <a:xfrm>
            <a:off x="350838" y="1195388"/>
            <a:ext cx="75977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ü"/>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μειωθούν τα κόστη σε πολλά σημεία της εφοδιαστικής αλυσίδας (π.χ. χαμηλότερο κόστος παραγγελίας πρώτων υλών)</a:t>
            </a:r>
          </a:p>
          <a:p>
            <a:pPr>
              <a:spcAft>
                <a:spcPts val="600"/>
              </a:spcAft>
              <a:buFont typeface="Wingdings" panose="05000000000000000000" pitchFamily="2" charset="2"/>
              <a:buChar char="ü"/>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µην είναι ασύμμετρη η πρόσβαση στην πληροφορία, όπως παλαιότερα, αλλά να έχουν όλοι την ίδια δυνατότητα πληροφόρησης </a:t>
            </a:r>
          </a:p>
          <a:p>
            <a:pPr>
              <a:spcAft>
                <a:spcPts val="600"/>
              </a:spcAft>
              <a:buFont typeface="Wingdings" panose="05000000000000000000" pitchFamily="2" charset="2"/>
              <a:buChar char="ü"/>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μπορεί ο καταναλωτής να ερευνά, να βρίσκει, να αξιολογεί και να επιλέγει εύκολα, χωρίς να έχει ανάγκη τους μεσάζοντες (αποδιαμεσολάβηση) </a:t>
            </a:r>
          </a:p>
          <a:p>
            <a:pPr>
              <a:spcAft>
                <a:spcPts val="600"/>
              </a:spcAft>
              <a:buFont typeface="Wingdings" panose="05000000000000000000" pitchFamily="2" charset="2"/>
              <a:buChar char="ü"/>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μπορεί η διαφήμιση να γίνει πιο εξατομικευμένη  </a:t>
            </a:r>
          </a:p>
          <a:p>
            <a:pPr>
              <a:spcAft>
                <a:spcPts val="600"/>
              </a:spcAft>
              <a:buFont typeface="Wingdings" panose="05000000000000000000" pitchFamily="2" charset="2"/>
              <a:buChar char="ü"/>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γίνει η πρόσβαση στις αγορές πιο στοχευμένη</a:t>
            </a:r>
          </a:p>
        </p:txBody>
      </p:sp>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5 - Θέση αριθμού διαφάνειας">
            <a:extLst>
              <a:ext uri="{FF2B5EF4-FFF2-40B4-BE49-F238E27FC236}">
                <a16:creationId xmlns:a16="http://schemas.microsoft.com/office/drawing/2014/main" id="{8D6537A3-8E9B-4B63-B002-B6AFB742302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1506B0C-FE28-4479-996D-E1764AA180FE}" type="slidenum">
              <a:rPr lang="en-GB" altLang="en-US" sz="1000" smtClean="0"/>
              <a:pPr>
                <a:spcBef>
                  <a:spcPct val="0"/>
                </a:spcBef>
                <a:buClrTx/>
                <a:buSzTx/>
                <a:buFontTx/>
                <a:buNone/>
              </a:pPr>
              <a:t>38</a:t>
            </a:fld>
            <a:endParaRPr lang="en-GB" altLang="en-US" sz="1000"/>
          </a:p>
        </p:txBody>
      </p:sp>
      <p:sp>
        <p:nvSpPr>
          <p:cNvPr id="7" name="TextBox 6">
            <a:extLst>
              <a:ext uri="{FF2B5EF4-FFF2-40B4-BE49-F238E27FC236}">
                <a16:creationId xmlns:a16="http://schemas.microsoft.com/office/drawing/2014/main" id="{F80DCB1F-B3FD-4A84-8D23-6B97DBD6C775}"/>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82948" name="Rectangle 6">
            <a:extLst>
              <a:ext uri="{FF2B5EF4-FFF2-40B4-BE49-F238E27FC236}">
                <a16:creationId xmlns:a16="http://schemas.microsoft.com/office/drawing/2014/main" id="{A8558508-9085-423E-A779-E94E50110CE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53F6BD5F-FE23-4B53-B766-B1BB2075C903}"/>
              </a:ext>
            </a:extLst>
          </p:cNvPr>
          <p:cNvSpPr txBox="1">
            <a:spLocks noChangeArrowheads="1"/>
          </p:cNvSpPr>
          <p:nvPr/>
        </p:nvSpPr>
        <p:spPr bwMode="auto">
          <a:xfrm>
            <a:off x="350838" y="1195388"/>
            <a:ext cx="7597775" cy="549433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επιχειρηματικό μοντέλο θα πρέπει να περιλαμβάνει λεπτομέρειες για όλες τις λειτουργίες, καθώς και βραχυπρόθεσμα και μακροπρόθεσμα σχέδια και οράματα για την ανάπτυξη της επιχείρησης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χωρίς επιχειρηματικό μοντέλο, οι επενδυτές και οι ιδιοκτήτες δεν θα έχουν σαφή ιδέα για το πώς θα αναπτύξουν καλύτερα την επιχείρηση και θα είναι πολύ πιο δύσκολο να δημιουργηθεί μια σταθερή και βιώσιμη προοπτική</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a:p>
            <a:pPr marL="514350" indent="-514350">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5 - Θέση αριθμού διαφάνειας">
            <a:extLst>
              <a:ext uri="{FF2B5EF4-FFF2-40B4-BE49-F238E27FC236}">
                <a16:creationId xmlns:a16="http://schemas.microsoft.com/office/drawing/2014/main" id="{7A043DBD-9B7F-4BB6-983A-066395A2C80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E0A6CD7-1BB6-4776-B146-B68412565F31}" type="slidenum">
              <a:rPr lang="en-GB" altLang="en-US" sz="1000" smtClean="0"/>
              <a:pPr>
                <a:spcBef>
                  <a:spcPct val="0"/>
                </a:spcBef>
                <a:buClrTx/>
                <a:buSzTx/>
                <a:buFontTx/>
                <a:buNone/>
              </a:pPr>
              <a:t>39</a:t>
            </a:fld>
            <a:endParaRPr lang="en-GB" altLang="en-US" sz="1000"/>
          </a:p>
        </p:txBody>
      </p:sp>
      <p:sp>
        <p:nvSpPr>
          <p:cNvPr id="7" name="TextBox 6">
            <a:extLst>
              <a:ext uri="{FF2B5EF4-FFF2-40B4-BE49-F238E27FC236}">
                <a16:creationId xmlns:a16="http://schemas.microsoft.com/office/drawing/2014/main" id="{A9AC836E-4B03-4661-B3FC-B93C726DE4D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84996" name="Rectangle 6">
            <a:extLst>
              <a:ext uri="{FF2B5EF4-FFF2-40B4-BE49-F238E27FC236}">
                <a16:creationId xmlns:a16="http://schemas.microsoft.com/office/drawing/2014/main" id="{F80BEFE0-D5C2-4BE1-9505-FA38F91BF5F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A2C3F979-A9FC-499A-AA1C-B3D30974382B}"/>
              </a:ext>
            </a:extLst>
          </p:cNvPr>
          <p:cNvSpPr txBox="1">
            <a:spLocks noChangeArrowheads="1"/>
          </p:cNvSpPr>
          <p:nvPr/>
        </p:nvSpPr>
        <p:spPr bwMode="auto">
          <a:xfrm>
            <a:off x="350838" y="1195388"/>
            <a:ext cx="7597775" cy="53721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συστατικά ενός επιχειρηματικού μοντέλου μπορεί να είναι τα:</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Πρόταση Αξίας και Τμηματοποίηση αγοράς (Value Proposition and Market Segment)</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Δομή Αλυσίδας Αξίας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Chain Structure)</a:t>
            </a: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Δημιουργία Εσόδων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Revenue Generation)</a:t>
            </a: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Θέση στην αγορά (Market Position)</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Στρατηγική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Strategy)</a:t>
            </a: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παραπάνω συστατικά είναι απαραίτητα και πρέπει να περιγράφονται  σε κάθε επιχειρηματικό μοντέλο</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a:extLst>
              <a:ext uri="{FF2B5EF4-FFF2-40B4-BE49-F238E27FC236}">
                <a16:creationId xmlns:a16="http://schemas.microsoft.com/office/drawing/2014/main" id="{090BFA9E-20DB-484A-8983-4F9F9FE391F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8084A3-70AE-4553-BD7C-1200B6F85DB0}" type="slidenum">
              <a:rPr lang="en-GB" altLang="en-US" sz="1000" smtClean="0"/>
              <a:pPr>
                <a:spcBef>
                  <a:spcPct val="0"/>
                </a:spcBef>
                <a:buClrTx/>
                <a:buSzTx/>
                <a:buFontTx/>
                <a:buNone/>
              </a:pPr>
              <a:t>4</a:t>
            </a:fld>
            <a:endParaRPr lang="en-GB" altLang="en-US" sz="1000"/>
          </a:p>
        </p:txBody>
      </p:sp>
      <p:sp>
        <p:nvSpPr>
          <p:cNvPr id="7" name="TextBox 6">
            <a:extLst>
              <a:ext uri="{FF2B5EF4-FFF2-40B4-BE49-F238E27FC236}">
                <a16:creationId xmlns:a16="http://schemas.microsoft.com/office/drawing/2014/main" id="{F2549A1D-CA85-4FF8-919C-BEFAD4053C05}"/>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
        <p:nvSpPr>
          <p:cNvPr id="13316" name="Rectangle 6">
            <a:extLst>
              <a:ext uri="{FF2B5EF4-FFF2-40B4-BE49-F238E27FC236}">
                <a16:creationId xmlns:a16="http://schemas.microsoft.com/office/drawing/2014/main" id="{1BF84A25-75F0-494E-B46D-D058AEAE823D}"/>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7173" name="TextBox 11">
            <a:extLst>
              <a:ext uri="{FF2B5EF4-FFF2-40B4-BE49-F238E27FC236}">
                <a16:creationId xmlns:a16="http://schemas.microsoft.com/office/drawing/2014/main" id="{3C966011-E662-4EA1-9901-2524A85301D0}"/>
              </a:ext>
            </a:extLst>
          </p:cNvPr>
          <p:cNvSpPr txBox="1">
            <a:spLocks noChangeArrowheads="1"/>
          </p:cNvSpPr>
          <p:nvPr/>
        </p:nvSpPr>
        <p:spPr bwMode="auto">
          <a:xfrm>
            <a:off x="344488" y="1665288"/>
            <a:ext cx="7597775" cy="36941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Aft>
                <a:spcPts val="600"/>
              </a:spcAft>
              <a:buFont typeface="Wingdings" panose="05000000000000000000" pitchFamily="2" charset="2"/>
              <a:buChar char="§"/>
              <a:defRPr/>
            </a:pPr>
            <a:r>
              <a:rPr lang="el-GR" altLang="el-GR" sz="2800" dirty="0">
                <a:latin typeface="Arial Narrow" panose="020B0606020202030204" pitchFamily="34" charset="0"/>
              </a:rPr>
              <a:t>οι μάνατζερς θα πρέπει να γνωρίζουν </a:t>
            </a:r>
          </a:p>
          <a:p>
            <a:pPr marL="457200" indent="-457200">
              <a:spcAft>
                <a:spcPts val="600"/>
              </a:spcAft>
              <a:buFont typeface="Wingdings" panose="05000000000000000000" pitchFamily="2" charset="2"/>
              <a:buChar char="§"/>
              <a:defRPr/>
            </a:pPr>
            <a:r>
              <a:rPr lang="el-GR" altLang="el-GR" sz="2800" dirty="0">
                <a:latin typeface="Arial Narrow" panose="020B0606020202030204" pitchFamily="34" charset="0"/>
              </a:rPr>
              <a:t>πώς η επιχείρηση στην οποία δρουν μπορεί να επωφεληθεί από την άσκηση ‘ηλεκτρονικής’ επιχειρηματικής δραστηριότητας με τη χρήση του Internet και του Παγκόσμιου ιστού</a:t>
            </a:r>
          </a:p>
          <a:p>
            <a:pPr marL="457200" indent="-457200">
              <a:spcAft>
                <a:spcPts val="600"/>
              </a:spcAft>
              <a:buFont typeface="Wingdings" panose="05000000000000000000" pitchFamily="2" charset="2"/>
              <a:buChar char="§"/>
              <a:defRPr/>
            </a:pPr>
            <a:r>
              <a:rPr lang="el-GR" altLang="el-GR" sz="2800" dirty="0">
                <a:latin typeface="Arial Narrow" panose="020B0606020202030204" pitchFamily="34" charset="0"/>
              </a:rPr>
              <a:t>δεν θα πρέπει να ξεχνάμε ότι η ψηφιακή ολοκλήρωση της επιχείρησης απαιτεί </a:t>
            </a:r>
            <a:r>
              <a:rPr lang="el-GR" altLang="el-GR" sz="2800" dirty="0">
                <a:solidFill>
                  <a:srgbClr val="FF0000"/>
                </a:solidFill>
                <a:effectLst>
                  <a:outerShdw blurRad="38100" dist="38100" dir="2700000" algn="tl">
                    <a:srgbClr val="000000">
                      <a:alpha val="43137"/>
                    </a:srgbClr>
                  </a:outerShdw>
                </a:effectLst>
                <a:latin typeface="Arial Narrow" panose="020B0606020202030204" pitchFamily="34" charset="0"/>
              </a:rPr>
              <a:t>ολοκληρωτική αλλαγή νοοτροπίας</a:t>
            </a:r>
            <a:r>
              <a:rPr lang="el-GR" altLang="el-GR" sz="2800" dirty="0">
                <a:latin typeface="Arial Narrow" panose="020B0606020202030204" pitchFamily="34" charset="0"/>
              </a:rPr>
              <a:t> μέσα σε αυτή. </a:t>
            </a:r>
          </a:p>
        </p:txBody>
      </p:sp>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5 - Θέση αριθμού διαφάνειας">
            <a:extLst>
              <a:ext uri="{FF2B5EF4-FFF2-40B4-BE49-F238E27FC236}">
                <a16:creationId xmlns:a16="http://schemas.microsoft.com/office/drawing/2014/main" id="{B5F1230A-76F6-48F1-B74A-527274A6F01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63D635-CB92-4A2F-A085-0476333648C4}" type="slidenum">
              <a:rPr lang="en-GB" altLang="en-US" sz="1000" smtClean="0"/>
              <a:pPr>
                <a:spcBef>
                  <a:spcPct val="0"/>
                </a:spcBef>
                <a:buClrTx/>
                <a:buSzTx/>
                <a:buFontTx/>
                <a:buNone/>
              </a:pPr>
              <a:t>40</a:t>
            </a:fld>
            <a:endParaRPr lang="en-GB" altLang="en-US" sz="1000"/>
          </a:p>
        </p:txBody>
      </p:sp>
      <p:sp>
        <p:nvSpPr>
          <p:cNvPr id="7" name="TextBox 6">
            <a:extLst>
              <a:ext uri="{FF2B5EF4-FFF2-40B4-BE49-F238E27FC236}">
                <a16:creationId xmlns:a16="http://schemas.microsoft.com/office/drawing/2014/main" id="{A1D318B7-76FF-47D9-8B5C-107661EE815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87044" name="Rectangle 6">
            <a:extLst>
              <a:ext uri="{FF2B5EF4-FFF2-40B4-BE49-F238E27FC236}">
                <a16:creationId xmlns:a16="http://schemas.microsoft.com/office/drawing/2014/main" id="{42596FD7-CA24-463D-8197-CAEC89623DE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AF371D09-DED9-4E85-863E-CFBF02F8231F}"/>
              </a:ext>
            </a:extLst>
          </p:cNvPr>
          <p:cNvSpPr txBox="1">
            <a:spLocks noChangeArrowheads="1"/>
          </p:cNvSpPr>
          <p:nvPr/>
        </p:nvSpPr>
        <p:spPr bwMode="auto">
          <a:xfrm>
            <a:off x="350838" y="1195388"/>
            <a:ext cx="7597775" cy="43561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Timmers (1998) ορίζει ένα  ‘business model’ ως: </a:t>
            </a:r>
          </a:p>
          <a:p>
            <a:pPr marL="0" indent="0">
              <a:spcAft>
                <a:spcPts val="600"/>
              </a:spcAft>
              <a:defRPr/>
            </a:pPr>
            <a:r>
              <a:rPr lang="el-GR" altLang="el-GR" sz="2800" i="1"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την Αρχιτεκτονική για ροές προϊόντων, υπηρεσιών και πληροφοριών</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που περιλαμβάνουν:</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περιγραφή των διαφόρων επιχειρηματικών συντελεστών και των ρόλων τους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περιγραφή των πιθανών οφελών για τους διάφορους επιχειρηματικούς συντελεστές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περιγραφή των πηγών εσόδων</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5 - Θέση αριθμού διαφάνειας">
            <a:extLst>
              <a:ext uri="{FF2B5EF4-FFF2-40B4-BE49-F238E27FC236}">
                <a16:creationId xmlns:a16="http://schemas.microsoft.com/office/drawing/2014/main" id="{5CEDB14A-94AC-4256-84E1-48944DFBDDF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DB61BAC-BFA6-40A6-9BAC-482CCA8AE81B}" type="slidenum">
              <a:rPr lang="en-GB" altLang="en-US" sz="1000" smtClean="0"/>
              <a:pPr>
                <a:spcBef>
                  <a:spcPct val="0"/>
                </a:spcBef>
                <a:buClrTx/>
                <a:buSzTx/>
                <a:buFontTx/>
                <a:buNone/>
              </a:pPr>
              <a:t>41</a:t>
            </a:fld>
            <a:endParaRPr lang="en-GB" altLang="en-US" sz="1000"/>
          </a:p>
        </p:txBody>
      </p:sp>
      <p:sp>
        <p:nvSpPr>
          <p:cNvPr id="7" name="TextBox 6">
            <a:extLst>
              <a:ext uri="{FF2B5EF4-FFF2-40B4-BE49-F238E27FC236}">
                <a16:creationId xmlns:a16="http://schemas.microsoft.com/office/drawing/2014/main" id="{87DD36DB-EB0D-4CAF-A88B-A5D6B555B01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89092" name="Rectangle 6">
            <a:extLst>
              <a:ext uri="{FF2B5EF4-FFF2-40B4-BE49-F238E27FC236}">
                <a16:creationId xmlns:a16="http://schemas.microsoft.com/office/drawing/2014/main" id="{79C86FD0-7ADD-4679-8594-8C30833441B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3E831E10-1F58-4613-9E6A-8B4FA75420FD}"/>
              </a:ext>
            </a:extLst>
          </p:cNvPr>
          <p:cNvSpPr txBox="1">
            <a:spLocks noChangeArrowheads="1"/>
          </p:cNvSpPr>
          <p:nvPr/>
        </p:nvSpPr>
        <p:spPr bwMode="auto">
          <a:xfrm>
            <a:off x="350838" y="1195388"/>
            <a:ext cx="7597775" cy="427831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Timmers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προτείνει τα παρακάτω βασικά συστατικά (Key elements) για ένα επιχειρηματικό μοντέλο:</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Πρόταση Αξίας προσφερόμενων προϊόντων και υπηρεσιών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proposition-products &amp; services to offer)</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Αγορά ή το Κοινό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Market or audience)</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Μοντέλα Εσόδων και βάση Κόστους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Revenue models and cost base)</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5 - Θέση αριθμού διαφάνειας">
            <a:extLst>
              <a:ext uri="{FF2B5EF4-FFF2-40B4-BE49-F238E27FC236}">
                <a16:creationId xmlns:a16="http://schemas.microsoft.com/office/drawing/2014/main" id="{5C999469-182E-430D-972B-27835EDE8F1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DB44D0D-896E-4212-BA61-C61DB167CCA0}" type="slidenum">
              <a:rPr lang="en-GB" altLang="en-US" sz="1000" smtClean="0"/>
              <a:pPr>
                <a:spcBef>
                  <a:spcPct val="0"/>
                </a:spcBef>
                <a:buClrTx/>
                <a:buSzTx/>
                <a:buFontTx/>
                <a:buNone/>
              </a:pPr>
              <a:t>42</a:t>
            </a:fld>
            <a:endParaRPr lang="en-GB" altLang="en-US" sz="1000"/>
          </a:p>
        </p:txBody>
      </p:sp>
      <p:sp>
        <p:nvSpPr>
          <p:cNvPr id="7" name="TextBox 6">
            <a:extLst>
              <a:ext uri="{FF2B5EF4-FFF2-40B4-BE49-F238E27FC236}">
                <a16:creationId xmlns:a16="http://schemas.microsoft.com/office/drawing/2014/main" id="{280B5217-37A4-4D69-ACD1-CE51E1BDB847}"/>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91140" name="Rectangle 6">
            <a:extLst>
              <a:ext uri="{FF2B5EF4-FFF2-40B4-BE49-F238E27FC236}">
                <a16:creationId xmlns:a16="http://schemas.microsoft.com/office/drawing/2014/main" id="{1807A3D2-EED3-41AE-B17B-0B918E670A2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E1A8D850-E0F5-44C7-9918-CECAA19882DB}"/>
              </a:ext>
            </a:extLst>
          </p:cNvPr>
          <p:cNvSpPr txBox="1">
            <a:spLocks noChangeArrowheads="1"/>
          </p:cNvSpPr>
          <p:nvPr/>
        </p:nvSpPr>
        <p:spPr bwMode="auto">
          <a:xfrm>
            <a:off x="350838" y="1195388"/>
            <a:ext cx="7597775" cy="43561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Ανταγωνιστικό Περιβάλλον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Competitive environment)</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Αλυσίδα Αξίας και τοποθέτηση στην αγορά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chain and marketing positioning)</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Εκπροσώπηση στο φυσικό και εικονικό κόσμο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Representation in the physical &amp; virtual world)</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Οργανωτική Δομή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Organizational structure)</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Μάνατζμεντ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Management)</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5 - Θέση αριθμού διαφάνειας">
            <a:extLst>
              <a:ext uri="{FF2B5EF4-FFF2-40B4-BE49-F238E27FC236}">
                <a16:creationId xmlns:a16="http://schemas.microsoft.com/office/drawing/2014/main" id="{A4329AD6-2D4B-4204-A7CC-8D437187D0F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26933FE-F7DB-477A-95DC-84905F56F1AE}" type="slidenum">
              <a:rPr lang="en-GB" altLang="en-US" sz="1000" smtClean="0"/>
              <a:pPr>
                <a:spcBef>
                  <a:spcPct val="0"/>
                </a:spcBef>
                <a:buClrTx/>
                <a:buSzTx/>
                <a:buFontTx/>
                <a:buNone/>
              </a:pPr>
              <a:t>43</a:t>
            </a:fld>
            <a:endParaRPr lang="en-GB" altLang="en-US" sz="1000"/>
          </a:p>
        </p:txBody>
      </p:sp>
      <p:sp>
        <p:nvSpPr>
          <p:cNvPr id="7" name="TextBox 6">
            <a:extLst>
              <a:ext uri="{FF2B5EF4-FFF2-40B4-BE49-F238E27FC236}">
                <a16:creationId xmlns:a16="http://schemas.microsoft.com/office/drawing/2014/main" id="{60AA8FAA-255F-4C20-80BE-98D142A68DF7}"/>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93188" name="Rectangle 6">
            <a:extLst>
              <a:ext uri="{FF2B5EF4-FFF2-40B4-BE49-F238E27FC236}">
                <a16:creationId xmlns:a16="http://schemas.microsoft.com/office/drawing/2014/main" id="{E9BDAE2A-9D90-423B-85DE-F9CC960E35B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CF8038A7-012F-4698-973F-91CA7A8363A8}"/>
              </a:ext>
            </a:extLst>
          </p:cNvPr>
          <p:cNvSpPr txBox="1">
            <a:spLocks noChangeArrowheads="1"/>
          </p:cNvSpPr>
          <p:nvPr/>
        </p:nvSpPr>
        <p:spPr bwMode="auto">
          <a:xfrm>
            <a:off x="350838" y="1195388"/>
            <a:ext cx="7597775" cy="503237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Laudon and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Traver</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(2014) προτείνουν τα παρακάτω βασικά συστατικά (Key elements)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Πρόταση Αξίας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proposition)</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Μοντέλο Εσόδων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Revenue model)</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Ευκαιρίες της Αγοράς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Market opportunity)</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Ανταγωνιστικό Περιβάλλον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Competitive environment)</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Ανταγωνιστικό Πλεονέκτημα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Competitive advantage)</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Στρατηγική της Αγοράς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Market strategy)</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Οργανωσιακή Ανάπτυξη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Organizational development)</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Ομάδα Διοίκησης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Management team)</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5 - Θέση αριθμού διαφάνειας">
            <a:extLst>
              <a:ext uri="{FF2B5EF4-FFF2-40B4-BE49-F238E27FC236}">
                <a16:creationId xmlns:a16="http://schemas.microsoft.com/office/drawing/2014/main" id="{E405173D-E922-4D5E-ABC2-5AFDA99CFD1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425C7F-BE64-4C96-86E1-0507A8C676A5}" type="slidenum">
              <a:rPr lang="en-GB" altLang="en-US" sz="1000" smtClean="0"/>
              <a:pPr>
                <a:spcBef>
                  <a:spcPct val="0"/>
                </a:spcBef>
                <a:buClrTx/>
                <a:buSzTx/>
                <a:buFontTx/>
                <a:buNone/>
              </a:pPr>
              <a:t>44</a:t>
            </a:fld>
            <a:endParaRPr lang="en-GB" altLang="en-US" sz="1000"/>
          </a:p>
        </p:txBody>
      </p:sp>
      <p:sp>
        <p:nvSpPr>
          <p:cNvPr id="7" name="TextBox 6">
            <a:extLst>
              <a:ext uri="{FF2B5EF4-FFF2-40B4-BE49-F238E27FC236}">
                <a16:creationId xmlns:a16="http://schemas.microsoft.com/office/drawing/2014/main" id="{05870115-25B3-4A46-BCE6-8EB940E8426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95236" name="Rectangle 6">
            <a:extLst>
              <a:ext uri="{FF2B5EF4-FFF2-40B4-BE49-F238E27FC236}">
                <a16:creationId xmlns:a16="http://schemas.microsoft.com/office/drawing/2014/main" id="{CD648A35-A7EC-47DF-A24F-644B69BFD76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8547EEE2-A118-4C05-A113-FBD7989FE15A}"/>
              </a:ext>
            </a:extLst>
          </p:cNvPr>
          <p:cNvSpPr txBox="1">
            <a:spLocks noChangeArrowheads="1"/>
          </p:cNvSpPr>
          <p:nvPr/>
        </p:nvSpPr>
        <p:spPr bwMode="auto">
          <a:xfrm>
            <a:off x="350838" y="1195388"/>
            <a:ext cx="7597775" cy="547846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Καμβάς Επιχειρηματικού Μοντέλου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BMC)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του Alexander Osterwalder αποτελείται από εννέα συστατικά</a:t>
            </a: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Τμήματα Πελατών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Customer Segments)</a:t>
            </a: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Πρόταση Αξίας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Proposition)</a:t>
            </a: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Ροές Εσόδων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Revenue Streams)</a:t>
            </a: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Κανάλια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Channels)</a:t>
            </a: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Σχέσεις με τους Πελάτες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Customer Relationships)</a:t>
            </a: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Βασικές Δραστηριότητες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Key Activities)</a:t>
            </a: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Βασικοί Πόροι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Key Resources)</a:t>
            </a: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Βασικοί Συνεργάτες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Key Partners)</a:t>
            </a:r>
          </a:p>
          <a:p>
            <a:pPr>
              <a:spcAft>
                <a:spcPts val="600"/>
              </a:spcAft>
              <a:buFont typeface="+mj-lt"/>
              <a:buAutoNum type="arabicPeriod"/>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Δομή Κόστους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Cost Structure)</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5 - Θέση αριθμού διαφάνειας">
            <a:extLst>
              <a:ext uri="{FF2B5EF4-FFF2-40B4-BE49-F238E27FC236}">
                <a16:creationId xmlns:a16="http://schemas.microsoft.com/office/drawing/2014/main" id="{65E5D5F1-7038-43DE-BC78-5BEA58AB01E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673BCB2-3F59-4B90-AF03-8E935FA6B85A}" type="slidenum">
              <a:rPr lang="en-GB" altLang="en-US" sz="1000" smtClean="0"/>
              <a:pPr>
                <a:spcBef>
                  <a:spcPct val="0"/>
                </a:spcBef>
                <a:buClrTx/>
                <a:buSzTx/>
                <a:buFontTx/>
                <a:buNone/>
              </a:pPr>
              <a:t>45</a:t>
            </a:fld>
            <a:endParaRPr lang="en-GB" altLang="en-US" sz="1000"/>
          </a:p>
        </p:txBody>
      </p:sp>
      <p:sp>
        <p:nvSpPr>
          <p:cNvPr id="7" name="TextBox 6">
            <a:extLst>
              <a:ext uri="{FF2B5EF4-FFF2-40B4-BE49-F238E27FC236}">
                <a16:creationId xmlns:a16="http://schemas.microsoft.com/office/drawing/2014/main" id="{A81201F0-3572-4E95-86B3-3703F5B9871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97284" name="Rectangle 6">
            <a:extLst>
              <a:ext uri="{FF2B5EF4-FFF2-40B4-BE49-F238E27FC236}">
                <a16:creationId xmlns:a16="http://schemas.microsoft.com/office/drawing/2014/main" id="{FD48DACC-5A66-4D00-BB2F-39AFB25F51F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97285" name="TextBox 11">
            <a:extLst>
              <a:ext uri="{FF2B5EF4-FFF2-40B4-BE49-F238E27FC236}">
                <a16:creationId xmlns:a16="http://schemas.microsoft.com/office/drawing/2014/main" id="{69EB19BC-C07D-4A58-A98A-98F453BF6C0E}"/>
              </a:ext>
            </a:extLst>
          </p:cNvPr>
          <p:cNvSpPr txBox="1">
            <a:spLocks noChangeArrowheads="1"/>
          </p:cNvSpPr>
          <p:nvPr/>
        </p:nvSpPr>
        <p:spPr bwMode="auto">
          <a:xfrm>
            <a:off x="350838" y="1195388"/>
            <a:ext cx="75977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Καμβάς Επιχειρηματικού Μοντέλου – </a:t>
            </a:r>
            <a:r>
              <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Business Model Canvas (BMC)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κατά </a:t>
            </a:r>
            <a:r>
              <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Alexander Osterwalder.</a:t>
            </a: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pP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97286" name="Εικόνα 1">
            <a:extLst>
              <a:ext uri="{FF2B5EF4-FFF2-40B4-BE49-F238E27FC236}">
                <a16:creationId xmlns:a16="http://schemas.microsoft.com/office/drawing/2014/main" id="{9A92F0D0-7B96-412B-AF92-B9720A9A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03438"/>
            <a:ext cx="6481763"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5 - Θέση αριθμού διαφάνειας">
            <a:extLst>
              <a:ext uri="{FF2B5EF4-FFF2-40B4-BE49-F238E27FC236}">
                <a16:creationId xmlns:a16="http://schemas.microsoft.com/office/drawing/2014/main" id="{26C574A2-89D8-41D5-B549-311A779D9C9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40435AE-6C79-49F5-B7C4-DCF06B7466B6}" type="slidenum">
              <a:rPr lang="en-GB" altLang="en-US" sz="1000" smtClean="0"/>
              <a:pPr>
                <a:spcBef>
                  <a:spcPct val="0"/>
                </a:spcBef>
                <a:buClrTx/>
                <a:buSzTx/>
                <a:buFontTx/>
                <a:buNone/>
              </a:pPr>
              <a:t>46</a:t>
            </a:fld>
            <a:endParaRPr lang="en-GB" altLang="en-US" sz="1000"/>
          </a:p>
        </p:txBody>
      </p:sp>
      <p:sp>
        <p:nvSpPr>
          <p:cNvPr id="7" name="TextBox 6">
            <a:extLst>
              <a:ext uri="{FF2B5EF4-FFF2-40B4-BE49-F238E27FC236}">
                <a16:creationId xmlns:a16="http://schemas.microsoft.com/office/drawing/2014/main" id="{D9415532-D68D-457F-80B3-30C72604300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99332" name="Rectangle 6">
            <a:extLst>
              <a:ext uri="{FF2B5EF4-FFF2-40B4-BE49-F238E27FC236}">
                <a16:creationId xmlns:a16="http://schemas.microsoft.com/office/drawing/2014/main" id="{75D624F8-CBFE-4E2E-8059-E434C2F2922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629D1E80-4EA8-4A6F-9B9C-B266FEBB0841}"/>
              </a:ext>
            </a:extLst>
          </p:cNvPr>
          <p:cNvSpPr txBox="1">
            <a:spLocks noChangeArrowheads="1"/>
          </p:cNvSpPr>
          <p:nvPr/>
        </p:nvSpPr>
        <p:spPr bwMode="auto">
          <a:xfrm>
            <a:off x="350838" y="1195388"/>
            <a:ext cx="7597775" cy="49403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δεξιά πλευρά του καμβά εστιάζεται στον πελάτη του Business Model Canvas ενώ η αριστερή πλευρά εστιάζεται στην υποδομή.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Δεξιά πλευρά και συστατικά:</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Τμήματα Πελατών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Customer Segments)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Πρόταση Αξίας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Proposition)</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Ροές Εσόδων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Revenue Streams)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Κανάλια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Channels)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Σχέσεις με τους Πελάτες (</a:t>
            </a:r>
            <a:r>
              <a:rPr lang="en-GB"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Customer Relationships)</a:t>
            </a: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5 - Θέση αριθμού διαφάνειας">
            <a:extLst>
              <a:ext uri="{FF2B5EF4-FFF2-40B4-BE49-F238E27FC236}">
                <a16:creationId xmlns:a16="http://schemas.microsoft.com/office/drawing/2014/main" id="{6D7FCE9B-3BD5-4984-BE21-C4482729FE5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5CAA9D-93EA-4193-A2BE-CD3689E2EAFC}" type="slidenum">
              <a:rPr lang="en-GB" altLang="en-US" sz="1000" smtClean="0"/>
              <a:pPr>
                <a:spcBef>
                  <a:spcPct val="0"/>
                </a:spcBef>
                <a:buClrTx/>
                <a:buSzTx/>
                <a:buFontTx/>
                <a:buNone/>
              </a:pPr>
              <a:t>47</a:t>
            </a:fld>
            <a:endParaRPr lang="en-GB" altLang="en-US" sz="1000"/>
          </a:p>
        </p:txBody>
      </p:sp>
      <p:sp>
        <p:nvSpPr>
          <p:cNvPr id="7" name="TextBox 6">
            <a:extLst>
              <a:ext uri="{FF2B5EF4-FFF2-40B4-BE49-F238E27FC236}">
                <a16:creationId xmlns:a16="http://schemas.microsoft.com/office/drawing/2014/main" id="{F2DE4E3E-E54B-49CA-8BAF-D28BEE0DA525}"/>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3. τα Νέα Επιχειρηματικά Μοντέλα (Business Models) στο Ηλεκτρονικό Επιχειρείν (e-Business)</a:t>
            </a:r>
          </a:p>
        </p:txBody>
      </p:sp>
      <p:sp>
        <p:nvSpPr>
          <p:cNvPr id="101380" name="Rectangle 6">
            <a:extLst>
              <a:ext uri="{FF2B5EF4-FFF2-40B4-BE49-F238E27FC236}">
                <a16:creationId xmlns:a16="http://schemas.microsoft.com/office/drawing/2014/main" id="{C094B71B-6729-4F3F-88A7-72C67B7683A1}"/>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6D931888-93E9-4BBB-9218-6BCF1710CDF3}"/>
              </a:ext>
            </a:extLst>
          </p:cNvPr>
          <p:cNvSpPr txBox="1">
            <a:spLocks noChangeArrowheads="1"/>
          </p:cNvSpPr>
          <p:nvPr/>
        </p:nvSpPr>
        <p:spPr bwMode="auto">
          <a:xfrm>
            <a:off x="350838" y="1195388"/>
            <a:ext cx="7597775" cy="478631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αριστερή πλευρά και συστατικά:</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Βασικές Δραστηριότητες	(Key Activities)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Βασικοί Πόροι			(Key Resources)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Βασικοί Συνεργάτες		(Key Partners)</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Δομή Κόστους			(Cost Structure)</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εννέα σημεία του Καμβά Επιχειρηματικού Μοντέλου, όπως προτάθηκε από τον Alexander Osterwalder, είναι καίρια και βοηθούν κάθε επιχείρηση που θα ήθελε να αποτυπώσει το πλάνο της μέσω ενός επιχειρηματικού μοντέλου</a:t>
            </a:r>
          </a:p>
        </p:txBody>
      </p:sp>
    </p:spTree>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5 - Θέση αριθμού διαφάνειας">
            <a:extLst>
              <a:ext uri="{FF2B5EF4-FFF2-40B4-BE49-F238E27FC236}">
                <a16:creationId xmlns:a16="http://schemas.microsoft.com/office/drawing/2014/main" id="{5D07E7F3-69A4-45A6-81B0-C1E0ABBE73D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1E7D88-866D-4BFE-8399-A87AD41ECFC3}" type="slidenum">
              <a:rPr lang="en-GB" altLang="en-US" sz="1000" smtClean="0"/>
              <a:pPr>
                <a:spcBef>
                  <a:spcPct val="0"/>
                </a:spcBef>
                <a:buClrTx/>
                <a:buSzTx/>
                <a:buFontTx/>
                <a:buNone/>
              </a:pPr>
              <a:t>48</a:t>
            </a:fld>
            <a:endParaRPr lang="en-GB" altLang="en-US" sz="1000"/>
          </a:p>
        </p:txBody>
      </p:sp>
      <p:sp>
        <p:nvSpPr>
          <p:cNvPr id="7" name="TextBox 6">
            <a:extLst>
              <a:ext uri="{FF2B5EF4-FFF2-40B4-BE49-F238E27FC236}">
                <a16:creationId xmlns:a16="http://schemas.microsoft.com/office/drawing/2014/main" id="{34578C55-0847-4DEF-8E73-4C39C1B82ED1}"/>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03428" name="Rectangle 6">
            <a:extLst>
              <a:ext uri="{FF2B5EF4-FFF2-40B4-BE49-F238E27FC236}">
                <a16:creationId xmlns:a16="http://schemas.microsoft.com/office/drawing/2014/main" id="{73BEF40D-51C7-4195-87ED-B499FB4F9251}"/>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156AF270-B296-43D7-A8C2-4056645D9453}"/>
              </a:ext>
            </a:extLst>
          </p:cNvPr>
          <p:cNvSpPr txBox="1">
            <a:spLocks noChangeArrowheads="1"/>
          </p:cNvSpPr>
          <p:nvPr/>
        </p:nvSpPr>
        <p:spPr bwMode="auto">
          <a:xfrm>
            <a:off x="350838" y="1195388"/>
            <a:ext cx="7597775" cy="56276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Paul Timmers (1998; 2000) παρουσίασε έντεκα τύπους επιχειρηματικών μοντέλων διαδικτύου:</a:t>
            </a: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ηλεκτρονικά καταστήματα (e-shop</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οι εικονικές βιτρίνες (e-storefronts)</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ηλεκτρονικά συστήματα προμηθειών (e-procurement</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ηλεκτρονικές δημοπρασίες (e-auctions)</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ηλεκτρονικές αγορές (e-marketplaces) και τα ηλεκτρονικά εμπορικά κέντρα (e-malls)</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αγορές μεσαζόντων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Third party marketplaces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εικονικές κοινότητες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Virtual communities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πάροχοι υπηρεσιών της αλυσίδας αξίας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Value chain service providers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ολοκληρωτές της αλυσίδας αξίας (Value chain integrator</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πλατφόρμες συνεργατικότητας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ollaboration platforms)</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μεσίτες πληροφορίας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nformation brokerage</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υπηρεσίες εμπιστοσύνης (</a:t>
            </a:r>
            <a:r>
              <a:rPr lang="en-GB"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Trust services</a:t>
            </a:r>
            <a:r>
              <a:rPr lang="el-GR" sz="16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1600" dirty="0">
              <a:latin typeface="Arial Narrow" panose="020B0606020202030204" pitchFamily="34" charset="0"/>
              <a:ea typeface="Calibri" panose="020F0502020204030204" pitchFamily="34" charset="0"/>
              <a:cs typeface="Times New Roman" panose="02020603050405020304" pitchFamily="18" charset="0"/>
            </a:endParaRPr>
          </a:p>
          <a:p>
            <a:pPr marL="0" indent="0">
              <a:spcAft>
                <a:spcPts val="600"/>
              </a:spcAft>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5 - Θέση αριθμού διαφάνειας">
            <a:extLst>
              <a:ext uri="{FF2B5EF4-FFF2-40B4-BE49-F238E27FC236}">
                <a16:creationId xmlns:a16="http://schemas.microsoft.com/office/drawing/2014/main" id="{95FBE9B1-BD3F-4321-98FD-735CC45E249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F8ED6D8-8D49-4B19-B7EF-2352A8F0C9AC}" type="slidenum">
              <a:rPr lang="en-GB" altLang="en-US" sz="1000" smtClean="0"/>
              <a:pPr>
                <a:spcBef>
                  <a:spcPct val="0"/>
                </a:spcBef>
                <a:buClrTx/>
                <a:buSzTx/>
                <a:buFontTx/>
                <a:buNone/>
              </a:pPr>
              <a:t>49</a:t>
            </a:fld>
            <a:endParaRPr lang="en-GB" altLang="en-US" sz="1000"/>
          </a:p>
        </p:txBody>
      </p:sp>
      <p:sp>
        <p:nvSpPr>
          <p:cNvPr id="7" name="TextBox 6">
            <a:extLst>
              <a:ext uri="{FF2B5EF4-FFF2-40B4-BE49-F238E27FC236}">
                <a16:creationId xmlns:a16="http://schemas.microsoft.com/office/drawing/2014/main" id="{D0E3A0B6-8236-4092-AF57-7CC67682208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05476" name="Rectangle 6">
            <a:extLst>
              <a:ext uri="{FF2B5EF4-FFF2-40B4-BE49-F238E27FC236}">
                <a16:creationId xmlns:a16="http://schemas.microsoft.com/office/drawing/2014/main" id="{AF05CF34-E07F-4A26-99FD-FA3583C0CF5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05477" name="TextBox 11">
            <a:extLst>
              <a:ext uri="{FF2B5EF4-FFF2-40B4-BE49-F238E27FC236}">
                <a16:creationId xmlns:a16="http://schemas.microsoft.com/office/drawing/2014/main" id="{33876E43-D52F-4AAF-A418-0F795C9D5D79}"/>
              </a:ext>
            </a:extLst>
          </p:cNvPr>
          <p:cNvSpPr txBox="1">
            <a:spLocks noChangeArrowheads="1"/>
          </p:cNvSpPr>
          <p:nvPr/>
        </p:nvSpPr>
        <p:spPr bwMode="auto">
          <a:xfrm>
            <a:off x="350838" y="1195388"/>
            <a:ext cx="7597775"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εξέλιξη της τεχνολογίας και ειδικά οι αυξημένες δυνατότητες του διαδικτύου ανέδειξαν το ηλεκτρονικό κινητό εµπόριο (m-commerce </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αφορά την αγορά και η πώληση αγαθών και υπηρεσιών µέσω ενός ασύρματου δικτυακού περιβάλλοντος µε τη χρήση ασύρματων συσκευών, όπως κινητά τηλέφωνα, προσωπικών ψηφιακών βοηθών (Personal Digital Assistants / PDA), τάμπλετς και άλλα</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κινητό επιχειρείν επιτρέπει στους χρήστες του να έχουν πρόσβαση στο διαδίκτυο χωρίς να χρειάζεται ενσύρματη σύνδεση της συσκευής τους σε αυτό</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5 - Θέση αριθμού διαφάνειας">
            <a:extLst>
              <a:ext uri="{FF2B5EF4-FFF2-40B4-BE49-F238E27FC236}">
                <a16:creationId xmlns:a16="http://schemas.microsoft.com/office/drawing/2014/main" id="{E5438D2F-23DC-4AE4-BB5A-BED7841FC9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5EDF1E-092B-4DD8-B86D-83651ED545C1}" type="slidenum">
              <a:rPr lang="en-GB" altLang="en-US" sz="1000" smtClean="0"/>
              <a:pPr>
                <a:spcBef>
                  <a:spcPct val="0"/>
                </a:spcBef>
                <a:buClrTx/>
                <a:buSzTx/>
                <a:buFontTx/>
                <a:buNone/>
              </a:pPr>
              <a:t>5</a:t>
            </a:fld>
            <a:endParaRPr lang="en-GB" altLang="en-US" sz="1000"/>
          </a:p>
        </p:txBody>
      </p:sp>
      <p:sp>
        <p:nvSpPr>
          <p:cNvPr id="7" name="TextBox 6">
            <a:extLst>
              <a:ext uri="{FF2B5EF4-FFF2-40B4-BE49-F238E27FC236}">
                <a16:creationId xmlns:a16="http://schemas.microsoft.com/office/drawing/2014/main" id="{EF3F3A49-EDDD-4C02-974B-8EB6EDBBCE15}"/>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
        <p:nvSpPr>
          <p:cNvPr id="15364" name="Rectangle 6">
            <a:extLst>
              <a:ext uri="{FF2B5EF4-FFF2-40B4-BE49-F238E27FC236}">
                <a16:creationId xmlns:a16="http://schemas.microsoft.com/office/drawing/2014/main" id="{26ABDFC9-CA1C-4F08-88D6-01E2EA487C4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5365" name="TextBox 11">
            <a:extLst>
              <a:ext uri="{FF2B5EF4-FFF2-40B4-BE49-F238E27FC236}">
                <a16:creationId xmlns:a16="http://schemas.microsoft.com/office/drawing/2014/main" id="{21FBE821-1D49-482A-A68D-9985584B71A2}"/>
              </a:ext>
            </a:extLst>
          </p:cNvPr>
          <p:cNvSpPr txBox="1">
            <a:spLocks noChangeArrowheads="1"/>
          </p:cNvSpPr>
          <p:nvPr/>
        </p:nvSpPr>
        <p:spPr bwMode="auto">
          <a:xfrm>
            <a:off x="344488" y="1665288"/>
            <a:ext cx="7597775"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latin typeface="Arial Narrow" panose="020B0606020202030204" pitchFamily="34" charset="0"/>
              </a:rPr>
              <a:t>τo ηλεκτρονικό εμπόριο και </a:t>
            </a:r>
          </a:p>
          <a:p>
            <a:pPr>
              <a:spcAft>
                <a:spcPts val="600"/>
              </a:spcAft>
              <a:buFont typeface="Wingdings" panose="05000000000000000000" pitchFamily="2" charset="2"/>
              <a:buChar char="§"/>
            </a:pPr>
            <a:r>
              <a:rPr lang="el-GR" altLang="el-GR" sz="2800">
                <a:latin typeface="Arial Narrow" panose="020B0606020202030204" pitchFamily="34" charset="0"/>
              </a:rPr>
              <a:t>το ηλεκτρονικό επιχειρείν </a:t>
            </a:r>
          </a:p>
          <a:p>
            <a:pPr>
              <a:spcAft>
                <a:spcPts val="600"/>
              </a:spcAft>
              <a:buFont typeface="Wingdings" panose="05000000000000000000" pitchFamily="2" charset="2"/>
              <a:buChar char="§"/>
            </a:pPr>
            <a:r>
              <a:rPr lang="el-GR" altLang="el-GR" sz="2800">
                <a:latin typeface="Arial Narrow" panose="020B0606020202030204" pitchFamily="34" charset="0"/>
              </a:rPr>
              <a:t>είναι δύο βασικές εφαρμογές των Πληροφοριακών Συστημάτων στο Διαδίκτυο</a:t>
            </a:r>
          </a:p>
          <a:p>
            <a:pPr>
              <a:spcAft>
                <a:spcPts val="600"/>
              </a:spcAft>
              <a:buFont typeface="Wingdings" panose="05000000000000000000" pitchFamily="2" charset="2"/>
              <a:buChar char="§"/>
            </a:pPr>
            <a:r>
              <a:rPr lang="el-GR" altLang="el-GR" sz="2800">
                <a:latin typeface="Arial Narrow" panose="020B0606020202030204" pitchFamily="34" charset="0"/>
              </a:rPr>
              <a:t>το κεφάλαιο αυτό επικεντρώνεται στη σχέση της ‘ψηφιακής επιχείρησης’ με το ‘ηλεκτρονικό εμπόριο’ και το ‘ηλεκτρονικό επιχειρείν’ και </a:t>
            </a:r>
          </a:p>
          <a:p>
            <a:pPr>
              <a:spcAft>
                <a:spcPts val="600"/>
              </a:spcAft>
              <a:buFont typeface="Wingdings" panose="05000000000000000000" pitchFamily="2" charset="2"/>
              <a:buChar char="§"/>
            </a:pPr>
            <a:r>
              <a:rPr lang="el-GR" altLang="el-GR" sz="2800">
                <a:latin typeface="Arial Narrow" panose="020B0606020202030204" pitchFamily="34" charset="0"/>
              </a:rPr>
              <a:t>πως η τεχνολογία Διαδικτύου υποστηρίζει αυτή τη σχέση</a:t>
            </a:r>
          </a:p>
        </p:txBody>
      </p:sp>
    </p:spTree>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5 - Θέση αριθμού διαφάνειας">
            <a:extLst>
              <a:ext uri="{FF2B5EF4-FFF2-40B4-BE49-F238E27FC236}">
                <a16:creationId xmlns:a16="http://schemas.microsoft.com/office/drawing/2014/main" id="{F033AB75-354E-4F96-A277-F6BE3519D5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26E024-E43A-4811-9B04-029E5871F975}" type="slidenum">
              <a:rPr lang="en-GB" altLang="en-US" sz="1000" smtClean="0"/>
              <a:pPr>
                <a:spcBef>
                  <a:spcPct val="0"/>
                </a:spcBef>
                <a:buClrTx/>
                <a:buSzTx/>
                <a:buFontTx/>
                <a:buNone/>
              </a:pPr>
              <a:t>50</a:t>
            </a:fld>
            <a:endParaRPr lang="en-GB" altLang="en-US" sz="1000"/>
          </a:p>
        </p:txBody>
      </p:sp>
      <p:sp>
        <p:nvSpPr>
          <p:cNvPr id="7" name="TextBox 6">
            <a:extLst>
              <a:ext uri="{FF2B5EF4-FFF2-40B4-BE49-F238E27FC236}">
                <a16:creationId xmlns:a16="http://schemas.microsoft.com/office/drawing/2014/main" id="{54333A88-9512-47E6-9363-054E5DF7547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07524" name="Rectangle 6">
            <a:extLst>
              <a:ext uri="{FF2B5EF4-FFF2-40B4-BE49-F238E27FC236}">
                <a16:creationId xmlns:a16="http://schemas.microsoft.com/office/drawing/2014/main" id="{5C8BB6D3-288D-4B8F-A8BC-D7EEE795332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07525" name="TextBox 11">
            <a:extLst>
              <a:ext uri="{FF2B5EF4-FFF2-40B4-BE49-F238E27FC236}">
                <a16:creationId xmlns:a16="http://schemas.microsoft.com/office/drawing/2014/main" id="{5DDCC323-0072-414F-8EF2-A6103D5760FE}"/>
              </a:ext>
            </a:extLst>
          </p:cNvPr>
          <p:cNvSpPr txBox="1">
            <a:spLocks noChangeArrowheads="1"/>
          </p:cNvSpPr>
          <p:nvPr/>
        </p:nvSpPr>
        <p:spPr bwMode="auto">
          <a:xfrm>
            <a:off x="350838" y="1195388"/>
            <a:ext cx="759777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σήμερα με τα κινητά τηλέφωνα και ειδικά με τα έξυπνα κινητά τηλέφωνα (smart phones) οι χρήστες έχουν πρόσβαση σε όλες σχεδόν τις πλατφόρμες όπως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ηλεκτρονική τραπεζική (e-banking)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ταξίδια (booking, Airbnb, κ. λπ)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καθημερινή εξυπηρέτηση (uber, beat, e-food)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πρόσβαση σε βάσεις δεδομένων και εφαρμογές/ πλατφόρμες εξυπηρέτησης (Πανεπιστήμια, Κρατικές υπηρεσίες, εφορία, κ. λπ)</a:t>
            </a:r>
          </a:p>
        </p:txBody>
      </p:sp>
    </p:spTree>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5 - Θέση αριθμού διαφάνειας">
            <a:extLst>
              <a:ext uri="{FF2B5EF4-FFF2-40B4-BE49-F238E27FC236}">
                <a16:creationId xmlns:a16="http://schemas.microsoft.com/office/drawing/2014/main" id="{977E0DAD-0E24-42E8-9CBF-D9A88C0021D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134B25B-FF8D-4F85-9B00-8C1F0FB2517D}" type="slidenum">
              <a:rPr lang="en-GB" altLang="en-US" sz="1000" smtClean="0"/>
              <a:pPr>
                <a:spcBef>
                  <a:spcPct val="0"/>
                </a:spcBef>
                <a:buClrTx/>
                <a:buSzTx/>
                <a:buFontTx/>
                <a:buNone/>
              </a:pPr>
              <a:t>51</a:t>
            </a:fld>
            <a:endParaRPr lang="en-GB" altLang="en-US" sz="1000"/>
          </a:p>
        </p:txBody>
      </p:sp>
      <p:sp>
        <p:nvSpPr>
          <p:cNvPr id="7" name="TextBox 6">
            <a:extLst>
              <a:ext uri="{FF2B5EF4-FFF2-40B4-BE49-F238E27FC236}">
                <a16:creationId xmlns:a16="http://schemas.microsoft.com/office/drawing/2014/main" id="{C872F431-E354-4FD3-953C-A5485AE824C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09572" name="Rectangle 6">
            <a:extLst>
              <a:ext uri="{FF2B5EF4-FFF2-40B4-BE49-F238E27FC236}">
                <a16:creationId xmlns:a16="http://schemas.microsoft.com/office/drawing/2014/main" id="{7A2C276C-C3FA-4B32-9304-58BBDD3C163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09573" name="TextBox 11">
            <a:extLst>
              <a:ext uri="{FF2B5EF4-FFF2-40B4-BE49-F238E27FC236}">
                <a16:creationId xmlns:a16="http://schemas.microsoft.com/office/drawing/2014/main" id="{5D095B6D-7EE7-4361-B0BF-7B1DBCBD47C6}"/>
              </a:ext>
            </a:extLst>
          </p:cNvPr>
          <p:cNvSpPr txBox="1">
            <a:spLocks noChangeArrowheads="1"/>
          </p:cNvSpPr>
          <p:nvPr/>
        </p:nvSpPr>
        <p:spPr bwMode="auto">
          <a:xfrm>
            <a:off x="350838" y="1195388"/>
            <a:ext cx="7597775" cy="511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Laudon  και Traver (2014) προσεγγίζουν τα επιχειρηματικά μοντέλα του διαδικτύου υιοθετώντας αρκετούς τύπους από τους προταθέντες από τον Timmers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αλλά εξ’ αιτίας της εξέλιξης βέβαια, τροποποιούν κατά κάποιο τρόπο ορισμένους υπάρχοντες και παρουσιάζουν εξελιγμένες εκδόσεις τους</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κρατούν λοιπόν τα: ηλεκτρονικά καταστήματα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αναφέρουν ως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Virtual storefronts, </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τους μεσίτες πληροφορίας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Information brokerages), </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τις ηλεκτρονικές αγορές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τις αναφέρουν ως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Online marketplaces, </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τις εικονικές κοινότητες (</a:t>
            </a:r>
            <a:r>
              <a:rPr lang="en-GB"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Virtual communities)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5 - Θέση αριθμού διαφάνειας">
            <a:extLst>
              <a:ext uri="{FF2B5EF4-FFF2-40B4-BE49-F238E27FC236}">
                <a16:creationId xmlns:a16="http://schemas.microsoft.com/office/drawing/2014/main" id="{AFE71EB6-4586-4B0C-A4FC-E46A0F30C7A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F1EED58-33CF-48F9-B56A-8E5316D89EFF}" type="slidenum">
              <a:rPr lang="en-GB" altLang="en-US" sz="1000" smtClean="0"/>
              <a:pPr>
                <a:spcBef>
                  <a:spcPct val="0"/>
                </a:spcBef>
                <a:buClrTx/>
                <a:buSzTx/>
                <a:buFontTx/>
                <a:buNone/>
              </a:pPr>
              <a:t>52</a:t>
            </a:fld>
            <a:endParaRPr lang="en-GB" altLang="en-US" sz="1000"/>
          </a:p>
        </p:txBody>
      </p:sp>
      <p:sp>
        <p:nvSpPr>
          <p:cNvPr id="7" name="TextBox 6">
            <a:extLst>
              <a:ext uri="{FF2B5EF4-FFF2-40B4-BE49-F238E27FC236}">
                <a16:creationId xmlns:a16="http://schemas.microsoft.com/office/drawing/2014/main" id="{268D67EA-4B33-416F-B7F4-0BEB53CC13AA}"/>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13668" name="Rectangle 6">
            <a:extLst>
              <a:ext uri="{FF2B5EF4-FFF2-40B4-BE49-F238E27FC236}">
                <a16:creationId xmlns:a16="http://schemas.microsoft.com/office/drawing/2014/main" id="{B8946AAB-EE48-4A61-9B65-92938F90444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13669" name="TextBox 11">
            <a:extLst>
              <a:ext uri="{FF2B5EF4-FFF2-40B4-BE49-F238E27FC236}">
                <a16:creationId xmlns:a16="http://schemas.microsoft.com/office/drawing/2014/main" id="{544ADD18-6A56-4AF4-93A0-F0F11757AFDD}"/>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μερικά από τα νέα επιχειρηματικά μοντέλα εκμεταλλεύονται τις πλούσιες δυνατότητες επικοινωνίας που προσφέρει το διαδίκτυο</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μια διαδικτυακή αγορά είναι το eBay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βασικά ένα διαδικτυακό φόρουμ δημοπρασιών που χρησιμοποιεί ηλεκτρονικό ταχυδρομείο και άλλες διαδραστικές δυνατότητες του διαδικτύου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χρήστες μπορούν να κάνουν διαδικτυακές προσφορές για αντικείμενα, όπως εξοπλισμός ηλεκτρονικών υπολογιστών, αντίκες και συλλεκτικά αντικείμενα, κρασί, κοσμήματα, κ. λπ.</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5 - Θέση αριθμού διαφάνειας">
            <a:extLst>
              <a:ext uri="{FF2B5EF4-FFF2-40B4-BE49-F238E27FC236}">
                <a16:creationId xmlns:a16="http://schemas.microsoft.com/office/drawing/2014/main" id="{87D63151-9B7A-49CD-8C25-4581C83C560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5FF036-CF39-4853-845B-4E0FBF095952}" type="slidenum">
              <a:rPr lang="en-GB" altLang="en-US" sz="1000" smtClean="0"/>
              <a:pPr>
                <a:spcBef>
                  <a:spcPct val="0"/>
                </a:spcBef>
                <a:buClrTx/>
                <a:buSzTx/>
                <a:buFontTx/>
                <a:buNone/>
              </a:pPr>
              <a:t>53</a:t>
            </a:fld>
            <a:endParaRPr lang="en-GB" altLang="en-US" sz="1000"/>
          </a:p>
        </p:txBody>
      </p:sp>
      <p:sp>
        <p:nvSpPr>
          <p:cNvPr id="7" name="TextBox 6">
            <a:extLst>
              <a:ext uri="{FF2B5EF4-FFF2-40B4-BE49-F238E27FC236}">
                <a16:creationId xmlns:a16="http://schemas.microsoft.com/office/drawing/2014/main" id="{D1CC2338-80F3-485B-9D55-663E8D871CE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15716" name="Rectangle 6">
            <a:extLst>
              <a:ext uri="{FF2B5EF4-FFF2-40B4-BE49-F238E27FC236}">
                <a16:creationId xmlns:a16="http://schemas.microsoft.com/office/drawing/2014/main" id="{A9EB45B8-3289-44EA-A44D-9D028FD0A4B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15717" name="TextBox 11">
            <a:extLst>
              <a:ext uri="{FF2B5EF4-FFF2-40B4-BE49-F238E27FC236}">
                <a16:creationId xmlns:a16="http://schemas.microsoft.com/office/drawing/2014/main" id="{2DDA5124-60DD-4A56-81C2-D7D900F23FD4}"/>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σύστημα δέχεται προσφορές για στοιχεία που έχουν εισαχθεί στο διαδίκτυο, αξιολογεί τις προσφορές και ειδοποιεί τον υψηλότερο πλειοδότη</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eBay συλλέγει μια μικρή προμήθεια για κάθε λίστα και πώληση</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έχει γίνει τόσο δημοφιλές που ο ιστότοπός του χρησιμεύει ως μια τεράστια πλατφόρμα συναλλαγών για άλλες εταιρείες, φιλοξενώντας περίπου 250.000 ‘εικονικές βιτρίνες’ (Virtual storefronts) χωρισμένες σε πλέον των 35 – 40 κατηγοριών.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μπορεί να χαρακτηρισθεί και ως ένα e-Mall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5 - Θέση αριθμού διαφάνειας">
            <a:extLst>
              <a:ext uri="{FF2B5EF4-FFF2-40B4-BE49-F238E27FC236}">
                <a16:creationId xmlns:a16="http://schemas.microsoft.com/office/drawing/2014/main" id="{9B512556-8CC2-4079-9DA4-7DF1F95C62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1C9BA6E-34AC-4169-933E-67D9D9D11F5E}" type="slidenum">
              <a:rPr lang="en-GB" altLang="en-US" sz="1000" smtClean="0"/>
              <a:pPr>
                <a:spcBef>
                  <a:spcPct val="0"/>
                </a:spcBef>
                <a:buClrTx/>
                <a:buSzTx/>
                <a:buFontTx/>
                <a:buNone/>
              </a:pPr>
              <a:t>54</a:t>
            </a:fld>
            <a:endParaRPr lang="en-GB" altLang="en-US" sz="1000"/>
          </a:p>
        </p:txBody>
      </p:sp>
      <p:sp>
        <p:nvSpPr>
          <p:cNvPr id="7" name="TextBox 6">
            <a:extLst>
              <a:ext uri="{FF2B5EF4-FFF2-40B4-BE49-F238E27FC236}">
                <a16:creationId xmlns:a16="http://schemas.microsoft.com/office/drawing/2014/main" id="{8248E998-A948-423D-AC05-18731C16D475}"/>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17764" name="Rectangle 6">
            <a:extLst>
              <a:ext uri="{FF2B5EF4-FFF2-40B4-BE49-F238E27FC236}">
                <a16:creationId xmlns:a16="http://schemas.microsoft.com/office/drawing/2014/main" id="{68EF7684-5336-4648-B828-F8D49FA6D495}"/>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17765" name="TextBox 11">
            <a:extLst>
              <a:ext uri="{FF2B5EF4-FFF2-40B4-BE49-F238E27FC236}">
                <a16:creationId xmlns:a16="http://schemas.microsoft.com/office/drawing/2014/main" id="{DBCEA127-A624-4295-85C8-8D6674286650}"/>
              </a:ext>
            </a:extLst>
          </p:cNvPr>
          <p:cNvSpPr txBox="1">
            <a:spLocks noChangeArrowheads="1"/>
          </p:cNvSpPr>
          <p:nvPr/>
        </p:nvSpPr>
        <p:spPr bwMode="auto">
          <a:xfrm>
            <a:off x="350838" y="1195388"/>
            <a:ext cx="75977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δημοπρασίες μεταξύ επιχειρήσεων πολλαπλασιάζονται επίσης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υπάρχουν πλατφόρμες, για παράδειγμα, οι οποίες διαθέτουν υπηρεσίες δημοπρασίας μέσω του Ιστού για πωλήσεις βιομηχανικού εξοπλισμού και μηχανημάτων από επιχείρηση σε επιχείρηση</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υποβολή προσφορών στο διαδίκτυο, γνωστή και ως </a:t>
            </a:r>
            <a:r>
              <a:rPr lang="el-GR" altLang="el-GR" sz="2800" b="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δυναμική τιμολόγηση (dynamic pricing),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αυξάνεται ταχύτατα, επειδή οι αγοραστές και οι πωλητές μπορούν να αλληλεπιδράσουν πολύ εύκολα μέσω του διαδικτύου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5 - Θέση αριθμού διαφάνειας">
            <a:extLst>
              <a:ext uri="{FF2B5EF4-FFF2-40B4-BE49-F238E27FC236}">
                <a16:creationId xmlns:a16="http://schemas.microsoft.com/office/drawing/2014/main" id="{3004C51A-CC33-4039-9CDA-795724FD288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46ACC0D-C199-4CA0-8E30-DC3A13F9B232}" type="slidenum">
              <a:rPr lang="en-GB" altLang="en-US" sz="1000" smtClean="0"/>
              <a:pPr>
                <a:spcBef>
                  <a:spcPct val="0"/>
                </a:spcBef>
                <a:buClrTx/>
                <a:buSzTx/>
                <a:buFontTx/>
                <a:buNone/>
              </a:pPr>
              <a:t>55</a:t>
            </a:fld>
            <a:endParaRPr lang="en-GB" altLang="en-US" sz="1000"/>
          </a:p>
        </p:txBody>
      </p:sp>
      <p:sp>
        <p:nvSpPr>
          <p:cNvPr id="7" name="TextBox 6">
            <a:extLst>
              <a:ext uri="{FF2B5EF4-FFF2-40B4-BE49-F238E27FC236}">
                <a16:creationId xmlns:a16="http://schemas.microsoft.com/office/drawing/2014/main" id="{6127A3CA-ACB4-4575-BE96-C5C5D563B0F8}"/>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19812" name="Rectangle 6">
            <a:extLst>
              <a:ext uri="{FF2B5EF4-FFF2-40B4-BE49-F238E27FC236}">
                <a16:creationId xmlns:a16="http://schemas.microsoft.com/office/drawing/2014/main" id="{D29060D9-176D-4511-BA8C-A5AB83AC6BE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19813" name="TextBox 11">
            <a:extLst>
              <a:ext uri="{FF2B5EF4-FFF2-40B4-BE49-F238E27FC236}">
                <a16:creationId xmlns:a16="http://schemas.microsoft.com/office/drawing/2014/main" id="{724815A9-002E-466D-B662-8608A705E74A}"/>
              </a:ext>
            </a:extLst>
          </p:cNvPr>
          <p:cNvSpPr txBox="1">
            <a:spLocks noChangeArrowheads="1"/>
          </p:cNvSpPr>
          <p:nvPr/>
        </p:nvSpPr>
        <p:spPr bwMode="auto">
          <a:xfrm>
            <a:off x="350838" y="1195388"/>
            <a:ext cx="75977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δυναμική τιμολόγηση είναι:</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καθορισμός τιμών των αγαθών που βασίζεται στην αλληλεπίδραση σε  πραγματικό χρόνο, μεταξύ αγοραστών και πωλητών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καθορίζει την αξία κάποιου αγαθού σε κάθε δεδομένη στιγμή</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5 - Θέση αριθμού διαφάνειας">
            <a:extLst>
              <a:ext uri="{FF2B5EF4-FFF2-40B4-BE49-F238E27FC236}">
                <a16:creationId xmlns:a16="http://schemas.microsoft.com/office/drawing/2014/main" id="{79E7AFE8-0EC1-4388-BBB5-C64AE1EB70E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3528226-DEA9-4B95-AD47-4FB8B435A062}" type="slidenum">
              <a:rPr lang="en-GB" altLang="en-US" sz="1000" smtClean="0"/>
              <a:pPr>
                <a:spcBef>
                  <a:spcPct val="0"/>
                </a:spcBef>
                <a:buClrTx/>
                <a:buSzTx/>
                <a:buFontTx/>
                <a:buNone/>
              </a:pPr>
              <a:t>56</a:t>
            </a:fld>
            <a:endParaRPr lang="en-GB" altLang="en-US" sz="1000"/>
          </a:p>
        </p:txBody>
      </p:sp>
      <p:sp>
        <p:nvSpPr>
          <p:cNvPr id="7" name="TextBox 6">
            <a:extLst>
              <a:ext uri="{FF2B5EF4-FFF2-40B4-BE49-F238E27FC236}">
                <a16:creationId xmlns:a16="http://schemas.microsoft.com/office/drawing/2014/main" id="{262AF27E-B900-474D-BDCB-08AA34C78C7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21860" name="Rectangle 6">
            <a:extLst>
              <a:ext uri="{FF2B5EF4-FFF2-40B4-BE49-F238E27FC236}">
                <a16:creationId xmlns:a16="http://schemas.microsoft.com/office/drawing/2014/main" id="{DCDDF548-A2B6-4758-8B7F-A83456723122}"/>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21861" name="TextBox 11">
            <a:extLst>
              <a:ext uri="{FF2B5EF4-FFF2-40B4-BE49-F238E27FC236}">
                <a16:creationId xmlns:a16="http://schemas.microsoft.com/office/drawing/2014/main" id="{9A2E83C4-3EAD-43A7-AAE6-92315819E5D3}"/>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διαδίκτυο έχει δημιουργήσει </a:t>
            </a:r>
            <a:r>
              <a:rPr lang="el-GR" altLang="el-GR" sz="2800" b="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διαδικτυακές κοινότητες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όπου άνθρωποι με παρόμοια ενδιαφέροντα ανταλλάσσουν ιδέες από πολλές διαφορετικές τοποθεσίες, πόλεις, χώρες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ορισμένες από αυτές τις εικονικές κοινότητες παρέχουν τα θεμέλια για νέες επιχειρηματικές δραστηριότητες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πλατφόρμα παρέχει τη δυνατότητα οργάνωσης της διαδικτυακής κοινότητας, και οι συμμετέχοντες ανταλλάσσουν προβληματισμούς και γνώσεις</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5 - Θέση αριθμού διαφάνειας">
            <a:extLst>
              <a:ext uri="{FF2B5EF4-FFF2-40B4-BE49-F238E27FC236}">
                <a16:creationId xmlns:a16="http://schemas.microsoft.com/office/drawing/2014/main" id="{2751500C-4CE0-46EA-A960-A364A5F956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940245-A4C5-4399-A73F-E119910DA575}" type="slidenum">
              <a:rPr lang="en-GB" altLang="en-US" sz="1000" smtClean="0"/>
              <a:pPr>
                <a:spcBef>
                  <a:spcPct val="0"/>
                </a:spcBef>
                <a:buClrTx/>
                <a:buSzTx/>
                <a:buFontTx/>
                <a:buNone/>
              </a:pPr>
              <a:t>57</a:t>
            </a:fld>
            <a:endParaRPr lang="en-GB" altLang="en-US" sz="1000"/>
          </a:p>
        </p:txBody>
      </p:sp>
      <p:sp>
        <p:nvSpPr>
          <p:cNvPr id="7" name="TextBox 6">
            <a:extLst>
              <a:ext uri="{FF2B5EF4-FFF2-40B4-BE49-F238E27FC236}">
                <a16:creationId xmlns:a16="http://schemas.microsoft.com/office/drawing/2014/main" id="{40153378-F383-4E86-A0A4-9693B1A97145}"/>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23908" name="Rectangle 6">
            <a:extLst>
              <a:ext uri="{FF2B5EF4-FFF2-40B4-BE49-F238E27FC236}">
                <a16:creationId xmlns:a16="http://schemas.microsoft.com/office/drawing/2014/main" id="{492318CF-1C62-40F3-AACC-11C7FF595E0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23909" name="TextBox 11">
            <a:extLst>
              <a:ext uri="{FF2B5EF4-FFF2-40B4-BE49-F238E27FC236}">
                <a16:creationId xmlns:a16="http://schemas.microsoft.com/office/drawing/2014/main" id="{E636EE23-19D3-4F94-9B78-F639AF552F8A}"/>
              </a:ext>
            </a:extLst>
          </p:cNvPr>
          <p:cNvSpPr txBox="1">
            <a:spLocks noChangeArrowheads="1"/>
          </p:cNvSpPr>
          <p:nvPr/>
        </p:nvSpPr>
        <p:spPr bwMode="auto">
          <a:xfrm>
            <a:off x="350838" y="1195388"/>
            <a:ext cx="75977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μέλη της διαδικτυακής κοινότητας δημοσιεύουν τις δικές τους προσωπικές ιστοσελίδες (Web sites), συμμετέχουν σε διαδικτυακές ομάδες συζήτησης και συμμετέχουν σε διαδικτυακές ‘λέσχες’ με άλλους που έχουν τα ίδια ενδιαφέροντα</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μια σημαντική πηγή εσόδων είναι το ότι παρέχουν στις εταιρείες τρόπους να στοχεύουν σε πελάτες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στους τρόπους αυτούς συμπεριλαμβάνονται η τοποθέτηση :</a:t>
            </a: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διαφημιστικού πανό (banner ads) </a:t>
            </a: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80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αναδυόμενων διαφημιστικών μηνυμάτων (pop-up ads)</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5 - Θέση αριθμού διαφάνειας">
            <a:extLst>
              <a:ext uri="{FF2B5EF4-FFF2-40B4-BE49-F238E27FC236}">
                <a16:creationId xmlns:a16="http://schemas.microsoft.com/office/drawing/2014/main" id="{71C4E67E-56EB-471B-AFD9-BAB86CECD31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BA8C536-7C9A-4CF9-B6D6-D78B79A2E0A8}" type="slidenum">
              <a:rPr lang="en-GB" altLang="en-US" sz="1000" smtClean="0"/>
              <a:pPr>
                <a:spcBef>
                  <a:spcPct val="0"/>
                </a:spcBef>
                <a:buClrTx/>
                <a:buSzTx/>
                <a:buFontTx/>
                <a:buNone/>
              </a:pPr>
              <a:t>58</a:t>
            </a:fld>
            <a:endParaRPr lang="en-GB" altLang="en-US" sz="1000"/>
          </a:p>
        </p:txBody>
      </p:sp>
      <p:sp>
        <p:nvSpPr>
          <p:cNvPr id="7" name="TextBox 6">
            <a:extLst>
              <a:ext uri="{FF2B5EF4-FFF2-40B4-BE49-F238E27FC236}">
                <a16:creationId xmlns:a16="http://schemas.microsoft.com/office/drawing/2014/main" id="{D03DE06D-3650-45A9-AFDC-6863CE52B0CF}"/>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25956" name="Rectangle 6">
            <a:extLst>
              <a:ext uri="{FF2B5EF4-FFF2-40B4-BE49-F238E27FC236}">
                <a16:creationId xmlns:a16="http://schemas.microsoft.com/office/drawing/2014/main" id="{C5CCE10C-489C-47E9-9B00-861A473E9B85}"/>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25957" name="TextBox 11">
            <a:extLst>
              <a:ext uri="{FF2B5EF4-FFF2-40B4-BE49-F238E27FC236}">
                <a16:creationId xmlns:a16="http://schemas.microsoft.com/office/drawing/2014/main" id="{CF117F5B-E994-4297-973C-7F89A462FB7D}"/>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διαφημιστικό πανό </a:t>
            </a:r>
            <a:r>
              <a:rPr lang="el-GR" altLang="el-GR" sz="2800" i="1">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είναι μια παρουσίαση με γραφικά σε μια ιστοσελίδα που χρησιμοποιείται για διαφημίσεις</a:t>
            </a:r>
          </a:p>
          <a:p>
            <a:pPr>
              <a:spcAft>
                <a:spcPts val="600"/>
              </a:spcAft>
              <a:buFont typeface="Wingdings" panose="05000000000000000000" pitchFamily="2" charset="2"/>
              <a:buChar char="§"/>
            </a:pPr>
            <a:r>
              <a:rPr lang="el-GR" altLang="el-GR" sz="28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περιέχει σύνδεσμο προς την τοποθεσία Ιστού του διαφημιζόμενου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 κάποιος πατήσει στο πανό θα μεταφερθεί στην τοποθεσία του διαφημιζόμενου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αναφέρεται στη χρήση ορθογώνιας οθόνης γραφικών που εκτείνεται στην κορυφή, στο κάτω μέρος ή στις πλευρές ενός ιστότοπου ή μιας διαδικτυακής ιδιοκτησίας πολυμέσων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5 - Θέση αριθμού διαφάνειας">
            <a:extLst>
              <a:ext uri="{FF2B5EF4-FFF2-40B4-BE49-F238E27FC236}">
                <a16:creationId xmlns:a16="http://schemas.microsoft.com/office/drawing/2014/main" id="{DF1F68BE-9A8C-4035-9C78-61B7A800A2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04CDAC-5BBF-46CE-9275-F33FEC765A11}" type="slidenum">
              <a:rPr lang="en-GB" altLang="en-US" sz="1000" smtClean="0"/>
              <a:pPr>
                <a:spcBef>
                  <a:spcPct val="0"/>
                </a:spcBef>
                <a:buClrTx/>
                <a:buSzTx/>
                <a:buFontTx/>
                <a:buNone/>
              </a:pPr>
              <a:t>59</a:t>
            </a:fld>
            <a:endParaRPr lang="en-GB" altLang="en-US" sz="1000"/>
          </a:p>
        </p:txBody>
      </p:sp>
      <p:sp>
        <p:nvSpPr>
          <p:cNvPr id="7" name="TextBox 6">
            <a:extLst>
              <a:ext uri="{FF2B5EF4-FFF2-40B4-BE49-F238E27FC236}">
                <a16:creationId xmlns:a16="http://schemas.microsoft.com/office/drawing/2014/main" id="{B266748E-99A3-400B-B966-6BC7F432DD7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28004" name="Rectangle 6">
            <a:extLst>
              <a:ext uri="{FF2B5EF4-FFF2-40B4-BE49-F238E27FC236}">
                <a16:creationId xmlns:a16="http://schemas.microsoft.com/office/drawing/2014/main" id="{9487B23C-1789-4695-9B10-BC4CA7557D5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28005" name="TextBox 11">
            <a:extLst>
              <a:ext uri="{FF2B5EF4-FFF2-40B4-BE49-F238E27FC236}">
                <a16:creationId xmlns:a16="http://schemas.microsoft.com/office/drawing/2014/main" id="{CDB4128C-1B8B-4318-9030-6DE79D4747AA}"/>
              </a:ext>
            </a:extLst>
          </p:cNvPr>
          <p:cNvSpPr txBox="1">
            <a:spLocks noChangeArrowheads="1"/>
          </p:cNvSpPr>
          <p:nvPr/>
        </p:nvSpPr>
        <p:spPr bwMode="auto">
          <a:xfrm>
            <a:off x="350838" y="1195388"/>
            <a:ext cx="7597775"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a:t>
            </a:r>
            <a:r>
              <a:rPr lang="el-GR" altLang="el-GR" sz="2800" b="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αναδυόμενο διαφημιστικό μήνυμα </a:t>
            </a:r>
            <a:r>
              <a:rPr lang="el-GR" altLang="el-GR" sz="28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λειτουργεί αντίθετα </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από το </a:t>
            </a:r>
            <a:r>
              <a:rPr lang="el-GR" altLang="el-GR" sz="2800" b="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διαφημιστικό πανό</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ανοίγει αυτόματα μόλις ένας χρήστης επισκεφθεί την τοποθεσία Ιστού (ιστοσελίδα)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να εξαφανιστεί, θα πρέπει ο χρήστης να πατήσει επάνω σε αυτό</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αναδυόμενο διαφημιστικό μήνυμα, είναι ένα διαφημιστικό μήνυμα, που ανοίγει αυτόματα και δεν κλείνει αν ο χρήστης δεν πατήσει επάνω του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Θέση αριθμού διαφάνειας">
            <a:extLst>
              <a:ext uri="{FF2B5EF4-FFF2-40B4-BE49-F238E27FC236}">
                <a16:creationId xmlns:a16="http://schemas.microsoft.com/office/drawing/2014/main" id="{19D71DAF-AB11-4902-AA8D-4B5D0F4B063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F68E926-A43E-4461-9A01-04ABBA98B8C0}" type="slidenum">
              <a:rPr lang="en-GB" altLang="en-US" sz="1000" smtClean="0"/>
              <a:pPr>
                <a:spcBef>
                  <a:spcPct val="0"/>
                </a:spcBef>
                <a:buClrTx/>
                <a:buSzTx/>
                <a:buFontTx/>
                <a:buNone/>
              </a:pPr>
              <a:t>6</a:t>
            </a:fld>
            <a:endParaRPr lang="en-GB" altLang="en-US" sz="1000"/>
          </a:p>
        </p:txBody>
      </p:sp>
      <p:sp>
        <p:nvSpPr>
          <p:cNvPr id="7" name="TextBox 6">
            <a:extLst>
              <a:ext uri="{FF2B5EF4-FFF2-40B4-BE49-F238E27FC236}">
                <a16:creationId xmlns:a16="http://schemas.microsoft.com/office/drawing/2014/main" id="{127125BF-0FEC-4DC1-BA84-0A0DF3C9DCEF}"/>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
        <p:nvSpPr>
          <p:cNvPr id="17412" name="Rectangle 6">
            <a:extLst>
              <a:ext uri="{FF2B5EF4-FFF2-40B4-BE49-F238E27FC236}">
                <a16:creationId xmlns:a16="http://schemas.microsoft.com/office/drawing/2014/main" id="{9BB1FACB-EC4C-47CD-AF5D-A735EBD4A4F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7173" name="TextBox 11">
            <a:extLst>
              <a:ext uri="{FF2B5EF4-FFF2-40B4-BE49-F238E27FC236}">
                <a16:creationId xmlns:a16="http://schemas.microsoft.com/office/drawing/2014/main" id="{D7B1F266-450B-41B2-9976-DFC82D8D30A2}"/>
              </a:ext>
            </a:extLst>
          </p:cNvPr>
          <p:cNvSpPr txBox="1">
            <a:spLocks noChangeArrowheads="1"/>
          </p:cNvSpPr>
          <p:nvPr/>
        </p:nvSpPr>
        <p:spPr bwMode="auto">
          <a:xfrm>
            <a:off x="344488" y="1665288"/>
            <a:ext cx="7597775" cy="38465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Aft>
                <a:spcPts val="600"/>
              </a:spcAft>
              <a:buFont typeface="Wingdings" panose="05000000000000000000" pitchFamily="2" charset="2"/>
              <a:buChar char="§"/>
              <a:defRPr/>
            </a:pPr>
            <a:r>
              <a:rPr 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βαρύτητα δίνεται επίσης στα </a:t>
            </a:r>
            <a:r>
              <a:rPr 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επιχειρηματικά μοντέλα </a:t>
            </a:r>
            <a:endParaRPr lang="en-GB"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endParaRPr>
          </a:p>
          <a:p>
            <a:pPr marL="457200" indent="-457200">
              <a:spcAft>
                <a:spcPts val="600"/>
              </a:spcAft>
              <a:buFont typeface="Wingdings" panose="05000000000000000000" pitchFamily="2" charset="2"/>
              <a:buChar char="§"/>
              <a:defRPr/>
            </a:pPr>
            <a:r>
              <a:rPr 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μάλιστα στα επιχειρηματικά μοντέλα στο </a:t>
            </a:r>
            <a:r>
              <a:rPr lang="en-GB"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Internet</a:t>
            </a:r>
            <a:r>
              <a:rPr 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endParaRPr lang="en-GB"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457200" indent="-457200">
              <a:spcAft>
                <a:spcPts val="600"/>
              </a:spcAft>
              <a:buFont typeface="Wingdings" panose="05000000000000000000" pitchFamily="2" charset="2"/>
              <a:buChar char="§"/>
              <a:defRPr/>
            </a:pPr>
            <a:r>
              <a:rPr 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γενικότερα σε αυτό το κεφάλαιο παρουσιάζεται :</a:t>
            </a:r>
            <a:endParaRPr lang="en-GB"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457200" indent="-457200">
              <a:spcAft>
                <a:spcPts val="600"/>
              </a:spcAft>
              <a:buFont typeface="Wingdings" panose="05000000000000000000" pitchFamily="2" charset="2"/>
              <a:buChar char="§"/>
              <a:defRPr/>
            </a:pPr>
            <a:r>
              <a:rPr lang="el-GR" sz="2800" i="1" dirty="0">
                <a:solidFill>
                  <a:srgbClr val="222222"/>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πώς το διαδίκτυο δημιουργεί μια παγκόσμια πλατφόρμα τεχνολογίας για την αγορά και πώληση αγαθών, </a:t>
            </a:r>
            <a:r>
              <a:rPr 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endParaRPr lang="en-GB"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457200" indent="-457200">
              <a:spcAft>
                <a:spcPts val="600"/>
              </a:spcAft>
              <a:buFont typeface="Wingdings" panose="05000000000000000000" pitchFamily="2" charset="2"/>
              <a:buChar char="§"/>
              <a:defRPr/>
            </a:pPr>
            <a:r>
              <a:rPr lang="el-GR" sz="2800" i="1" dirty="0">
                <a:solidFill>
                  <a:srgbClr val="222222"/>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Courier New" panose="02070309020205020404" pitchFamily="49" charset="0"/>
              </a:rPr>
              <a:t>για την καθοδήγηση σημαντικών επιχειρηματικών διαδικασιών εντός της επιχείρησης</a:t>
            </a:r>
            <a:endParaRPr lang="el-GR" altLang="el-GR" sz="2800" i="1" dirty="0">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5 - Θέση αριθμού διαφάνειας">
            <a:extLst>
              <a:ext uri="{FF2B5EF4-FFF2-40B4-BE49-F238E27FC236}">
                <a16:creationId xmlns:a16="http://schemas.microsoft.com/office/drawing/2014/main" id="{74C97B0A-4F62-411B-9B0B-131C943D1D1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AC34533-8E10-4BAD-8093-0EF67C6459A9}" type="slidenum">
              <a:rPr lang="en-GB" altLang="en-US" sz="1000" smtClean="0"/>
              <a:pPr>
                <a:spcBef>
                  <a:spcPct val="0"/>
                </a:spcBef>
                <a:buClrTx/>
                <a:buSzTx/>
                <a:buFontTx/>
                <a:buNone/>
              </a:pPr>
              <a:t>60</a:t>
            </a:fld>
            <a:endParaRPr lang="en-GB" altLang="en-US" sz="1000"/>
          </a:p>
        </p:txBody>
      </p:sp>
      <p:sp>
        <p:nvSpPr>
          <p:cNvPr id="7" name="TextBox 6">
            <a:extLst>
              <a:ext uri="{FF2B5EF4-FFF2-40B4-BE49-F238E27FC236}">
                <a16:creationId xmlns:a16="http://schemas.microsoft.com/office/drawing/2014/main" id="{F483220E-3730-424F-9D2F-AFC236347E03}"/>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30052" name="Rectangle 6">
            <a:extLst>
              <a:ext uri="{FF2B5EF4-FFF2-40B4-BE49-F238E27FC236}">
                <a16:creationId xmlns:a16="http://schemas.microsoft.com/office/drawing/2014/main" id="{0E0E721E-0F05-4DCE-AA8F-07A270C1EE5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30053" name="TextBox 11">
            <a:extLst>
              <a:ext uri="{FF2B5EF4-FFF2-40B4-BE49-F238E27FC236}">
                <a16:creationId xmlns:a16="http://schemas.microsoft.com/office/drawing/2014/main" id="{6D2FDFDF-388B-45D2-BCB0-D6CECFFCCEF7}"/>
              </a:ext>
            </a:extLst>
          </p:cNvPr>
          <p:cNvSpPr txBox="1">
            <a:spLocks noChangeArrowheads="1"/>
          </p:cNvSpPr>
          <p:nvPr/>
        </p:nvSpPr>
        <p:spPr bwMode="auto">
          <a:xfrm>
            <a:off x="350838" y="1195388"/>
            <a:ext cx="759777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στις διαδικτυακές διαφημίσεις, οι αναδυόμενες διαφημίσεις (pop-up ads) είναι πολύ πιο ορατές και πιο αποτελεσματικές από τις διαφημίσεις πανό (banner ads)</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ευέλικτες και μπορούν να φιλοξενήσουν τους περισσότερους τύπους διαφημίσεων</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τους διαφημιζόμενους, το αναδυόμενο διαφημιστικό μήνυμα, παραμένει μια από τις πιο δημοφιλείς μεθόδους προσέγγισης των καταναλωτών στο διαδίκτυο, καθώς οι αναλογίες ‘κλικ’ προς αριθμό εμφανίσεων είναι υψηλότερες από άλλες μορφές διαφήμισης.</a:t>
            </a:r>
          </a:p>
        </p:txBody>
      </p:sp>
    </p:spTree>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5 - Θέση αριθμού διαφάνειας">
            <a:extLst>
              <a:ext uri="{FF2B5EF4-FFF2-40B4-BE49-F238E27FC236}">
                <a16:creationId xmlns:a16="http://schemas.microsoft.com/office/drawing/2014/main" id="{9C834DB5-8F31-42F4-9AA9-2C8F7335E80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211BE2-3F8C-419A-901A-1D460C81DBEE}" type="slidenum">
              <a:rPr lang="en-GB" altLang="en-US" sz="1000" smtClean="0"/>
              <a:pPr>
                <a:spcBef>
                  <a:spcPct val="0"/>
                </a:spcBef>
                <a:buClrTx/>
                <a:buSzTx/>
                <a:buFontTx/>
                <a:buNone/>
              </a:pPr>
              <a:t>61</a:t>
            </a:fld>
            <a:endParaRPr lang="en-GB" altLang="en-US" sz="1000"/>
          </a:p>
        </p:txBody>
      </p:sp>
      <p:sp>
        <p:nvSpPr>
          <p:cNvPr id="7" name="TextBox 6">
            <a:extLst>
              <a:ext uri="{FF2B5EF4-FFF2-40B4-BE49-F238E27FC236}">
                <a16:creationId xmlns:a16="http://schemas.microsoft.com/office/drawing/2014/main" id="{A69A32F7-002D-45AC-937B-C7179CECD972}"/>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32100" name="Rectangle 6">
            <a:extLst>
              <a:ext uri="{FF2B5EF4-FFF2-40B4-BE49-F238E27FC236}">
                <a16:creationId xmlns:a16="http://schemas.microsoft.com/office/drawing/2014/main" id="{EF91F355-D545-44EF-AF58-57B30A9496D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32101" name="TextBox 11">
            <a:extLst>
              <a:ext uri="{FF2B5EF4-FFF2-40B4-BE49-F238E27FC236}">
                <a16:creationId xmlns:a16="http://schemas.microsoft.com/office/drawing/2014/main" id="{E1B6B346-90BF-4393-B0C9-AD200CE8F5D2}"/>
              </a:ext>
            </a:extLst>
          </p:cNvPr>
          <p:cNvSpPr txBox="1">
            <a:spLocks noChangeArrowheads="1"/>
          </p:cNvSpPr>
          <p:nvPr/>
        </p:nvSpPr>
        <p:spPr bwMode="auto">
          <a:xfrm>
            <a:off x="350838" y="1195388"/>
            <a:ext cx="75977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Διαφημιστικά πανό (</a:t>
            </a:r>
            <a:r>
              <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banner ads) </a:t>
            </a: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32102" name="Εικόνα 1">
            <a:extLst>
              <a:ext uri="{FF2B5EF4-FFF2-40B4-BE49-F238E27FC236}">
                <a16:creationId xmlns:a16="http://schemas.microsoft.com/office/drawing/2014/main" id="{E2525FFE-EEFD-47F6-859C-87C56616A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024063"/>
            <a:ext cx="68897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5 - Θέση αριθμού διαφάνειας">
            <a:extLst>
              <a:ext uri="{FF2B5EF4-FFF2-40B4-BE49-F238E27FC236}">
                <a16:creationId xmlns:a16="http://schemas.microsoft.com/office/drawing/2014/main" id="{4CA2B511-93DC-456F-99A0-9C99824F4D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DE31A2D-803E-4C4E-B313-531DFE5CD069}" type="slidenum">
              <a:rPr lang="en-GB" altLang="en-US" sz="1000" smtClean="0"/>
              <a:pPr>
                <a:spcBef>
                  <a:spcPct val="0"/>
                </a:spcBef>
                <a:buClrTx/>
                <a:buSzTx/>
                <a:buFontTx/>
                <a:buNone/>
              </a:pPr>
              <a:t>62</a:t>
            </a:fld>
            <a:endParaRPr lang="en-GB" altLang="en-US" sz="1000"/>
          </a:p>
        </p:txBody>
      </p:sp>
      <p:sp>
        <p:nvSpPr>
          <p:cNvPr id="7" name="TextBox 6">
            <a:extLst>
              <a:ext uri="{FF2B5EF4-FFF2-40B4-BE49-F238E27FC236}">
                <a16:creationId xmlns:a16="http://schemas.microsoft.com/office/drawing/2014/main" id="{B8BCAD49-139E-4267-9327-7E636AA8DA67}"/>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34148" name="Rectangle 6">
            <a:extLst>
              <a:ext uri="{FF2B5EF4-FFF2-40B4-BE49-F238E27FC236}">
                <a16:creationId xmlns:a16="http://schemas.microsoft.com/office/drawing/2014/main" id="{4B117CE1-09E0-4386-A979-DC6470C1CDA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34149" name="TextBox 11">
            <a:extLst>
              <a:ext uri="{FF2B5EF4-FFF2-40B4-BE49-F238E27FC236}">
                <a16:creationId xmlns:a16="http://schemas.microsoft.com/office/drawing/2014/main" id="{C6C6D2E7-14BE-475B-9B4B-5AB4ED4EFF72}"/>
              </a:ext>
            </a:extLst>
          </p:cNvPr>
          <p:cNvSpPr txBox="1">
            <a:spLocks noChangeArrowheads="1"/>
          </p:cNvSpPr>
          <p:nvPr/>
        </p:nvSpPr>
        <p:spPr bwMode="auto">
          <a:xfrm>
            <a:off x="350838" y="1195388"/>
            <a:ext cx="75977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Αναδυόμενο διαφημιστικό μήνυμα (pop-up ads)</a:t>
            </a:r>
          </a:p>
          <a:p>
            <a:pPr>
              <a:spcAft>
                <a:spcPts val="600"/>
              </a:spcAft>
              <a:buFont typeface="Wingdings" panose="05000000000000000000" pitchFamily="2" charset="2"/>
              <a:buChar char="§"/>
            </a:pP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34150" name="Εικόνα 2">
            <a:extLst>
              <a:ext uri="{FF2B5EF4-FFF2-40B4-BE49-F238E27FC236}">
                <a16:creationId xmlns:a16="http://schemas.microsoft.com/office/drawing/2014/main" id="{D30134D3-6BAE-489B-9A0E-064E45FAD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65350"/>
            <a:ext cx="6300787"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5 - Θέση αριθμού διαφάνειας">
            <a:extLst>
              <a:ext uri="{FF2B5EF4-FFF2-40B4-BE49-F238E27FC236}">
                <a16:creationId xmlns:a16="http://schemas.microsoft.com/office/drawing/2014/main" id="{6A923CF9-C7EA-4C0F-AC21-956EE449DF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8A3B6F9-FDBB-46AC-AB4A-6A5119FE1E55}" type="slidenum">
              <a:rPr lang="en-GB" altLang="en-US" sz="1000" smtClean="0"/>
              <a:pPr>
                <a:spcBef>
                  <a:spcPct val="0"/>
                </a:spcBef>
                <a:buClrTx/>
                <a:buSzTx/>
                <a:buFontTx/>
                <a:buNone/>
              </a:pPr>
              <a:t>63</a:t>
            </a:fld>
            <a:endParaRPr lang="en-GB" altLang="en-US" sz="1000"/>
          </a:p>
        </p:txBody>
      </p:sp>
      <p:sp>
        <p:nvSpPr>
          <p:cNvPr id="7" name="TextBox 6">
            <a:extLst>
              <a:ext uri="{FF2B5EF4-FFF2-40B4-BE49-F238E27FC236}">
                <a16:creationId xmlns:a16="http://schemas.microsoft.com/office/drawing/2014/main" id="{EB541E96-4506-4630-BD8E-D6F70D808F9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925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4. Τύποι επιχειρηματικών Μοντέλων στο Διαδίκτυο</a:t>
            </a:r>
          </a:p>
        </p:txBody>
      </p:sp>
      <p:sp>
        <p:nvSpPr>
          <p:cNvPr id="136196" name="Rectangle 6">
            <a:extLst>
              <a:ext uri="{FF2B5EF4-FFF2-40B4-BE49-F238E27FC236}">
                <a16:creationId xmlns:a16="http://schemas.microsoft.com/office/drawing/2014/main" id="{95B456E9-E5CC-4CDF-83A4-A7C48510794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36197" name="TextBox 11">
            <a:extLst>
              <a:ext uri="{FF2B5EF4-FFF2-40B4-BE49-F238E27FC236}">
                <a16:creationId xmlns:a16="http://schemas.microsoft.com/office/drawing/2014/main" id="{4CAEB4DE-B69C-4425-A260-FC6CA2D13AFE}"/>
              </a:ext>
            </a:extLst>
          </p:cNvPr>
          <p:cNvSpPr txBox="1">
            <a:spLocks noChangeArrowheads="1"/>
          </p:cNvSpPr>
          <p:nvPr/>
        </p:nvSpPr>
        <p:spPr bwMode="auto">
          <a:xfrm>
            <a:off x="350838" y="1195388"/>
            <a:ext cx="759777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περισσότερα από τα επιχειρηματικά μοντέλα που περιεγράφηκαν μέχρι τώρα ονομάζονται </a:t>
            </a:r>
            <a:r>
              <a:rPr lang="el-GR" altLang="el-GR" sz="2800" b="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αμιγώς διαδικτυακά επιχειρηματικά μοντέλα (pure-play business models)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πολλές υπάρχουσες εταιρείες έχουν αναπτύξει ιστοσελίδες ως επέκταση των παραδοσιακών τους επιχειρησιακών δράσεων</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τέτοιες επιχειρήσεις αντιπροσωπεύουν ένα:</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υβριδικό επιχειρηματικό μοντέλο </a:t>
            </a:r>
            <a:r>
              <a:rPr lang="el-GR" altLang="el-GR" sz="28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ηλεκτρονικής και φυσικής παρουσίας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clicks-and-mortal business model</a:t>
            </a:r>
          </a:p>
        </p:txBody>
      </p:sp>
    </p:spTree>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5 - Θέση αριθμού διαφάνειας">
            <a:extLst>
              <a:ext uri="{FF2B5EF4-FFF2-40B4-BE49-F238E27FC236}">
                <a16:creationId xmlns:a16="http://schemas.microsoft.com/office/drawing/2014/main" id="{3D8A3F3F-223C-413A-B3AD-AF08857D5F6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ACD2CD-94B5-4A14-A3F9-DACCDDC1F468}" type="slidenum">
              <a:rPr lang="en-GB" altLang="en-US" sz="1000" smtClean="0"/>
              <a:pPr>
                <a:spcBef>
                  <a:spcPct val="0"/>
                </a:spcBef>
                <a:buClrTx/>
                <a:buSzTx/>
                <a:buFontTx/>
                <a:buNone/>
              </a:pPr>
              <a:t>64</a:t>
            </a:fld>
            <a:endParaRPr lang="en-GB" altLang="en-US" sz="1000"/>
          </a:p>
        </p:txBody>
      </p:sp>
      <p:sp>
        <p:nvSpPr>
          <p:cNvPr id="7" name="TextBox 6">
            <a:extLst>
              <a:ext uri="{FF2B5EF4-FFF2-40B4-BE49-F238E27FC236}">
                <a16:creationId xmlns:a16="http://schemas.microsoft.com/office/drawing/2014/main" id="{A4EA7BB0-25DC-4856-A662-DB008237E50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38244" name="Rectangle 6">
            <a:extLst>
              <a:ext uri="{FF2B5EF4-FFF2-40B4-BE49-F238E27FC236}">
                <a16:creationId xmlns:a16="http://schemas.microsoft.com/office/drawing/2014/main" id="{0F856BA4-1B53-4532-8B85-4ACEED89C56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38245" name="TextBox 11">
            <a:extLst>
              <a:ext uri="{FF2B5EF4-FFF2-40B4-BE49-F238E27FC236}">
                <a16:creationId xmlns:a16="http://schemas.microsoft.com/office/drawing/2014/main" id="{824C1599-9B9E-410A-8507-8E56A61E1350}"/>
              </a:ext>
            </a:extLst>
          </p:cNvPr>
          <p:cNvSpPr txBox="1">
            <a:spLocks noChangeArrowheads="1"/>
          </p:cNvSpPr>
          <p:nvPr/>
        </p:nvSpPr>
        <p:spPr bwMode="auto">
          <a:xfrm>
            <a:off x="350838" y="1195388"/>
            <a:ext cx="75977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τελευταία χρόνια, το ηλεκτρονικό εμπόριο έχει καταστεί απαραίτητο μέρος, μεταξύ των άλλων,  του παγκόσμιου πλαισίου λιανικού εμπορίου</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πολλές άλλες βιομηχανίες, το τοπίο του λιανικού εμπορίου έχει υποστεί ουσιαστική μεταμόρφωση μετά την έλευση του διαδικτύου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χάρη στη συνεχιζόμενη ψηφιοποίηση της σύγχρονης ζωής, οι καταναλωτές από σχεδόν κάθε χώρα επωφελούνται τώρα από τα προνόμια των διαδικτυακών συναλλαγών</a:t>
            </a:r>
          </a:p>
        </p:txBody>
      </p:sp>
    </p:spTree>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5 - Θέση αριθμού διαφάνειας">
            <a:extLst>
              <a:ext uri="{FF2B5EF4-FFF2-40B4-BE49-F238E27FC236}">
                <a16:creationId xmlns:a16="http://schemas.microsoft.com/office/drawing/2014/main" id="{FFF8B1F0-FF3C-418F-B9CD-CE9D3B50BF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C2988D1-D5F9-46BF-BC1D-76692E1B4499}" type="slidenum">
              <a:rPr lang="en-GB" altLang="en-US" sz="1000" smtClean="0"/>
              <a:pPr>
                <a:spcBef>
                  <a:spcPct val="0"/>
                </a:spcBef>
                <a:buClrTx/>
                <a:buSzTx/>
                <a:buFontTx/>
                <a:buNone/>
              </a:pPr>
              <a:t>65</a:t>
            </a:fld>
            <a:endParaRPr lang="en-GB" altLang="en-US" sz="1000"/>
          </a:p>
        </p:txBody>
      </p:sp>
      <p:sp>
        <p:nvSpPr>
          <p:cNvPr id="7" name="TextBox 6">
            <a:extLst>
              <a:ext uri="{FF2B5EF4-FFF2-40B4-BE49-F238E27FC236}">
                <a16:creationId xmlns:a16="http://schemas.microsoft.com/office/drawing/2014/main" id="{01430876-A21A-45C6-949E-51858D1A4F2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40292" name="Rectangle 6">
            <a:extLst>
              <a:ext uri="{FF2B5EF4-FFF2-40B4-BE49-F238E27FC236}">
                <a16:creationId xmlns:a16="http://schemas.microsoft.com/office/drawing/2014/main" id="{02DCFD80-3F81-4953-930E-1B293560ACA0}"/>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40293" name="TextBox 11">
            <a:extLst>
              <a:ext uri="{FF2B5EF4-FFF2-40B4-BE49-F238E27FC236}">
                <a16:creationId xmlns:a16="http://schemas.microsoft.com/office/drawing/2014/main" id="{2480D5AD-5902-419C-B174-87D03808E92F}"/>
              </a:ext>
            </a:extLst>
          </p:cNvPr>
          <p:cNvSpPr txBox="1">
            <a:spLocks noChangeArrowheads="1"/>
          </p:cNvSpPr>
          <p:nvPr/>
        </p:nvSpPr>
        <p:spPr bwMode="auto">
          <a:xfrm>
            <a:off x="350838" y="1195388"/>
            <a:ext cx="75977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αριθμός των ψηφιακών αγοραστών παγκοσμίως αυξάνεται συνεχώς και αυτός κάθε χρόνο</a:t>
            </a:r>
            <a:endPar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2019, εκτιμάται ότι 1,92 δισεκατομμύρια άνθρωποι αγόρασαν προϊόντα ή υπηρεσίες στο διαδίκτυο</a:t>
            </a:r>
            <a:endPar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κατά τη διάρκεια του ίδιου έτους, οι ηλεκτρονικές πωλήσεις ξεπέρασαν τα 3,5 τρισεκατομμύρια δολάρια ΗΠΑ παγκοσμίως και </a:t>
            </a:r>
            <a:endPar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σύμφωνα με τους τελευταίους υπολογισμούς, η ανάπτυξη του ηλεκτρονικού εμπορίου θα επιταχυνθεί ακόμη περισσότερο στο μέλλον </a:t>
            </a:r>
          </a:p>
        </p:txBody>
      </p:sp>
    </p:spTree>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5 - Θέση αριθμού διαφάνειας">
            <a:extLst>
              <a:ext uri="{FF2B5EF4-FFF2-40B4-BE49-F238E27FC236}">
                <a16:creationId xmlns:a16="http://schemas.microsoft.com/office/drawing/2014/main" id="{18A3D0A1-E958-4DEA-853C-94BC66C1E2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894D9F2-28CC-4D50-8C6E-EF077744E795}" type="slidenum">
              <a:rPr lang="en-GB" altLang="en-US" sz="1000" smtClean="0"/>
              <a:pPr>
                <a:spcBef>
                  <a:spcPct val="0"/>
                </a:spcBef>
                <a:buClrTx/>
                <a:buSzTx/>
                <a:buFontTx/>
                <a:buNone/>
              </a:pPr>
              <a:t>66</a:t>
            </a:fld>
            <a:endParaRPr lang="en-GB" altLang="en-US" sz="1000"/>
          </a:p>
        </p:txBody>
      </p:sp>
      <p:sp>
        <p:nvSpPr>
          <p:cNvPr id="7" name="TextBox 6">
            <a:extLst>
              <a:ext uri="{FF2B5EF4-FFF2-40B4-BE49-F238E27FC236}">
                <a16:creationId xmlns:a16="http://schemas.microsoft.com/office/drawing/2014/main" id="{0A3EABF1-EB22-4624-9BCE-CC41521EC62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42340" name="Rectangle 6">
            <a:extLst>
              <a:ext uri="{FF2B5EF4-FFF2-40B4-BE49-F238E27FC236}">
                <a16:creationId xmlns:a16="http://schemas.microsoft.com/office/drawing/2014/main" id="{DF85420E-7EBE-4DDF-8B6F-75726161295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42341" name="TextBox 11">
            <a:extLst>
              <a:ext uri="{FF2B5EF4-FFF2-40B4-BE49-F238E27FC236}">
                <a16:creationId xmlns:a16="http://schemas.microsoft.com/office/drawing/2014/main" id="{068444CE-08E1-4AD5-AEA4-182B947B5AA3}"/>
              </a:ext>
            </a:extLst>
          </p:cNvPr>
          <p:cNvSpPr txBox="1">
            <a:spLocks noChangeArrowheads="1"/>
          </p:cNvSpPr>
          <p:nvPr/>
        </p:nvSpPr>
        <p:spPr bwMode="auto">
          <a:xfrm>
            <a:off x="350838" y="1195388"/>
            <a:ext cx="759777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 αριθμός των ψηφιακών αγοραστών παγκοσμίως από το 2014 έως το 2021 (Statica, October, 2019)</a:t>
            </a:r>
          </a:p>
          <a:p>
            <a:pPr>
              <a:spcAft>
                <a:spcPts val="600"/>
              </a:spcAft>
              <a:buFont typeface="Wingdings" panose="05000000000000000000" pitchFamily="2" charset="2"/>
              <a:buChar char="§"/>
            </a:pP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42342" name="Εικόνα 1">
            <a:extLst>
              <a:ext uri="{FF2B5EF4-FFF2-40B4-BE49-F238E27FC236}">
                <a16:creationId xmlns:a16="http://schemas.microsoft.com/office/drawing/2014/main" id="{25F9C01F-C5BF-40A3-B271-145164926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176463"/>
            <a:ext cx="630078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5 - Θέση αριθμού διαφάνειας">
            <a:extLst>
              <a:ext uri="{FF2B5EF4-FFF2-40B4-BE49-F238E27FC236}">
                <a16:creationId xmlns:a16="http://schemas.microsoft.com/office/drawing/2014/main" id="{B85F1954-BB26-41AC-BE87-97448CDAF46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CCF0B2C-8EA2-43B0-A0A5-FA2DA37E35F5}" type="slidenum">
              <a:rPr lang="en-GB" altLang="en-US" sz="1000" smtClean="0"/>
              <a:pPr>
                <a:spcBef>
                  <a:spcPct val="0"/>
                </a:spcBef>
                <a:buClrTx/>
                <a:buSzTx/>
                <a:buFontTx/>
                <a:buNone/>
              </a:pPr>
              <a:t>67</a:t>
            </a:fld>
            <a:endParaRPr lang="en-GB" altLang="en-US" sz="1000"/>
          </a:p>
        </p:txBody>
      </p:sp>
      <p:sp>
        <p:nvSpPr>
          <p:cNvPr id="7" name="TextBox 6">
            <a:extLst>
              <a:ext uri="{FF2B5EF4-FFF2-40B4-BE49-F238E27FC236}">
                <a16:creationId xmlns:a16="http://schemas.microsoft.com/office/drawing/2014/main" id="{CA9039AF-8F8D-425F-9E8D-9F8C6410358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44388" name="Rectangle 6">
            <a:extLst>
              <a:ext uri="{FF2B5EF4-FFF2-40B4-BE49-F238E27FC236}">
                <a16:creationId xmlns:a16="http://schemas.microsoft.com/office/drawing/2014/main" id="{64FEBD19-3E83-40B8-828A-211A87FEB417}"/>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44389" name="TextBox 11">
            <a:extLst>
              <a:ext uri="{FF2B5EF4-FFF2-40B4-BE49-F238E27FC236}">
                <a16:creationId xmlns:a16="http://schemas.microsoft.com/office/drawing/2014/main" id="{BA2613D4-098E-43B8-9017-4333C2B60023}"/>
              </a:ext>
            </a:extLst>
          </p:cNvPr>
          <p:cNvSpPr txBox="1">
            <a:spLocks noChangeArrowheads="1"/>
          </p:cNvSpPr>
          <p:nvPr/>
        </p:nvSpPr>
        <p:spPr bwMode="auto">
          <a:xfrm>
            <a:off x="69850" y="1196975"/>
            <a:ext cx="80740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λιανικές πωλήσεις ηλεκτρονικού εμπορίου παγκοσμίως από το 2014 έως το 2023 (Statista, October, 2019)</a:t>
            </a:r>
          </a:p>
          <a:p>
            <a:pPr>
              <a:spcAft>
                <a:spcPts val="600"/>
              </a:spcAft>
              <a:buFont typeface="Wingdings" panose="05000000000000000000" pitchFamily="2" charset="2"/>
              <a:buChar char="§"/>
            </a:pP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44390" name="Εικόνα 2">
            <a:extLst>
              <a:ext uri="{FF2B5EF4-FFF2-40B4-BE49-F238E27FC236}">
                <a16:creationId xmlns:a16="http://schemas.microsoft.com/office/drawing/2014/main" id="{F7316C09-08A1-4104-85F0-9951437A3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163763"/>
            <a:ext cx="6319837"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5 - Θέση αριθμού διαφάνειας">
            <a:extLst>
              <a:ext uri="{FF2B5EF4-FFF2-40B4-BE49-F238E27FC236}">
                <a16:creationId xmlns:a16="http://schemas.microsoft.com/office/drawing/2014/main" id="{CE16A57D-9D04-446D-84CF-D06F8BAEC3D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E420F67-4F07-4BA9-87C6-6358E2ABED21}" type="slidenum">
              <a:rPr lang="en-GB" altLang="en-US" sz="1000" smtClean="0"/>
              <a:pPr>
                <a:spcBef>
                  <a:spcPct val="0"/>
                </a:spcBef>
                <a:buClrTx/>
                <a:buSzTx/>
                <a:buFontTx/>
                <a:buNone/>
              </a:pPr>
              <a:t>68</a:t>
            </a:fld>
            <a:endParaRPr lang="en-GB" altLang="en-US" sz="1000"/>
          </a:p>
        </p:txBody>
      </p:sp>
      <p:sp>
        <p:nvSpPr>
          <p:cNvPr id="7" name="TextBox 6">
            <a:extLst>
              <a:ext uri="{FF2B5EF4-FFF2-40B4-BE49-F238E27FC236}">
                <a16:creationId xmlns:a16="http://schemas.microsoft.com/office/drawing/2014/main" id="{2A158059-DB93-49B3-8C3F-070B502B523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46436" name="Rectangle 6">
            <a:extLst>
              <a:ext uri="{FF2B5EF4-FFF2-40B4-BE49-F238E27FC236}">
                <a16:creationId xmlns:a16="http://schemas.microsoft.com/office/drawing/2014/main" id="{918A0481-12A8-42B9-AE04-6BB76C069DD3}"/>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CB5017C-4BFA-4BFF-A0C7-563A582ADCC4}"/>
              </a:ext>
            </a:extLst>
          </p:cNvPr>
          <p:cNvSpPr txBox="1">
            <a:spLocks noChangeArrowheads="1"/>
          </p:cNvSpPr>
          <p:nvPr/>
        </p:nvSpPr>
        <p:spPr bwMode="auto">
          <a:xfrm>
            <a:off x="69850" y="1196975"/>
            <a:ext cx="8074025" cy="55245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σύμφωνα με τους Turban, McLean και Wetherbe (1997) το ηλεκτρονικό εµπόριο αποτελείται από ένα σύνολο οντοτήτων και πλατφορµών που αλληλεπιδρούν μεταξύ τους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να οργανωθεί το ηλεκτρονικό εμπόριο απαιτούνται: </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πληροφοριακά συστήματα </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δικτυακές υποδομές </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συμμετέχοντες</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δημόσια πολιτική ηλεκτρονικού εμπορίου</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μάρκετινγκ και η διαφήμιση</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επιχειρηματικές συνεργασίες</a:t>
            </a:r>
          </a:p>
          <a:p>
            <a:pPr>
              <a:spcAft>
                <a:spcPts val="600"/>
              </a:spcAft>
              <a:buFont typeface="Wingdings" panose="05000000000000000000" pitchFamily="2" charset="2"/>
              <a:buChar char="ü"/>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υποστηρικτικές υπηρεσίες και υποδομές</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5 - Θέση αριθμού διαφάνειας">
            <a:extLst>
              <a:ext uri="{FF2B5EF4-FFF2-40B4-BE49-F238E27FC236}">
                <a16:creationId xmlns:a16="http://schemas.microsoft.com/office/drawing/2014/main" id="{EBE481B0-54D9-4845-B3EE-C252F3EB7CF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75B8B20-9B0E-49B3-8D58-190FF77F45D8}" type="slidenum">
              <a:rPr lang="en-GB" altLang="en-US" sz="1000" smtClean="0"/>
              <a:pPr>
                <a:spcBef>
                  <a:spcPct val="0"/>
                </a:spcBef>
                <a:buClrTx/>
                <a:buSzTx/>
                <a:buFontTx/>
                <a:buNone/>
              </a:pPr>
              <a:t>69</a:t>
            </a:fld>
            <a:endParaRPr lang="en-GB" altLang="en-US" sz="1000"/>
          </a:p>
        </p:txBody>
      </p:sp>
      <p:sp>
        <p:nvSpPr>
          <p:cNvPr id="7" name="TextBox 6">
            <a:extLst>
              <a:ext uri="{FF2B5EF4-FFF2-40B4-BE49-F238E27FC236}">
                <a16:creationId xmlns:a16="http://schemas.microsoft.com/office/drawing/2014/main" id="{B980D73B-AE79-4076-B982-D4F2F5F4199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48484" name="Rectangle 6">
            <a:extLst>
              <a:ext uri="{FF2B5EF4-FFF2-40B4-BE49-F238E27FC236}">
                <a16:creationId xmlns:a16="http://schemas.microsoft.com/office/drawing/2014/main" id="{C9878DF2-504B-4BD0-91C4-ED4B63CF13A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418093B0-ADDE-4E2B-BD98-6088C9A184BD}"/>
              </a:ext>
            </a:extLst>
          </p:cNvPr>
          <p:cNvSpPr txBox="1">
            <a:spLocks noChangeArrowheads="1"/>
          </p:cNvSpPr>
          <p:nvPr/>
        </p:nvSpPr>
        <p:spPr bwMode="auto">
          <a:xfrm>
            <a:off x="69850" y="1196975"/>
            <a:ext cx="8074025" cy="4786313"/>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Κατηγορίες ηλεκτρονικού εμπορίου:</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Ηλεκτρονικό εμπόριο από επιχείρηση σε καταναλωτή (Business to Consumer - Β2C)</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Ηλεκτρονικό εμπόριο από επιχείρηση σε επιχείρηση (Business to Business - Β2Β)</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Ηλεκτρονικό εμπόριο από καταναλωτή σε καταναλωτή (Consumer to Consumer - C2C) ή από πελάτη σε πελάτη (Customer to Customer – C2C)</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άλλες μορφές (δες επόμενο πίνακα…) </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5 - Θέση αριθμού διαφάνειας">
            <a:extLst>
              <a:ext uri="{FF2B5EF4-FFF2-40B4-BE49-F238E27FC236}">
                <a16:creationId xmlns:a16="http://schemas.microsoft.com/office/drawing/2014/main" id="{C488F3A3-6D77-4FD7-AD75-038F81E7727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685AA70-11DD-4AE2-8957-3D41A82F300B}" type="slidenum">
              <a:rPr lang="en-GB" altLang="en-US" sz="1000" smtClean="0"/>
              <a:pPr>
                <a:spcBef>
                  <a:spcPct val="0"/>
                </a:spcBef>
                <a:buClrTx/>
                <a:buSzTx/>
                <a:buFontTx/>
                <a:buNone/>
              </a:pPr>
              <a:t>7</a:t>
            </a:fld>
            <a:endParaRPr lang="en-GB" altLang="en-US" sz="1000"/>
          </a:p>
        </p:txBody>
      </p:sp>
      <p:sp>
        <p:nvSpPr>
          <p:cNvPr id="19459" name="Rectangle 6">
            <a:extLst>
              <a:ext uri="{FF2B5EF4-FFF2-40B4-BE49-F238E27FC236}">
                <a16:creationId xmlns:a16="http://schemas.microsoft.com/office/drawing/2014/main" id="{B5CC3740-913E-46E5-8BA0-914F7B06F40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9460" name="TextBox 11">
            <a:extLst>
              <a:ext uri="{FF2B5EF4-FFF2-40B4-BE49-F238E27FC236}">
                <a16:creationId xmlns:a16="http://schemas.microsoft.com/office/drawing/2014/main" id="{4AF065C2-9BFD-4B38-958E-4294417CCC64}"/>
              </a:ext>
            </a:extLst>
          </p:cNvPr>
          <p:cNvSpPr txBox="1">
            <a:spLocks noChangeArrowheads="1"/>
          </p:cNvSpPr>
          <p:nvPr/>
        </p:nvSpPr>
        <p:spPr bwMode="auto">
          <a:xfrm>
            <a:off x="358775" y="1581150"/>
            <a:ext cx="7597775"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Πληροφοριακό Σύστημα Βασισμένο σε Υπολογιστή (Computer based IS - CBIS)</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Ψηφιακή επιχείρηση και η τεχνολογία του Διαδικτύου</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Νέα Επιχειρηματικά Μοντέλα (Business Models) στο Ηλεκτρονικό Επιχειρείν (e-Business)</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Τύποι επιχειρηματικών Μοντέλων στο Διαδίκτυο</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επιχειρείν και η ψηφιακή επιχείρηση</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Επιχειρηματικές προκλήσεις και ευκαιρίες</a:t>
            </a:r>
          </a:p>
          <a:p>
            <a:pPr>
              <a:spcAft>
                <a:spcPts val="600"/>
              </a:spcAft>
              <a:buFont typeface="Arial" panose="020B0604020202020204" pitchFamily="34" charset="0"/>
              <a:buAutoNum type="arabicPeriod"/>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στην εποχή του COVID-19 </a:t>
            </a: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
        <p:nvSpPr>
          <p:cNvPr id="6" name="TextBox 5">
            <a:extLst>
              <a:ext uri="{FF2B5EF4-FFF2-40B4-BE49-F238E27FC236}">
                <a16:creationId xmlns:a16="http://schemas.microsoft.com/office/drawing/2014/main" id="{AB91E5D2-17FC-4865-962E-41E7D8D61BD1}"/>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defRPr/>
            </a:pPr>
            <a:r>
              <a:rPr lang="el-GR" dirty="0">
                <a:solidFill>
                  <a:schemeClr val="tx1"/>
                </a:solidFill>
                <a:latin typeface="Arial Narrow" panose="020B0606020202030204" pitchFamily="34" charset="0"/>
              </a:rPr>
              <a:t>Ηλεκτρονικό Επιχειρείν, Επιχειρηματικά Μοντέλα και Ηλεκτρονικό Εμπόριο</a:t>
            </a:r>
          </a:p>
        </p:txBody>
      </p:sp>
    </p:spTree>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5 - Θέση αριθμού διαφάνειας">
            <a:extLst>
              <a:ext uri="{FF2B5EF4-FFF2-40B4-BE49-F238E27FC236}">
                <a16:creationId xmlns:a16="http://schemas.microsoft.com/office/drawing/2014/main" id="{595C0FDB-E6BC-46E0-B273-ADF0FC97993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301E373-8EAE-469E-9990-9242C025B5C6}" type="slidenum">
              <a:rPr lang="en-GB" altLang="en-US" sz="1000" smtClean="0"/>
              <a:pPr>
                <a:spcBef>
                  <a:spcPct val="0"/>
                </a:spcBef>
                <a:buClrTx/>
                <a:buSzTx/>
                <a:buFontTx/>
                <a:buNone/>
              </a:pPr>
              <a:t>70</a:t>
            </a:fld>
            <a:endParaRPr lang="en-GB" altLang="en-US" sz="1000"/>
          </a:p>
        </p:txBody>
      </p:sp>
      <p:sp>
        <p:nvSpPr>
          <p:cNvPr id="7" name="TextBox 6">
            <a:extLst>
              <a:ext uri="{FF2B5EF4-FFF2-40B4-BE49-F238E27FC236}">
                <a16:creationId xmlns:a16="http://schemas.microsoft.com/office/drawing/2014/main" id="{E19BDE8C-DFBE-4CEB-8CEA-8B45FF98575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50532" name="Rectangle 6">
            <a:extLst>
              <a:ext uri="{FF2B5EF4-FFF2-40B4-BE49-F238E27FC236}">
                <a16:creationId xmlns:a16="http://schemas.microsoft.com/office/drawing/2014/main" id="{D14261B5-D7B5-470C-91A6-1D929E19320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09E4D727-F2A4-44EF-9253-934D8AD8873A}"/>
              </a:ext>
            </a:extLst>
          </p:cNvPr>
          <p:cNvSpPr txBox="1">
            <a:spLocks noChangeArrowheads="1"/>
          </p:cNvSpPr>
          <p:nvPr/>
        </p:nvSpPr>
        <p:spPr bwMode="auto">
          <a:xfrm>
            <a:off x="69850" y="1196975"/>
            <a:ext cx="8074025" cy="1462088"/>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τύποι ηλεκτρονικού εμπορίου μεταξύ επιχειρήσεων, καταναλωτών και κρατικών φορέων:</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50534" name="Εικόνα 1">
            <a:extLst>
              <a:ext uri="{FF2B5EF4-FFF2-40B4-BE49-F238E27FC236}">
                <a16:creationId xmlns:a16="http://schemas.microsoft.com/office/drawing/2014/main" id="{CF5C1B1D-F019-4CC6-A3B1-889A968CC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178050"/>
            <a:ext cx="66611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5 - Θέση αριθμού διαφάνειας">
            <a:extLst>
              <a:ext uri="{FF2B5EF4-FFF2-40B4-BE49-F238E27FC236}">
                <a16:creationId xmlns:a16="http://schemas.microsoft.com/office/drawing/2014/main" id="{06C3B746-1DFC-4481-ABD0-5C921621227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BD2FCE-A907-41C1-9826-B8E4F67D0C0E}" type="slidenum">
              <a:rPr lang="en-GB" altLang="en-US" sz="1000" smtClean="0"/>
              <a:pPr>
                <a:spcBef>
                  <a:spcPct val="0"/>
                </a:spcBef>
                <a:buClrTx/>
                <a:buSzTx/>
                <a:buFontTx/>
                <a:buNone/>
              </a:pPr>
              <a:t>71</a:t>
            </a:fld>
            <a:endParaRPr lang="en-GB" altLang="en-US" sz="1000"/>
          </a:p>
        </p:txBody>
      </p:sp>
      <p:sp>
        <p:nvSpPr>
          <p:cNvPr id="7" name="TextBox 6">
            <a:extLst>
              <a:ext uri="{FF2B5EF4-FFF2-40B4-BE49-F238E27FC236}">
                <a16:creationId xmlns:a16="http://schemas.microsoft.com/office/drawing/2014/main" id="{4F7F0435-8483-4216-AFD2-362BA84C036A}"/>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52580" name="Rectangle 6">
            <a:extLst>
              <a:ext uri="{FF2B5EF4-FFF2-40B4-BE49-F238E27FC236}">
                <a16:creationId xmlns:a16="http://schemas.microsoft.com/office/drawing/2014/main" id="{7896CDEC-9850-4F22-8DB4-8121AEA8B378}"/>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DBF9817F-8661-43D4-AFAD-2538F79C5EA1}"/>
              </a:ext>
            </a:extLst>
          </p:cNvPr>
          <p:cNvSpPr txBox="1">
            <a:spLocks noChangeArrowheads="1"/>
          </p:cNvSpPr>
          <p:nvPr/>
        </p:nvSpPr>
        <p:spPr bwMode="auto">
          <a:xfrm>
            <a:off x="69850" y="1196975"/>
            <a:ext cx="8074025" cy="5722938"/>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115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μεταξύ επιχειρήσεων (Β) και κυβέρνησης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μεταξύ καταναλωτών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επιχειρήσεων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μεταξύ καταναλωτών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κυβέρνησης (κρατικού φορέα)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μεταξύ κυβέρνησης (κρατικού φορέα)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επιχειρήσεων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15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μεταξύ κυβέρνησης (κρατικού φορέα)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και καταναλωτών (C)</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15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2</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οι ηλεκτρονικές συναλλαγές εντός της κυβέρνησης (κρατικού φορέα) (</a:t>
            </a:r>
            <a:r>
              <a:rPr lang="en-US"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a:t>
            </a:r>
            <a:r>
              <a:rPr 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endParaRPr lang="el-GR" sz="2400" dirty="0">
              <a:latin typeface="Arial Narrow" panose="020B0606020202030204" pitchFamily="34" charset="0"/>
              <a:ea typeface="Calibri" panose="020F0502020204030204" pitchFamily="34" charset="0"/>
              <a:cs typeface="Times New Roman" panose="02020603050405020304" pitchFamily="18" charset="0"/>
            </a:endParaRP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5 - Θέση αριθμού διαφάνειας">
            <a:extLst>
              <a:ext uri="{FF2B5EF4-FFF2-40B4-BE49-F238E27FC236}">
                <a16:creationId xmlns:a16="http://schemas.microsoft.com/office/drawing/2014/main" id="{D4D62ACE-504C-45A8-A12B-763B4BE2A65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89CE24-C9BE-4ACB-8520-675E98590A7C}" type="slidenum">
              <a:rPr lang="en-GB" altLang="en-US" sz="1000" smtClean="0"/>
              <a:pPr>
                <a:spcBef>
                  <a:spcPct val="0"/>
                </a:spcBef>
                <a:buClrTx/>
                <a:buSzTx/>
                <a:buFontTx/>
                <a:buNone/>
              </a:pPr>
              <a:t>72</a:t>
            </a:fld>
            <a:endParaRPr lang="en-GB" altLang="en-US" sz="1000"/>
          </a:p>
        </p:txBody>
      </p:sp>
      <p:sp>
        <p:nvSpPr>
          <p:cNvPr id="7" name="TextBox 6">
            <a:extLst>
              <a:ext uri="{FF2B5EF4-FFF2-40B4-BE49-F238E27FC236}">
                <a16:creationId xmlns:a16="http://schemas.microsoft.com/office/drawing/2014/main" id="{03802600-602B-450E-8284-21AF91A1C62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54628" name="Rectangle 6">
            <a:extLst>
              <a:ext uri="{FF2B5EF4-FFF2-40B4-BE49-F238E27FC236}">
                <a16:creationId xmlns:a16="http://schemas.microsoft.com/office/drawing/2014/main" id="{1D775CAD-EA83-4709-80D0-B9512334679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60E1D872-B1D2-4157-BE3B-C2015374EC3E}"/>
              </a:ext>
            </a:extLst>
          </p:cNvPr>
          <p:cNvSpPr txBox="1">
            <a:spLocks noChangeArrowheads="1"/>
          </p:cNvSpPr>
          <p:nvPr/>
        </p:nvSpPr>
        <p:spPr bwMode="auto">
          <a:xfrm>
            <a:off x="69850" y="1196975"/>
            <a:ext cx="8074025" cy="5570538"/>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a:t>
            </a:r>
            <a:r>
              <a:rPr lang="el-GR" altLang="el-GR" sz="2800" b="1" dirty="0">
                <a:solidFill>
                  <a:srgbClr val="0AA624"/>
                </a:solidFill>
                <a:latin typeface="Arial Narrow" panose="020B0606020202030204" pitchFamily="34" charset="0"/>
                <a:ea typeface="Times New Roman" panose="02020603050405020304" pitchFamily="18" charset="0"/>
                <a:cs typeface="Courier New" panose="02070309020205020404" pitchFamily="49" charset="0"/>
              </a:rPr>
              <a:t>ηλεκτρονική διακυβέρνηση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(e-Governance)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η εφαρμογή / -</a:t>
            </a:r>
            <a:r>
              <a:rPr lang="el-GR" altLang="el-GR" sz="2800" dirty="0" err="1">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ές</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πληροφορικής για την παροχή… κυβερνητικών υπηρεσιών δημόσιας διοίκησης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την ανταλλαγή πληροφοριών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τις συναλλαγές επικοινωνίας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την ενσωμάτωση διαφόρων αυτόνομων συστημάτων μεταξύ δημόσιας διοίκησης σε πολίτη (G2C), δημόσιας διοίκησης προς επιχείρηση (G2B), δημόσιας διοίκησης προς δημόσια διοίκηση (G2G), δημόσιας διοίκησης προς υπαλλήλους (G2E), καθώς και διαδικασίες και αλληλεπιδράσεις σε όλο το κυβερνητικό / διοικητικό πλαίσιο</a:t>
            </a:r>
          </a:p>
        </p:txBody>
      </p:sp>
    </p:spTree>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5 - Θέση αριθμού διαφάνειας">
            <a:extLst>
              <a:ext uri="{FF2B5EF4-FFF2-40B4-BE49-F238E27FC236}">
                <a16:creationId xmlns:a16="http://schemas.microsoft.com/office/drawing/2014/main" id="{4F6F1FFE-180B-441D-A434-792173B78E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B20AC34-ADC4-4D01-B7CF-6B810230BE80}" type="slidenum">
              <a:rPr lang="en-GB" altLang="en-US" sz="1000" smtClean="0"/>
              <a:pPr>
                <a:spcBef>
                  <a:spcPct val="0"/>
                </a:spcBef>
                <a:buClrTx/>
                <a:buSzTx/>
                <a:buFontTx/>
                <a:buNone/>
              </a:pPr>
              <a:t>73</a:t>
            </a:fld>
            <a:endParaRPr lang="en-GB" altLang="en-US" sz="1000"/>
          </a:p>
        </p:txBody>
      </p:sp>
      <p:sp>
        <p:nvSpPr>
          <p:cNvPr id="7" name="TextBox 6">
            <a:extLst>
              <a:ext uri="{FF2B5EF4-FFF2-40B4-BE49-F238E27FC236}">
                <a16:creationId xmlns:a16="http://schemas.microsoft.com/office/drawing/2014/main" id="{7E362C67-8F5D-43C3-8EA2-833409683162}"/>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56676" name="Rectangle 6">
            <a:extLst>
              <a:ext uri="{FF2B5EF4-FFF2-40B4-BE49-F238E27FC236}">
                <a16:creationId xmlns:a16="http://schemas.microsoft.com/office/drawing/2014/main" id="{70E57B72-8D37-4A77-B548-DE35ED47589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1F3D2A4D-6EDC-456E-9B91-73FEC24DDCAC}"/>
              </a:ext>
            </a:extLst>
          </p:cNvPr>
          <p:cNvSpPr txBox="1">
            <a:spLocks noChangeArrowheads="1"/>
          </p:cNvSpPr>
          <p:nvPr/>
        </p:nvSpPr>
        <p:spPr bwMode="auto">
          <a:xfrm>
            <a:off x="69850" y="1081088"/>
            <a:ext cx="8074025" cy="34925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πλατφόρμα της Γενικής Γραμματείας Πληροφοριακών Συστημάτων Δημόσιας Διοίκησης </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hlinkClick r:id="rId3"/>
              </a:rPr>
              <a:t>https://www.gsis.gr/</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εμπλουτίζεται συνεχώς…</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myTaxisNet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govgr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Ανεξάρτητη Αρχή Δημοσίων Εξόδων (ΑΑΔΕ)</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pic>
        <p:nvPicPr>
          <p:cNvPr id="156678" name="Εικόνα 1">
            <a:extLst>
              <a:ext uri="{FF2B5EF4-FFF2-40B4-BE49-F238E27FC236}">
                <a16:creationId xmlns:a16="http://schemas.microsoft.com/office/drawing/2014/main" id="{2A1ED7AE-DD1F-4B39-A41B-350AE7DCB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4098925"/>
            <a:ext cx="78628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5 - Θέση αριθμού διαφάνειας">
            <a:extLst>
              <a:ext uri="{FF2B5EF4-FFF2-40B4-BE49-F238E27FC236}">
                <a16:creationId xmlns:a16="http://schemas.microsoft.com/office/drawing/2014/main" id="{7050ABAE-E67A-4915-BD59-73F4EE3A54D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FA119CE-8ECD-410B-83F3-793CF1EF7875}" type="slidenum">
              <a:rPr lang="en-GB" altLang="en-US" sz="1000" smtClean="0"/>
              <a:pPr>
                <a:spcBef>
                  <a:spcPct val="0"/>
                </a:spcBef>
                <a:buClrTx/>
                <a:buSzTx/>
                <a:buFontTx/>
                <a:buNone/>
              </a:pPr>
              <a:t>74</a:t>
            </a:fld>
            <a:endParaRPr lang="en-GB" altLang="en-US" sz="1000"/>
          </a:p>
        </p:txBody>
      </p:sp>
      <p:sp>
        <p:nvSpPr>
          <p:cNvPr id="7" name="TextBox 6">
            <a:extLst>
              <a:ext uri="{FF2B5EF4-FFF2-40B4-BE49-F238E27FC236}">
                <a16:creationId xmlns:a16="http://schemas.microsoft.com/office/drawing/2014/main" id="{C508569D-8E41-4C89-9C68-A9CA8D6FF53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58724" name="Rectangle 6">
            <a:extLst>
              <a:ext uri="{FF2B5EF4-FFF2-40B4-BE49-F238E27FC236}">
                <a16:creationId xmlns:a16="http://schemas.microsoft.com/office/drawing/2014/main" id="{6A186610-A593-4E41-BFF7-DD99D746283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6CF4B8AD-7FA3-4C83-A084-2432B648C6E6}"/>
              </a:ext>
            </a:extLst>
          </p:cNvPr>
          <p:cNvSpPr txBox="1">
            <a:spLocks noChangeArrowheads="1"/>
          </p:cNvSpPr>
          <p:nvPr/>
        </p:nvSpPr>
        <p:spPr bwMode="auto">
          <a:xfrm>
            <a:off x="69850" y="1081088"/>
            <a:ext cx="8074025" cy="10302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govgr / ΑΑΔΕ</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pic>
        <p:nvPicPr>
          <p:cNvPr id="158726" name="Εικόνα 2">
            <a:extLst>
              <a:ext uri="{FF2B5EF4-FFF2-40B4-BE49-F238E27FC236}">
                <a16:creationId xmlns:a16="http://schemas.microsoft.com/office/drawing/2014/main" id="{C2DCCA85-7128-4329-933C-82EB3FD28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736725"/>
            <a:ext cx="26939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Εικόνα 3">
            <a:extLst>
              <a:ext uri="{FF2B5EF4-FFF2-40B4-BE49-F238E27FC236}">
                <a16:creationId xmlns:a16="http://schemas.microsoft.com/office/drawing/2014/main" id="{02A9DA32-E60F-4D2F-B171-EB2D506F0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8" y="3708400"/>
            <a:ext cx="61388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5 - Θέση αριθμού διαφάνειας">
            <a:extLst>
              <a:ext uri="{FF2B5EF4-FFF2-40B4-BE49-F238E27FC236}">
                <a16:creationId xmlns:a16="http://schemas.microsoft.com/office/drawing/2014/main" id="{77BD74C8-50DB-4751-9827-73CFD7A7AE7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CCB20C-63CF-4270-B02B-BF974ED27204}" type="slidenum">
              <a:rPr lang="en-GB" altLang="en-US" sz="1000" smtClean="0"/>
              <a:pPr>
                <a:spcBef>
                  <a:spcPct val="0"/>
                </a:spcBef>
                <a:buClrTx/>
                <a:buSzTx/>
                <a:buFontTx/>
                <a:buNone/>
              </a:pPr>
              <a:t>75</a:t>
            </a:fld>
            <a:endParaRPr lang="en-GB" altLang="en-US" sz="1000"/>
          </a:p>
        </p:txBody>
      </p:sp>
      <p:sp>
        <p:nvSpPr>
          <p:cNvPr id="7" name="TextBox 6">
            <a:extLst>
              <a:ext uri="{FF2B5EF4-FFF2-40B4-BE49-F238E27FC236}">
                <a16:creationId xmlns:a16="http://schemas.microsoft.com/office/drawing/2014/main" id="{214BE606-104F-44F4-A986-6BA0685695F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60772" name="Rectangle 6">
            <a:extLst>
              <a:ext uri="{FF2B5EF4-FFF2-40B4-BE49-F238E27FC236}">
                <a16:creationId xmlns:a16="http://schemas.microsoft.com/office/drawing/2014/main" id="{6A36969B-12D5-4A2A-9561-372B21827FA9}"/>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DB7EB80-D1E5-458D-9CFF-AA6E120814D8}"/>
              </a:ext>
            </a:extLst>
          </p:cNvPr>
          <p:cNvSpPr txBox="1">
            <a:spLocks noChangeArrowheads="1"/>
          </p:cNvSpPr>
          <p:nvPr/>
        </p:nvSpPr>
        <p:spPr bwMode="auto">
          <a:xfrm>
            <a:off x="69850" y="1081088"/>
            <a:ext cx="8074025" cy="15382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govgr  </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pic>
        <p:nvPicPr>
          <p:cNvPr id="160774" name="Εικόνα 1">
            <a:extLst>
              <a:ext uri="{FF2B5EF4-FFF2-40B4-BE49-F238E27FC236}">
                <a16:creationId xmlns:a16="http://schemas.microsoft.com/office/drawing/2014/main" id="{5AC103F4-D9A1-4413-83E8-44E820530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06588"/>
            <a:ext cx="8302625"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5 - Θέση αριθμού διαφάνειας">
            <a:extLst>
              <a:ext uri="{FF2B5EF4-FFF2-40B4-BE49-F238E27FC236}">
                <a16:creationId xmlns:a16="http://schemas.microsoft.com/office/drawing/2014/main" id="{AD05CE3F-1355-43C4-A615-C3E0FF94002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DCF88C5-6360-4080-82C2-A2F06AA7CB2A}" type="slidenum">
              <a:rPr lang="en-GB" altLang="en-US" sz="1000" smtClean="0"/>
              <a:pPr>
                <a:spcBef>
                  <a:spcPct val="0"/>
                </a:spcBef>
                <a:buClrTx/>
                <a:buSzTx/>
                <a:buFontTx/>
                <a:buNone/>
              </a:pPr>
              <a:t>76</a:t>
            </a:fld>
            <a:endParaRPr lang="en-GB" altLang="en-US" sz="1000"/>
          </a:p>
        </p:txBody>
      </p:sp>
      <p:sp>
        <p:nvSpPr>
          <p:cNvPr id="7" name="TextBox 6">
            <a:extLst>
              <a:ext uri="{FF2B5EF4-FFF2-40B4-BE49-F238E27FC236}">
                <a16:creationId xmlns:a16="http://schemas.microsoft.com/office/drawing/2014/main" id="{5629E448-0B25-458D-A3C5-2A1FA63EAD81}"/>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62820" name="Rectangle 6">
            <a:extLst>
              <a:ext uri="{FF2B5EF4-FFF2-40B4-BE49-F238E27FC236}">
                <a16:creationId xmlns:a16="http://schemas.microsoft.com/office/drawing/2014/main" id="{90901B38-494E-42B4-8A38-BACA6218DA5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C03FE8B2-7A5F-4EE8-9AAD-9790CF2E68CD}"/>
              </a:ext>
            </a:extLst>
          </p:cNvPr>
          <p:cNvSpPr txBox="1">
            <a:spLocks noChangeArrowheads="1"/>
          </p:cNvSpPr>
          <p:nvPr/>
        </p:nvSpPr>
        <p:spPr bwMode="auto">
          <a:xfrm>
            <a:off x="69850" y="1196975"/>
            <a:ext cx="8074025" cy="36925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Συστήματα Πληρωμών στο Ηλεκτρονικό Εμπόριο</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συστήματα ηλεκτρονικών πληρωμών (electronic payment systems) στηρίζονται στη χρήση ψηφιακών τεχνολογιών, όπως οι πιστωτικές και οι χρεωστικές κάρτες, οι έξυπνες κάρτες και τα συστήματα πληρωμών που βασίζονται στο διαδίκτυο</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ηλεκτρονικά συστήματα πληρωμών για το διαδίκτυο περιλαμβάνουν ψηφιακά συστήματα πληρωμών με:</a:t>
            </a:r>
          </a:p>
        </p:txBody>
      </p:sp>
    </p:spTree>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5 - Θέση αριθμού διαφάνειας">
            <a:extLst>
              <a:ext uri="{FF2B5EF4-FFF2-40B4-BE49-F238E27FC236}">
                <a16:creationId xmlns:a16="http://schemas.microsoft.com/office/drawing/2014/main" id="{6AE87111-15AC-4356-BFAA-F7A85E4C9A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D03EDF7-14BC-4CC5-A363-10E8F8EAAC0A}" type="slidenum">
              <a:rPr lang="en-GB" altLang="en-US" sz="1000" smtClean="0"/>
              <a:pPr>
                <a:spcBef>
                  <a:spcPct val="0"/>
                </a:spcBef>
                <a:buClrTx/>
                <a:buSzTx/>
                <a:buFontTx/>
                <a:buNone/>
              </a:pPr>
              <a:t>77</a:t>
            </a:fld>
            <a:endParaRPr lang="en-GB" altLang="en-US" sz="1000"/>
          </a:p>
        </p:txBody>
      </p:sp>
      <p:sp>
        <p:nvSpPr>
          <p:cNvPr id="7" name="TextBox 6">
            <a:extLst>
              <a:ext uri="{FF2B5EF4-FFF2-40B4-BE49-F238E27FC236}">
                <a16:creationId xmlns:a16="http://schemas.microsoft.com/office/drawing/2014/main" id="{28BA9A61-8002-44A1-B15F-DB9186C5D3B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64868" name="Rectangle 6">
            <a:extLst>
              <a:ext uri="{FF2B5EF4-FFF2-40B4-BE49-F238E27FC236}">
                <a16:creationId xmlns:a16="http://schemas.microsoft.com/office/drawing/2014/main" id="{10350EF2-BA3A-43A2-B614-67AC82664F3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64869" name="TextBox 11">
            <a:extLst>
              <a:ext uri="{FF2B5EF4-FFF2-40B4-BE49-F238E27FC236}">
                <a16:creationId xmlns:a16="http://schemas.microsoft.com/office/drawing/2014/main" id="{79E38DB6-1F42-4012-BC56-C1AA2DBDEC11}"/>
              </a:ext>
            </a:extLst>
          </p:cNvPr>
          <p:cNvSpPr txBox="1">
            <a:spLocks noChangeArrowheads="1"/>
          </p:cNvSpPr>
          <p:nvPr/>
        </p:nvSpPr>
        <p:spPr bwMode="auto">
          <a:xfrm>
            <a:off x="69850" y="1196975"/>
            <a:ext cx="8074025" cy="59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Συστήματα Πληρωμών στο Ηλεκτρονικό Εμπόριο…</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 πιστωτική κάρτα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 ψηφιακό / ηλεκτρονικό πορτοφόλι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 συστήματα ψηφιακών πληρωμών συσσωρευμένου υπολοίπου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 συστήματα πληρωμής αποθηκευμένης αξίας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 ψηφιακό χρήμα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 συστήματα πληρωμών μεταξύ ομοτίμων (peer-to-peer)</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(ζ) ψηφιακές επιταγές και </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συστήματα ηλεκτρονικής παρουσίασης και πληρωμής λογαριασμών</a:t>
            </a:r>
          </a:p>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spTree>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5 - Θέση αριθμού διαφάνειας">
            <a:extLst>
              <a:ext uri="{FF2B5EF4-FFF2-40B4-BE49-F238E27FC236}">
                <a16:creationId xmlns:a16="http://schemas.microsoft.com/office/drawing/2014/main" id="{C04A588D-864E-4924-804D-9A729F15FB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A79CE26-4711-4541-9B57-9E22B18D9F73}" type="slidenum">
              <a:rPr lang="en-GB" altLang="en-US" sz="1000" smtClean="0"/>
              <a:pPr>
                <a:spcBef>
                  <a:spcPct val="0"/>
                </a:spcBef>
                <a:buClrTx/>
                <a:buSzTx/>
                <a:buFontTx/>
                <a:buNone/>
              </a:pPr>
              <a:t>78</a:t>
            </a:fld>
            <a:endParaRPr lang="en-GB" altLang="en-US" sz="1000"/>
          </a:p>
        </p:txBody>
      </p:sp>
      <p:sp>
        <p:nvSpPr>
          <p:cNvPr id="7" name="TextBox 6">
            <a:extLst>
              <a:ext uri="{FF2B5EF4-FFF2-40B4-BE49-F238E27FC236}">
                <a16:creationId xmlns:a16="http://schemas.microsoft.com/office/drawing/2014/main" id="{44B56E8E-B3A8-4240-9450-A7565C9ADE5B}"/>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66916" name="Rectangle 6">
            <a:extLst>
              <a:ext uri="{FF2B5EF4-FFF2-40B4-BE49-F238E27FC236}">
                <a16:creationId xmlns:a16="http://schemas.microsoft.com/office/drawing/2014/main" id="{6C9C22DB-79C0-423D-A18A-7CF3D83A13C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F363FEB4-667E-4148-B7A4-B75318990149}"/>
              </a:ext>
            </a:extLst>
          </p:cNvPr>
          <p:cNvSpPr txBox="1">
            <a:spLocks noChangeArrowheads="1"/>
          </p:cNvSpPr>
          <p:nvPr/>
        </p:nvSpPr>
        <p:spPr bwMode="auto">
          <a:xfrm>
            <a:off x="69850" y="1196975"/>
            <a:ext cx="8074025" cy="563245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Ουσιαστικά υπάρχουν τρεις τύποι ηλεκτρονικών πληρωμών:</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Πληρωμές με κάρτα (Card payments): </a:t>
            </a:r>
            <a:r>
              <a:rPr lang="en-US"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Visa, Mastercard, American Express, Discover και Diners Club. </a:t>
            </a: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Πληρωμές με τραπεζική μεταφορά (Bank transfer payments):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ACH στις ΗΠΑ - SWIFT  στην Ευρώπη</a:t>
            </a: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Πληρωμές με ηλεκτρονικό πορτοφόλι (eWallet payments):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αποθηκεύουν τα στοιχεία της πιστωτικής ή χρεωστικής κάρτας σε μια κινητή συσκευή. Ο αγοραστής μπορεί να χρησιμοποιήσετε το eWallet είτε κρατώντας το τηλέφωνό του κοντά σε ειδικό τερματικό πληρωμής στο κατάστημα είτε χρησιμοποιώντας την εφαρμογή eWallet για αγορές εντός της εφαρμογής (in-app) ή του ιστού</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spTree>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5 - Θέση αριθμού διαφάνειας">
            <a:extLst>
              <a:ext uri="{FF2B5EF4-FFF2-40B4-BE49-F238E27FC236}">
                <a16:creationId xmlns:a16="http://schemas.microsoft.com/office/drawing/2014/main" id="{5090FE46-B4A5-4689-A3A8-F4A9FD46BC4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195055-61BF-48E8-BF87-0DCA053A33DC}" type="slidenum">
              <a:rPr lang="en-GB" altLang="en-US" sz="1000" smtClean="0"/>
              <a:pPr>
                <a:spcBef>
                  <a:spcPct val="0"/>
                </a:spcBef>
                <a:buClrTx/>
                <a:buSzTx/>
                <a:buFontTx/>
                <a:buNone/>
              </a:pPr>
              <a:t>79</a:t>
            </a:fld>
            <a:endParaRPr lang="en-GB" altLang="en-US" sz="1000"/>
          </a:p>
        </p:txBody>
      </p:sp>
      <p:sp>
        <p:nvSpPr>
          <p:cNvPr id="7" name="TextBox 6">
            <a:extLst>
              <a:ext uri="{FF2B5EF4-FFF2-40B4-BE49-F238E27FC236}">
                <a16:creationId xmlns:a16="http://schemas.microsoft.com/office/drawing/2014/main" id="{4E3B5F2E-232D-4B53-A274-36189B94282C}"/>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68964" name="Rectangle 6">
            <a:extLst>
              <a:ext uri="{FF2B5EF4-FFF2-40B4-BE49-F238E27FC236}">
                <a16:creationId xmlns:a16="http://schemas.microsoft.com/office/drawing/2014/main" id="{7072CCB0-10E4-49B3-98DE-A3C3D310607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AEAC0782-4671-4FE6-9EF1-452BCD3B0022}"/>
              </a:ext>
            </a:extLst>
          </p:cNvPr>
          <p:cNvSpPr txBox="1">
            <a:spLocks noChangeArrowheads="1"/>
          </p:cNvSpPr>
          <p:nvPr/>
        </p:nvSpPr>
        <p:spPr bwMode="auto">
          <a:xfrm>
            <a:off x="69850" y="1081088"/>
            <a:ext cx="8074025" cy="534035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Στην Ευρώπη βρίσκουμε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Κάρτες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Cards),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Visa, Mastercard, American Express, Discover, Diners Club,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JCB.</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Τραπεζικές μεταφορές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Bank Transfers),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διεθνής Αριθμός Λογαριασμού Τράπεζας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International Bank Account Number -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ΙΒΑΝ)  -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SWIFT code</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Ηλεκτρονικά Πορτοφόλια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eWallets)</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Apple Pay, PayPal, Masterpass, Visa Checkout, WebMoney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Ρωσία και Ουκρανία) 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Skrill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για Ηνωμένο Βασίλειο)</a:t>
            </a:r>
            <a:endPar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Προπληρωμένες κάρτες (Prepaid cards),  συμπεριλαμβανομένης της κάρτας PaySafe, που χρησιμοποιείται σε πολλές ευρωπαϊκές χώρες.</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Τοπικοί (ανά χώρα) τρόποι πληρωμής (Local Payment Methods)</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a:extLst>
              <a:ext uri="{FF2B5EF4-FFF2-40B4-BE49-F238E27FC236}">
                <a16:creationId xmlns:a16="http://schemas.microsoft.com/office/drawing/2014/main" id="{797EFD2B-2093-448E-874A-B8C36E2B9EC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98F5D5F-FE0A-43E3-94A6-565A0EEBED2B}" type="slidenum">
              <a:rPr lang="en-GB" altLang="en-US" sz="1000" smtClean="0"/>
              <a:pPr>
                <a:spcBef>
                  <a:spcPct val="0"/>
                </a:spcBef>
                <a:buClrTx/>
                <a:buSzTx/>
                <a:buFontTx/>
                <a:buNone/>
              </a:pPr>
              <a:t>8</a:t>
            </a:fld>
            <a:endParaRPr lang="en-GB" altLang="en-US" sz="1000"/>
          </a:p>
        </p:txBody>
      </p:sp>
      <p:sp>
        <p:nvSpPr>
          <p:cNvPr id="7" name="TextBox 6">
            <a:extLst>
              <a:ext uri="{FF2B5EF4-FFF2-40B4-BE49-F238E27FC236}">
                <a16:creationId xmlns:a16="http://schemas.microsoft.com/office/drawing/2014/main" id="{33043A5A-1C40-4E00-ADE6-01A07F1372D2}"/>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1. Πληροφοριακό Σύστημα Βασισμένο σε Υπολογιστή (Computer based IS - CBIS)</a:t>
            </a:r>
          </a:p>
        </p:txBody>
      </p:sp>
      <p:sp>
        <p:nvSpPr>
          <p:cNvPr id="21508" name="Rectangle 6">
            <a:extLst>
              <a:ext uri="{FF2B5EF4-FFF2-40B4-BE49-F238E27FC236}">
                <a16:creationId xmlns:a16="http://schemas.microsoft.com/office/drawing/2014/main" id="{081F3938-6D7B-4AA4-9FEB-981F9DE38AE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93F3FA8A-6F5E-409F-8933-9412B90C277D}"/>
              </a:ext>
            </a:extLst>
          </p:cNvPr>
          <p:cNvSpPr txBox="1">
            <a:spLocks noChangeArrowheads="1"/>
          </p:cNvSpPr>
          <p:nvPr/>
        </p:nvSpPr>
        <p:spPr bwMode="auto">
          <a:xfrm>
            <a:off x="346075" y="1385888"/>
            <a:ext cx="7597775" cy="35702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Τα βασικά στοιχεία του CBIS είναι:</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Υλικό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Λογισμικό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Βάσεις δεδομένων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Δίκτυα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Διαδικασίες </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Internet </a:t>
            </a:r>
          </a:p>
        </p:txBody>
      </p:sp>
    </p:spTree>
  </p:cSld>
  <p:clrMapOvr>
    <a:masterClrMapping/>
  </p:clrMapOvr>
  <p:transition spd="slow">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5 - Θέση αριθμού διαφάνειας">
            <a:extLst>
              <a:ext uri="{FF2B5EF4-FFF2-40B4-BE49-F238E27FC236}">
                <a16:creationId xmlns:a16="http://schemas.microsoft.com/office/drawing/2014/main" id="{A3A4CA2F-9C27-4059-B5CA-7C7525E9F7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AC7CAD3-5D48-47C8-A114-AC76267ACEB9}" type="slidenum">
              <a:rPr lang="en-GB" altLang="en-US" sz="1000" smtClean="0"/>
              <a:pPr>
                <a:spcBef>
                  <a:spcPct val="0"/>
                </a:spcBef>
                <a:buClrTx/>
                <a:buSzTx/>
                <a:buFontTx/>
                <a:buNone/>
              </a:pPr>
              <a:t>80</a:t>
            </a:fld>
            <a:endParaRPr lang="en-GB" altLang="en-US" sz="1000"/>
          </a:p>
        </p:txBody>
      </p:sp>
      <p:sp>
        <p:nvSpPr>
          <p:cNvPr id="7" name="TextBox 6">
            <a:extLst>
              <a:ext uri="{FF2B5EF4-FFF2-40B4-BE49-F238E27FC236}">
                <a16:creationId xmlns:a16="http://schemas.microsoft.com/office/drawing/2014/main" id="{F1F5905E-2101-4FEF-8238-85AF3A86A56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71012" name="Rectangle 6">
            <a:extLst>
              <a:ext uri="{FF2B5EF4-FFF2-40B4-BE49-F238E27FC236}">
                <a16:creationId xmlns:a16="http://schemas.microsoft.com/office/drawing/2014/main" id="{69D8C2D7-3368-4AF2-AAA5-8FE7E0E5C02B}"/>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8A57E565-5077-4EE7-82E0-0D67D89052E9}"/>
              </a:ext>
            </a:extLst>
          </p:cNvPr>
          <p:cNvSpPr txBox="1">
            <a:spLocks noChangeArrowheads="1"/>
          </p:cNvSpPr>
          <p:nvPr/>
        </p:nvSpPr>
        <p:spPr bwMode="auto">
          <a:xfrm>
            <a:off x="69850" y="1081088"/>
            <a:ext cx="8074025" cy="38623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Στις ΗΠΑ και τον Καναδά:</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Κάρτες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Cards),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Visa, Mastercard, American Express, Discover, Diners Club, and JCB</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Ηλεκτρονικά πορτοφόλια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eWallets),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Apple Pay, Masterpass, Visa Checkout, PayPal, Android Pay, Apple Pay,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αλλά προσφάτως εμφανίσθηκε η μέθοδος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μέσω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Google,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είναι πολύ δημοφιλής</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Πληρωμές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ACH (ACH Payments)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μόνο για τις ΗΠΑ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Τραπεζικές μεταφορές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Bank Transfers)</a:t>
            </a:r>
          </a:p>
        </p:txBody>
      </p:sp>
    </p:spTree>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5 - Θέση αριθμού διαφάνειας">
            <a:extLst>
              <a:ext uri="{FF2B5EF4-FFF2-40B4-BE49-F238E27FC236}">
                <a16:creationId xmlns:a16="http://schemas.microsoft.com/office/drawing/2014/main" id="{A8D0F481-B723-4F86-90BE-89189FE5750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EF32B8-0DF9-4637-822A-81F28E6146C4}" type="slidenum">
              <a:rPr lang="en-GB" altLang="en-US" sz="1000" smtClean="0"/>
              <a:pPr>
                <a:spcBef>
                  <a:spcPct val="0"/>
                </a:spcBef>
                <a:buClrTx/>
                <a:buSzTx/>
                <a:buFontTx/>
                <a:buNone/>
              </a:pPr>
              <a:t>81</a:t>
            </a:fld>
            <a:endParaRPr lang="en-GB" altLang="en-US" sz="1000"/>
          </a:p>
        </p:txBody>
      </p:sp>
      <p:sp>
        <p:nvSpPr>
          <p:cNvPr id="7" name="TextBox 6">
            <a:extLst>
              <a:ext uri="{FF2B5EF4-FFF2-40B4-BE49-F238E27FC236}">
                <a16:creationId xmlns:a16="http://schemas.microsoft.com/office/drawing/2014/main" id="{5805AD5E-00C3-4259-91D0-D28EF257332E}"/>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73060" name="Rectangle 6">
            <a:extLst>
              <a:ext uri="{FF2B5EF4-FFF2-40B4-BE49-F238E27FC236}">
                <a16:creationId xmlns:a16="http://schemas.microsoft.com/office/drawing/2014/main" id="{ECE8FCAA-4D1D-472D-8E1F-79CAF08D19F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AF9A09F3-08F1-4CDD-BF64-1E9CEC7545D9}"/>
              </a:ext>
            </a:extLst>
          </p:cNvPr>
          <p:cNvSpPr txBox="1">
            <a:spLocks noChangeArrowheads="1"/>
          </p:cNvSpPr>
          <p:nvPr/>
        </p:nvSpPr>
        <p:spPr bwMode="auto">
          <a:xfrm>
            <a:off x="69850" y="1081088"/>
            <a:ext cx="8074025" cy="527843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στη Λατινική Αμερική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Κάρτες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Cards), Visa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Mastercard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σε όλες τις χώρες, και ανά χώρα ενδεικτικά:</a:t>
            </a:r>
          </a:p>
          <a:p>
            <a:pPr lvl="1">
              <a:spcAft>
                <a:spcPts val="600"/>
              </a:spcAft>
              <a:buFont typeface="Wingdings" panose="05000000000000000000" pitchFamily="2" charset="2"/>
              <a:buChar char="§"/>
              <a:defRPr/>
            </a:pPr>
            <a:r>
              <a:rPr lang="el-GR"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Αργεντινή: </a:t>
            </a:r>
            <a:r>
              <a:rPr lang="en-GB"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Diners Club, Tarjeta Naranja, Nativa, Tarjeta Shopping, Cabal, Cencosud, Argencard.</a:t>
            </a:r>
          </a:p>
          <a:p>
            <a:pPr lvl="1">
              <a:spcAft>
                <a:spcPts val="600"/>
              </a:spcAft>
              <a:buFont typeface="Wingdings" panose="05000000000000000000" pitchFamily="2" charset="2"/>
              <a:buChar char="§"/>
              <a:defRPr/>
            </a:pPr>
            <a:r>
              <a:rPr lang="el-GR"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Βραζιλία: </a:t>
            </a:r>
            <a:r>
              <a:rPr lang="en-GB"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Diners Club, Discover, JCB, Cartao MercadoLivr, Hipercard, ELO.</a:t>
            </a:r>
          </a:p>
          <a:p>
            <a:pPr lvl="1">
              <a:spcAft>
                <a:spcPts val="600"/>
              </a:spcAft>
              <a:buFont typeface="Wingdings" panose="05000000000000000000" pitchFamily="2" charset="2"/>
              <a:buChar char="§"/>
              <a:defRPr/>
            </a:pPr>
            <a:r>
              <a:rPr lang="el-GR"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Κολομβία: </a:t>
            </a:r>
            <a:r>
              <a:rPr lang="en-GB"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American Express, Diners Club.</a:t>
            </a:r>
          </a:p>
          <a:p>
            <a:pPr lvl="1">
              <a:spcAft>
                <a:spcPts val="600"/>
              </a:spcAft>
              <a:buFont typeface="Wingdings" panose="05000000000000000000" pitchFamily="2" charset="2"/>
              <a:buChar char="§"/>
              <a:defRPr/>
            </a:pPr>
            <a:r>
              <a:rPr lang="el-GR"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Μεξικό: </a:t>
            </a:r>
            <a:r>
              <a:rPr lang="en-GB"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American Express. </a:t>
            </a:r>
          </a:p>
          <a:p>
            <a:pPr lvl="1">
              <a:spcAft>
                <a:spcPts val="600"/>
              </a:spcAft>
              <a:buFont typeface="Wingdings" panose="05000000000000000000" pitchFamily="2" charset="2"/>
              <a:buChar char="§"/>
              <a:defRPr/>
            </a:pPr>
            <a:r>
              <a:rPr lang="el-GR"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Χιλή: </a:t>
            </a:r>
            <a:r>
              <a:rPr lang="en-GB" altLang="el-GR" sz="20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American Express, Diners Club.</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Ηλεκτρονικά πορτοφόλια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eWallets), PayPal, Visa Checkout,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Masterpass</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Τοπικές 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USD Bank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μεταφορές</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Κουπόνια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Vouchers) : Boleto Bancario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μόνο για Βραζιλία)</a:t>
            </a:r>
          </a:p>
        </p:txBody>
      </p:sp>
    </p:spTree>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5 - Θέση αριθμού διαφάνειας">
            <a:extLst>
              <a:ext uri="{FF2B5EF4-FFF2-40B4-BE49-F238E27FC236}">
                <a16:creationId xmlns:a16="http://schemas.microsoft.com/office/drawing/2014/main" id="{B58128A1-FF8F-4850-8854-9A672F26FC9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812647-FB52-4B3C-ABF9-E9FFE6129B97}" type="slidenum">
              <a:rPr lang="en-GB" altLang="en-US" sz="1000" smtClean="0"/>
              <a:pPr>
                <a:spcBef>
                  <a:spcPct val="0"/>
                </a:spcBef>
                <a:buClrTx/>
                <a:buSzTx/>
                <a:buFontTx/>
                <a:buNone/>
              </a:pPr>
              <a:t>82</a:t>
            </a:fld>
            <a:endParaRPr lang="en-GB" altLang="en-US" sz="1000"/>
          </a:p>
        </p:txBody>
      </p:sp>
      <p:sp>
        <p:nvSpPr>
          <p:cNvPr id="7" name="TextBox 6">
            <a:extLst>
              <a:ext uri="{FF2B5EF4-FFF2-40B4-BE49-F238E27FC236}">
                <a16:creationId xmlns:a16="http://schemas.microsoft.com/office/drawing/2014/main" id="{6389BF8B-CF41-4328-811A-DF2794159EDD}"/>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5. Το Ηλεκτρονικό Εμπόριο </a:t>
            </a:r>
          </a:p>
        </p:txBody>
      </p:sp>
      <p:sp>
        <p:nvSpPr>
          <p:cNvPr id="175108" name="Rectangle 6">
            <a:extLst>
              <a:ext uri="{FF2B5EF4-FFF2-40B4-BE49-F238E27FC236}">
                <a16:creationId xmlns:a16="http://schemas.microsoft.com/office/drawing/2014/main" id="{41EB50C5-AB42-4E94-B1E2-F09202DB300F}"/>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4E32E687-7049-489A-9660-9E323DCFA9C7}"/>
              </a:ext>
            </a:extLst>
          </p:cNvPr>
          <p:cNvSpPr txBox="1">
            <a:spLocks noChangeArrowheads="1"/>
          </p:cNvSpPr>
          <p:nvPr/>
        </p:nvSpPr>
        <p:spPr bwMode="auto">
          <a:xfrm>
            <a:off x="69850" y="1081088"/>
            <a:ext cx="8074025" cy="44465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Στην Ασία και τον Ειρηνικό :</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Κάρτες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Cards),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χρεωστικές και πιστωτικές όπως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Visa, MasterCard, American Express, Discover, Diners Club, JCB,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China Union Pay</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Ηλεκτρονικά πορτοφόλια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eWallets),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όπως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Alipay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ιδιαίτερα δημοφιλής μέθοδος πληρωμής στην Κίνα),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Visa Checkout, Masterpass, PayPal,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Apple 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WeChat 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κερδίζει έδαφος. Η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Alipay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και η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WeChat Pay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κυρίαρχοι στην αγορά της Κίνας</a:t>
            </a:r>
          </a:p>
          <a:p>
            <a:pPr>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Τοπικοί μέθοδοι πληρωμής (</a:t>
            </a:r>
            <a:r>
              <a:rPr lang="en-GB"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Local payment methods),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περιλαμβάνουν τοπικά συστήματα τραπεζικών μεταφορών </a:t>
            </a:r>
          </a:p>
        </p:txBody>
      </p:sp>
    </p:spTree>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5 - Θέση αριθμού διαφάνειας">
            <a:extLst>
              <a:ext uri="{FF2B5EF4-FFF2-40B4-BE49-F238E27FC236}">
                <a16:creationId xmlns:a16="http://schemas.microsoft.com/office/drawing/2014/main" id="{501378D7-E8A5-4992-96DA-A9A79E3C65E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A55119-C9E9-4978-A58E-7AF72FDFFFC2}" type="slidenum">
              <a:rPr lang="en-GB" altLang="en-US" sz="1000" smtClean="0"/>
              <a:pPr>
                <a:spcBef>
                  <a:spcPct val="0"/>
                </a:spcBef>
                <a:buClrTx/>
                <a:buSzTx/>
                <a:buFontTx/>
                <a:buNone/>
              </a:pPr>
              <a:t>83</a:t>
            </a:fld>
            <a:endParaRPr lang="en-GB" altLang="en-US" sz="1000"/>
          </a:p>
        </p:txBody>
      </p:sp>
      <p:sp>
        <p:nvSpPr>
          <p:cNvPr id="7" name="TextBox 6">
            <a:extLst>
              <a:ext uri="{FF2B5EF4-FFF2-40B4-BE49-F238E27FC236}">
                <a16:creationId xmlns:a16="http://schemas.microsoft.com/office/drawing/2014/main" id="{2CFFCA69-59C5-4B08-83AA-61B311E6ED27}"/>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77156" name="Rectangle 6">
            <a:extLst>
              <a:ext uri="{FF2B5EF4-FFF2-40B4-BE49-F238E27FC236}">
                <a16:creationId xmlns:a16="http://schemas.microsoft.com/office/drawing/2014/main" id="{92F646F8-711A-4E00-9AE7-14621AB5C7FC}"/>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77157" name="TextBox 11">
            <a:extLst>
              <a:ext uri="{FF2B5EF4-FFF2-40B4-BE49-F238E27FC236}">
                <a16:creationId xmlns:a16="http://schemas.microsoft.com/office/drawing/2014/main" id="{793DC18E-8209-4A08-AF65-5DBEAC5E88F7}"/>
              </a:ext>
            </a:extLst>
          </p:cNvPr>
          <p:cNvSpPr txBox="1">
            <a:spLocks noChangeArrowheads="1"/>
          </p:cNvSpPr>
          <p:nvPr/>
        </p:nvSpPr>
        <p:spPr bwMode="auto">
          <a:xfrm>
            <a:off x="69850" y="1081088"/>
            <a:ext cx="8074025"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επιχειρείν βασίζεται και χτίζεται σήμερα με βάση τα ‘ενδοδίκτυα’ (intranets)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έννοια του ενδοδικτύου, αναφέρεται ως το Internet μέσα στην επιχείρηση, είναι με απλά λόγια το ‘νευρικό σύστημα’ της επιχείρησης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επιχειρήσεις χρησιμοποιούν εσωτερικά δίκτυα (internal networks) εδώ και πολλά χρόνια για να διαχειριστούν και να συντονίσουν τις επιχειρηματικές τους διαδικασίες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εξέλιξη αυτών, τα ενδοδίκτυα, έχουν ήδη γίνει η επικρατούσα τεχνολογία για το ηλεκτρονικό επιχειρείν  </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5 - Θέση αριθμού διαφάνειας">
            <a:extLst>
              <a:ext uri="{FF2B5EF4-FFF2-40B4-BE49-F238E27FC236}">
                <a16:creationId xmlns:a16="http://schemas.microsoft.com/office/drawing/2014/main" id="{83773D00-47CE-4D9B-9F41-F8645D35D6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41ED53F-94C6-4337-A945-915B990A547A}" type="slidenum">
              <a:rPr lang="en-GB" altLang="en-US" sz="1000" smtClean="0"/>
              <a:pPr>
                <a:spcBef>
                  <a:spcPct val="0"/>
                </a:spcBef>
                <a:buClrTx/>
                <a:buSzTx/>
                <a:buFontTx/>
                <a:buNone/>
              </a:pPr>
              <a:t>84</a:t>
            </a:fld>
            <a:endParaRPr lang="en-GB" altLang="en-US" sz="1000"/>
          </a:p>
        </p:txBody>
      </p:sp>
      <p:sp>
        <p:nvSpPr>
          <p:cNvPr id="7" name="TextBox 6">
            <a:extLst>
              <a:ext uri="{FF2B5EF4-FFF2-40B4-BE49-F238E27FC236}">
                <a16:creationId xmlns:a16="http://schemas.microsoft.com/office/drawing/2014/main" id="{6A8894AD-7A21-46BE-8FFB-7FC98C8DCAFA}"/>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79204" name="Rectangle 6">
            <a:extLst>
              <a:ext uri="{FF2B5EF4-FFF2-40B4-BE49-F238E27FC236}">
                <a16:creationId xmlns:a16="http://schemas.microsoft.com/office/drawing/2014/main" id="{02137080-0439-414D-B2FC-89312905B7B6}"/>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79205" name="TextBox 11">
            <a:extLst>
              <a:ext uri="{FF2B5EF4-FFF2-40B4-BE49-F238E27FC236}">
                <a16:creationId xmlns:a16="http://schemas.microsoft.com/office/drawing/2014/main" id="{8EE6396E-2CC2-4275-9426-05EB4909F700}"/>
              </a:ext>
            </a:extLst>
          </p:cNvPr>
          <p:cNvSpPr txBox="1">
            <a:spLocks noChangeArrowheads="1"/>
          </p:cNvSpPr>
          <p:nvPr/>
        </p:nvSpPr>
        <p:spPr bwMode="auto">
          <a:xfrm>
            <a:off x="69850" y="981075"/>
            <a:ext cx="807402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ενδοδίκτυο είναι ένα ιδιωτικό δίκτυο ηλεκτρονικών υπολογιστών που χρησιμοποιεί τις τεχνολογίες του διαδικτύου, όπως τα πρωτόκολλα επικοινωνίας TCP/IP, το σύστημα μεταφοράς αρχείων (File Transfer Protocol – FTP) και τις τεχνολογίες του παγκόσμιου Ιστού</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πολλές φορές, ο ίδιος όρος χρησιμοποιείται μόνο για το πιο εμφανές μέρος ενός ενδοδικτύου, δηλαδή για όσες ιστοσελίδες και διαδικτυακές εφαρμογές μιας επιχείρησης είναι προσβάσιμες μόνο από τα μέλη της</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ένα ενδοδίκτυο μπορεί να περιγραφεί ως μια μικρή, ιδιωτική έκδοση του διαδικτύου που χρησιμοποιείται αποκλειστικά από μια και μόνο επιχείρηση</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5 - Θέση αριθμού διαφάνειας">
            <a:extLst>
              <a:ext uri="{FF2B5EF4-FFF2-40B4-BE49-F238E27FC236}">
                <a16:creationId xmlns:a16="http://schemas.microsoft.com/office/drawing/2014/main" id="{1DD83DA1-87B3-46B5-878C-D7C91E1B0D6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D5F4D0F-6832-410E-939D-BA01F162D2A8}" type="slidenum">
              <a:rPr lang="en-GB" altLang="en-US" sz="1000" smtClean="0"/>
              <a:pPr>
                <a:spcBef>
                  <a:spcPct val="0"/>
                </a:spcBef>
                <a:buClrTx/>
                <a:buSzTx/>
                <a:buFontTx/>
                <a:buNone/>
              </a:pPr>
              <a:t>85</a:t>
            </a:fld>
            <a:endParaRPr lang="en-GB" altLang="en-US" sz="1000"/>
          </a:p>
        </p:txBody>
      </p:sp>
      <p:sp>
        <p:nvSpPr>
          <p:cNvPr id="7" name="TextBox 6">
            <a:extLst>
              <a:ext uri="{FF2B5EF4-FFF2-40B4-BE49-F238E27FC236}">
                <a16:creationId xmlns:a16="http://schemas.microsoft.com/office/drawing/2014/main" id="{758E553E-A1FE-4F71-A7B7-268DA6F03EE7}"/>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81252" name="Rectangle 6">
            <a:extLst>
              <a:ext uri="{FF2B5EF4-FFF2-40B4-BE49-F238E27FC236}">
                <a16:creationId xmlns:a16="http://schemas.microsoft.com/office/drawing/2014/main" id="{A3A7ACCB-111A-4817-B7CA-219501A4F49A}"/>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81253" name="TextBox 11">
            <a:extLst>
              <a:ext uri="{FF2B5EF4-FFF2-40B4-BE49-F238E27FC236}">
                <a16:creationId xmlns:a16="http://schemas.microsoft.com/office/drawing/2014/main" id="{CD8000A5-D0A6-48B8-A7BC-3565ECB5DA04}"/>
              </a:ext>
            </a:extLst>
          </p:cNvPr>
          <p:cNvSpPr txBox="1">
            <a:spLocks noChangeArrowheads="1"/>
          </p:cNvSpPr>
          <p:nvPr/>
        </p:nvSpPr>
        <p:spPr bwMode="auto">
          <a:xfrm>
            <a:off x="69850" y="1150938"/>
            <a:ext cx="80740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ένα ενδοδίκτυο συνήθως επικεντρώνεται γύρω από μια Πύλη για να παρέχει ένα μόνο σημείο πρόσβασης στα εσωτερικά συστήματα και έγγραφα χρησιμοποιώντας μια διεπαφή Ιστού</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αυτές οι εταιρικές Πύλες παρέχουν μια ενιαία, ενοποιημένη προβολή των πόρων πληροφοριών στο ενδοδίκτυο και </a:t>
            </a:r>
          </a:p>
          <a:p>
            <a:pPr>
              <a:spcAft>
                <a:spcPts val="600"/>
              </a:spcAft>
              <a:buFont typeface="Wingdings" panose="05000000000000000000" pitchFamily="2" charset="2"/>
              <a:buChar char="§"/>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μπορούν να προσαρμοστούν ώστε να ταιριάζουν στις ανάγκες πληροφοριών συγκεκριμένων επιχειρηματικών ομάδων και μεμονωμένων χρηστών, εάν αυτό απαιτείται.</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5 - Θέση αριθμού διαφάνειας">
            <a:extLst>
              <a:ext uri="{FF2B5EF4-FFF2-40B4-BE49-F238E27FC236}">
                <a16:creationId xmlns:a16="http://schemas.microsoft.com/office/drawing/2014/main" id="{3EDA4288-F32E-4CA0-9108-C7BBE17F056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8BC642-7E21-48CD-9F6D-161A12BF284A}" type="slidenum">
              <a:rPr lang="en-GB" altLang="en-US" sz="1000" smtClean="0"/>
              <a:pPr>
                <a:spcBef>
                  <a:spcPct val="0"/>
                </a:spcBef>
                <a:buClrTx/>
                <a:buSzTx/>
                <a:buFontTx/>
                <a:buNone/>
              </a:pPr>
              <a:t>86</a:t>
            </a:fld>
            <a:endParaRPr lang="en-GB" altLang="en-US" sz="1000"/>
          </a:p>
        </p:txBody>
      </p:sp>
      <p:sp>
        <p:nvSpPr>
          <p:cNvPr id="7" name="TextBox 6">
            <a:extLst>
              <a:ext uri="{FF2B5EF4-FFF2-40B4-BE49-F238E27FC236}">
                <a16:creationId xmlns:a16="http://schemas.microsoft.com/office/drawing/2014/main" id="{F70764A3-A073-4323-903B-7388CF7D49B9}"/>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83300" name="Rectangle 6">
            <a:extLst>
              <a:ext uri="{FF2B5EF4-FFF2-40B4-BE49-F238E27FC236}">
                <a16:creationId xmlns:a16="http://schemas.microsoft.com/office/drawing/2014/main" id="{C3C1EFB5-750A-4164-91D1-ED57988607E4}"/>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83301" name="TextBox 11">
            <a:extLst>
              <a:ext uri="{FF2B5EF4-FFF2-40B4-BE49-F238E27FC236}">
                <a16:creationId xmlns:a16="http://schemas.microsoft.com/office/drawing/2014/main" id="{A9C79C02-B4B1-42BE-9080-D1E347216CD9}"/>
              </a:ext>
            </a:extLst>
          </p:cNvPr>
          <p:cNvSpPr txBox="1">
            <a:spLocks noChangeArrowheads="1"/>
          </p:cNvSpPr>
          <p:nvPr/>
        </p:nvSpPr>
        <p:spPr bwMode="auto">
          <a:xfrm>
            <a:off x="69850" y="1150938"/>
            <a:ext cx="8074025"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μπορούν να τροποποιούνται (να επεκτείνονται ή να συρρικνώνονται)</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προσπελάσιμα από τα περισσότερα υπολογιστικά περιβάλλοντα, και το κυριότερο, έχουν χαμηλό κόστος</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έχουν το χαρακτηριστικό και τη δυνατότητα ότι μπορούν να εξασφαλίσουν άμεση συνδεσιμότητα και να ενοποιούν όλους τους υπολογιστές σε ένα ενιαίο σύστημα δικτύου </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λογισμικό Ιστού προσφέρει μια ομοιόμορφη διεπαφή (uniform interface), η οποία μπορεί να χρησιμοποιηθεί για την ενσωμάτωση πολλών διαφορετικών διαδικασιών και συστημάτων σε όλη την επιχείρηση</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επιχειρήσεις μπορούν να συνδέσουν τα ενδοδίκτυά τους με τα εσωτερικά συστήματα συναλλαγών τους</a:t>
            </a:r>
          </a:p>
        </p:txBody>
      </p:sp>
    </p:spTree>
  </p:cSld>
  <p:clrMapOvr>
    <a:masterClrMapping/>
  </p:clrMapOvr>
  <p:transition spd="slow">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5 - Θέση αριθμού διαφάνειας">
            <a:extLst>
              <a:ext uri="{FF2B5EF4-FFF2-40B4-BE49-F238E27FC236}">
                <a16:creationId xmlns:a16="http://schemas.microsoft.com/office/drawing/2014/main" id="{093DB160-75D8-4E6C-AB72-F07C8AB329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FE85EE0-A236-45FD-B817-8F92EDCDC1A0}" type="slidenum">
              <a:rPr lang="en-GB" altLang="en-US" sz="1000" smtClean="0"/>
              <a:pPr>
                <a:spcBef>
                  <a:spcPct val="0"/>
                </a:spcBef>
                <a:buClrTx/>
                <a:buSzTx/>
                <a:buFontTx/>
                <a:buNone/>
              </a:pPr>
              <a:t>87</a:t>
            </a:fld>
            <a:endParaRPr lang="en-GB" altLang="en-US" sz="1000"/>
          </a:p>
        </p:txBody>
      </p:sp>
      <p:sp>
        <p:nvSpPr>
          <p:cNvPr id="7" name="TextBox 6">
            <a:extLst>
              <a:ext uri="{FF2B5EF4-FFF2-40B4-BE49-F238E27FC236}">
                <a16:creationId xmlns:a16="http://schemas.microsoft.com/office/drawing/2014/main" id="{9FC18C37-CEDF-4494-BEC3-EA6EA6B80EA0}"/>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85348" name="Rectangle 6">
            <a:extLst>
              <a:ext uri="{FF2B5EF4-FFF2-40B4-BE49-F238E27FC236}">
                <a16:creationId xmlns:a16="http://schemas.microsoft.com/office/drawing/2014/main" id="{31C63948-B001-4244-AFFD-2415D1221B96}"/>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85349" name="TextBox 11">
            <a:extLst>
              <a:ext uri="{FF2B5EF4-FFF2-40B4-BE49-F238E27FC236}">
                <a16:creationId xmlns:a16="http://schemas.microsoft.com/office/drawing/2014/main" id="{B480141E-E5F1-450B-8198-50DB0A8FBFF2}"/>
              </a:ext>
            </a:extLst>
          </p:cNvPr>
          <p:cNvSpPr txBox="1">
            <a:spLocks noChangeArrowheads="1"/>
          </p:cNvSpPr>
          <p:nvPr/>
        </p:nvSpPr>
        <p:spPr bwMode="auto">
          <a:xfrm>
            <a:off x="69850" y="998538"/>
            <a:ext cx="8074025"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μια κύρια χρήση των ενδοδικτύων είναι η δημιουργία διαδικτυακών αποθετηρίων πληροφοριών (online repositories of information) που μπορούν να ενημερώνονται όσο συχνά αυτό απαιτείται</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κατάλογοι προϊόντων, τα εγχειρίδια υπαλλήλων, οι τηλεφωνικοί κατάλογοι ή οι άλλες πληροφορίες μπορούν να αναθεωρούνται αμέσως καθώς συμβαίνουν αλλαγές στην επιχείρηση</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αυτές οι αναθεωρήσεις, που συντελούνται βάσει εκδηλώσεων, επιτρέπει στις επιχειρήσεις να ανταποκρίνονται ταχύτερα σε μεταβαλλόμενες συνθήκες, εξαλείφοντας παράλληλα πολλά κόστη όπως, το κόστος χαρτιού, εκτυπώσεις και κόστος διανομής</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Ενσωματώνοντας το ενημερωτικό δελτίο (newsletter) της επιχείρησης στο ενδοδίκτυο, μειώνονται τα κόστη εκτυπώσεων και αποστολής του στους υπαλλήλους και συνεργάτες </a:t>
            </a:r>
          </a:p>
        </p:txBody>
      </p:sp>
    </p:spTree>
  </p:cSld>
  <p:clrMapOvr>
    <a:masterClrMapping/>
  </p:clrMapOvr>
  <p:transition spd="slow">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5 - Θέση αριθμού διαφάνειας">
            <a:extLst>
              <a:ext uri="{FF2B5EF4-FFF2-40B4-BE49-F238E27FC236}">
                <a16:creationId xmlns:a16="http://schemas.microsoft.com/office/drawing/2014/main" id="{4EF443B1-CE42-4F84-8527-1D30D2E20A9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0869A0-1F24-4F6D-BB62-F4E5AAED7BC6}" type="slidenum">
              <a:rPr lang="en-GB" altLang="en-US" sz="1000" smtClean="0"/>
              <a:pPr>
                <a:spcBef>
                  <a:spcPct val="0"/>
                </a:spcBef>
                <a:buClrTx/>
                <a:buSzTx/>
                <a:buFontTx/>
                <a:buNone/>
              </a:pPr>
              <a:t>88</a:t>
            </a:fld>
            <a:endParaRPr lang="en-GB" altLang="en-US" sz="1000"/>
          </a:p>
        </p:txBody>
      </p:sp>
      <p:sp>
        <p:nvSpPr>
          <p:cNvPr id="7" name="TextBox 6">
            <a:extLst>
              <a:ext uri="{FF2B5EF4-FFF2-40B4-BE49-F238E27FC236}">
                <a16:creationId xmlns:a16="http://schemas.microsoft.com/office/drawing/2014/main" id="{E11017ED-EFA7-4E14-A50A-4EAF86A486EF}"/>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87396" name="Rectangle 6">
            <a:extLst>
              <a:ext uri="{FF2B5EF4-FFF2-40B4-BE49-F238E27FC236}">
                <a16:creationId xmlns:a16="http://schemas.microsoft.com/office/drawing/2014/main" id="{B6466763-E551-48AC-89A1-B99C7CA87067}"/>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265870D6-F7F0-4EDB-BE69-1597704BC88B}"/>
              </a:ext>
            </a:extLst>
          </p:cNvPr>
          <p:cNvSpPr txBox="1">
            <a:spLocks noChangeArrowheads="1"/>
          </p:cNvSpPr>
          <p:nvPr/>
        </p:nvSpPr>
        <p:spPr bwMode="auto">
          <a:xfrm>
            <a:off x="69850" y="998538"/>
            <a:ext cx="8074025" cy="57404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Τα οφέλη από τα ενδοδίκτυα συνοψίζονται όπως παρακάτω:</a:t>
            </a:r>
          </a:p>
          <a:p>
            <a:pPr marL="342900" indent="-342900" algn="just">
              <a:lnSpc>
                <a:spcPct val="115000"/>
              </a:lnSpc>
              <a:spcBef>
                <a:spcPts val="1200"/>
              </a:spcBef>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Έχουν χαμηλό κόστος εκκίνησης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Μπορούν να τροποποιηθούν (να επεκταθούν ή να συρρικνωθούν) ανάλογα με τις ανάγκες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Διαθέτουν δυνατότητα συνδεσιμότητας. Είναι προσπελάσιμα από τα περισσότερα υπολογιστικά περιβάλλοντα</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Ενοποιούν όλους τους υπολογιστές σε ένα ενιαίο σύστημα δικτύου</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Διαθέτουν εύχρηστη και ομοιόμορφη διασύνδεση Ιστού</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Έχουν τη δυνατότητα να συνδεθούν με εσωτερικά εταιρικά συστήματα συναλλαγών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Διαθέτουν δυνατότητα αλληλοεπίδρασης με ήχο, κείμενο και βίντεο</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Έχουν τη δυνατότητα δημιουργίας διαδικτυακών αποθετηρίων πληροφοριών (online repositories of information) με αποτέλεσμα να υπάρχει πλούσιο περιβάλλον πληροφοριών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Προσφέρουν μειωμένο κόστος εκτύπωσης και διανομής πληροφοριών</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5 - Θέση αριθμού διαφάνειας">
            <a:extLst>
              <a:ext uri="{FF2B5EF4-FFF2-40B4-BE49-F238E27FC236}">
                <a16:creationId xmlns:a16="http://schemas.microsoft.com/office/drawing/2014/main" id="{9F62CF00-1343-456F-BC1A-1433F40EBDA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6EAE5D-E98F-47EF-B438-BCF768A7E9BA}" type="slidenum">
              <a:rPr lang="en-GB" altLang="en-US" sz="1000" smtClean="0"/>
              <a:pPr>
                <a:spcBef>
                  <a:spcPct val="0"/>
                </a:spcBef>
                <a:buClrTx/>
                <a:buSzTx/>
                <a:buFontTx/>
                <a:buNone/>
              </a:pPr>
              <a:t>89</a:t>
            </a:fld>
            <a:endParaRPr lang="en-GB" altLang="en-US" sz="1000"/>
          </a:p>
        </p:txBody>
      </p:sp>
      <p:sp>
        <p:nvSpPr>
          <p:cNvPr id="7" name="TextBox 6">
            <a:extLst>
              <a:ext uri="{FF2B5EF4-FFF2-40B4-BE49-F238E27FC236}">
                <a16:creationId xmlns:a16="http://schemas.microsoft.com/office/drawing/2014/main" id="{A32FD1DF-CF1B-477B-BAA7-26006F34EB64}"/>
              </a:ext>
            </a:extLst>
          </p:cNvPr>
          <p:cNvSpPr txBox="1"/>
          <p:nvPr/>
        </p:nvSpPr>
        <p:spPr>
          <a:xfrm>
            <a:off x="69850"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89444" name="Rectangle 6">
            <a:extLst>
              <a:ext uri="{FF2B5EF4-FFF2-40B4-BE49-F238E27FC236}">
                <a16:creationId xmlns:a16="http://schemas.microsoft.com/office/drawing/2014/main" id="{89A1DBA3-AE97-46D6-BC8D-F3E98CA74B0B}"/>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89445" name="TextBox 11">
            <a:extLst>
              <a:ext uri="{FF2B5EF4-FFF2-40B4-BE49-F238E27FC236}">
                <a16:creationId xmlns:a16="http://schemas.microsoft.com/office/drawing/2014/main" id="{D844494A-D169-4D22-8E82-8A9250D93801}"/>
              </a:ext>
            </a:extLst>
          </p:cNvPr>
          <p:cNvSpPr txBox="1">
            <a:spLocks noChangeArrowheads="1"/>
          </p:cNvSpPr>
          <p:nvPr/>
        </p:nvSpPr>
        <p:spPr bwMode="auto">
          <a:xfrm>
            <a:off x="69850" y="1106488"/>
            <a:ext cx="80740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διάγραμμα δικτύου με Internet, Intranet &amp; Extranet</a:t>
            </a:r>
          </a:p>
          <a:p>
            <a:pPr>
              <a:spcAft>
                <a:spcPts val="600"/>
              </a:spcAft>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a:t>
            </a:r>
          </a:p>
        </p:txBody>
      </p:sp>
      <p:pic>
        <p:nvPicPr>
          <p:cNvPr id="189446" name="Εικόνα 1">
            <a:extLst>
              <a:ext uri="{FF2B5EF4-FFF2-40B4-BE49-F238E27FC236}">
                <a16:creationId xmlns:a16="http://schemas.microsoft.com/office/drawing/2014/main" id="{0A8A47E8-BD3C-4796-8BCA-4874A0B58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60513"/>
            <a:ext cx="7669212"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a:extLst>
              <a:ext uri="{FF2B5EF4-FFF2-40B4-BE49-F238E27FC236}">
                <a16:creationId xmlns:a16="http://schemas.microsoft.com/office/drawing/2014/main" id="{8F97ADC7-DF4D-4CD3-8493-17BC1C572EC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E9E93EB-6020-4346-B835-459CB9FAF29C}" type="slidenum">
              <a:rPr lang="en-GB" altLang="en-US" sz="1000" smtClean="0"/>
              <a:pPr>
                <a:spcBef>
                  <a:spcPct val="0"/>
                </a:spcBef>
                <a:buClrTx/>
                <a:buSzTx/>
                <a:buFontTx/>
                <a:buNone/>
              </a:pPr>
              <a:t>9</a:t>
            </a:fld>
            <a:endParaRPr lang="en-GB" altLang="en-US" sz="1000"/>
          </a:p>
        </p:txBody>
      </p:sp>
      <p:sp>
        <p:nvSpPr>
          <p:cNvPr id="7" name="TextBox 6">
            <a:extLst>
              <a:ext uri="{FF2B5EF4-FFF2-40B4-BE49-F238E27FC236}">
                <a16:creationId xmlns:a16="http://schemas.microsoft.com/office/drawing/2014/main" id="{C3EC0286-7494-4E96-A327-7969C104A4E4}"/>
              </a:ext>
            </a:extLst>
          </p:cNvPr>
          <p:cNvSpPr txBox="1"/>
          <p:nvPr/>
        </p:nvSpPr>
        <p:spPr>
          <a:xfrm>
            <a:off x="69850" y="17780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2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1. Πληροφοριακό Σύστημα Βασισμένο σε Υπολογιστή (Computer based IS - CBIS)</a:t>
            </a:r>
          </a:p>
        </p:txBody>
      </p:sp>
      <p:sp>
        <p:nvSpPr>
          <p:cNvPr id="23556" name="Rectangle 6">
            <a:extLst>
              <a:ext uri="{FF2B5EF4-FFF2-40B4-BE49-F238E27FC236}">
                <a16:creationId xmlns:a16="http://schemas.microsoft.com/office/drawing/2014/main" id="{F379F288-99C8-4980-B652-B8E69576819E}"/>
              </a:ext>
            </a:extLst>
          </p:cNvPr>
          <p:cNvSpPr>
            <a:spLocks noGrp="1" noChangeArrowheads="1"/>
          </p:cNvSpPr>
          <p:nvPr>
            <p:ph type="ftr" sz="quarter" idx="11"/>
          </p:nvPr>
        </p:nvSpPr>
        <p:spPr>
          <a:xfrm>
            <a:off x="2051050" y="6248400"/>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3557" name="TextBox 11">
            <a:extLst>
              <a:ext uri="{FF2B5EF4-FFF2-40B4-BE49-F238E27FC236}">
                <a16:creationId xmlns:a16="http://schemas.microsoft.com/office/drawing/2014/main" id="{A9094263-A0AC-4C0C-B640-424FEB8026B5}"/>
              </a:ext>
            </a:extLst>
          </p:cNvPr>
          <p:cNvSpPr txBox="1">
            <a:spLocks noChangeArrowheads="1"/>
          </p:cNvSpPr>
          <p:nvPr/>
        </p:nvSpPr>
        <p:spPr bwMode="auto">
          <a:xfrm>
            <a:off x="346075" y="1385888"/>
            <a:ext cx="759777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η ‘φιλοσοφία’ ενός </a:t>
            </a:r>
            <a:r>
              <a:rPr lang="en-GB"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CBIS</a:t>
            </a:r>
            <a:r>
              <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a:t>
            </a:r>
          </a:p>
          <a:p>
            <a:pPr>
              <a:spcAft>
                <a:spcPts val="600"/>
              </a:spcAft>
            </a:pPr>
            <a:endParaRPr lang="el-GR" altLang="el-GR" sz="28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23558" name="Εικόνα 1">
            <a:extLst>
              <a:ext uri="{FF2B5EF4-FFF2-40B4-BE49-F238E27FC236}">
                <a16:creationId xmlns:a16="http://schemas.microsoft.com/office/drawing/2014/main" id="{21F532F8-9BC8-4093-BF4B-1B1A933A2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949450"/>
            <a:ext cx="41751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5 - Θέση αριθμού διαφάνειας">
            <a:extLst>
              <a:ext uri="{FF2B5EF4-FFF2-40B4-BE49-F238E27FC236}">
                <a16:creationId xmlns:a16="http://schemas.microsoft.com/office/drawing/2014/main" id="{2BEA5F04-8602-4969-9FE8-A15DE44C6CD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2278CDE-6FD0-4E72-AE80-F32B17E59C95}" type="slidenum">
              <a:rPr lang="en-GB" altLang="en-US" sz="1000" smtClean="0"/>
              <a:pPr>
                <a:spcBef>
                  <a:spcPct val="0"/>
                </a:spcBef>
                <a:buClrTx/>
                <a:buSzTx/>
                <a:buFontTx/>
                <a:buNone/>
              </a:pPr>
              <a:t>90</a:t>
            </a:fld>
            <a:endParaRPr lang="en-GB" altLang="en-US" sz="1000"/>
          </a:p>
        </p:txBody>
      </p:sp>
      <p:sp>
        <p:nvSpPr>
          <p:cNvPr id="7" name="TextBox 6">
            <a:extLst>
              <a:ext uri="{FF2B5EF4-FFF2-40B4-BE49-F238E27FC236}">
                <a16:creationId xmlns:a16="http://schemas.microsoft.com/office/drawing/2014/main" id="{F4990BF0-39C1-4A90-A5D1-6B2B6C69F654}"/>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91492" name="Rectangle 6">
            <a:extLst>
              <a:ext uri="{FF2B5EF4-FFF2-40B4-BE49-F238E27FC236}">
                <a16:creationId xmlns:a16="http://schemas.microsoft.com/office/drawing/2014/main" id="{A2BDE76D-CA04-47E2-963B-0E5262176B95}"/>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91493" name="TextBox 11">
            <a:extLst>
              <a:ext uri="{FF2B5EF4-FFF2-40B4-BE49-F238E27FC236}">
                <a16:creationId xmlns:a16="http://schemas.microsoft.com/office/drawing/2014/main" id="{C066F225-6AC1-4F33-A242-8C5BD452A7D9}"/>
              </a:ext>
            </a:extLst>
          </p:cNvPr>
          <p:cNvSpPr txBox="1">
            <a:spLocks noChangeArrowheads="1"/>
          </p:cNvSpPr>
          <p:nvPr/>
        </p:nvSpPr>
        <p:spPr bwMode="auto">
          <a:xfrm>
            <a:off x="58738" y="1087438"/>
            <a:ext cx="8072437"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τα ενδοδίκτυα παρέχουν ένα πλούσιο σύνολο εργαλείων για τη δημιουργία συνεργατικών περιβαλλόντων στα οποία τα μέλη μιας επιχείρησης ή Οργανισμού μπορούν να ανταλλάσσουν ιδέες, να μοιράζονται πληροφορίες και να συνεργάζονται σε κοινά έργα και εργασίες ανεξάρτητα από τη φυσική τους τοποθεσία</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πληροφορίες από πολλές διαφορετικές πηγές και μέσα, συμπεριλαμβανομένων κειμένων, γραφικών, βίντεο, ήχου, ακόμη και ψηφιακών διαφανειών, μπορούν να προβληθούν, να κοινοποιηθούν και να έχουν πρόσβαση σε μια επιχείρηση μέσω μιας απλής κοινής διεπαφής</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εμφανίζονται σε όλους τους σημαντικούς λειτουργικούς τομείς των επιχειρήσεων, επιτρέποντας τη διαχείριση περισσότερων επιχειρηματικών διαδικασιών ηλεκτρονικά</a:t>
            </a:r>
          </a:p>
        </p:txBody>
      </p:sp>
    </p:spTree>
  </p:cSld>
  <p:clrMapOvr>
    <a:masterClrMapping/>
  </p:clrMapOvr>
  <p:transition spd="slow">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5 - Θέση αριθμού διαφάνειας">
            <a:extLst>
              <a:ext uri="{FF2B5EF4-FFF2-40B4-BE49-F238E27FC236}">
                <a16:creationId xmlns:a16="http://schemas.microsoft.com/office/drawing/2014/main" id="{DAD850E4-9769-4251-9EE7-6858FDA138F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B005B30-18E0-4034-BAEF-4D9CD2074309}" type="slidenum">
              <a:rPr lang="en-GB" altLang="en-US" sz="1000" smtClean="0"/>
              <a:pPr>
                <a:spcBef>
                  <a:spcPct val="0"/>
                </a:spcBef>
                <a:buClrTx/>
                <a:buSzTx/>
                <a:buFontTx/>
                <a:buNone/>
              </a:pPr>
              <a:t>91</a:t>
            </a:fld>
            <a:endParaRPr lang="en-GB" altLang="en-US" sz="1000"/>
          </a:p>
        </p:txBody>
      </p:sp>
      <p:sp>
        <p:nvSpPr>
          <p:cNvPr id="7" name="TextBox 6">
            <a:extLst>
              <a:ext uri="{FF2B5EF4-FFF2-40B4-BE49-F238E27FC236}">
                <a16:creationId xmlns:a16="http://schemas.microsoft.com/office/drawing/2014/main" id="{1AB58414-802D-470E-8FA4-829F5A183F10}"/>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93540" name="Rectangle 6">
            <a:extLst>
              <a:ext uri="{FF2B5EF4-FFF2-40B4-BE49-F238E27FC236}">
                <a16:creationId xmlns:a16="http://schemas.microsoft.com/office/drawing/2014/main" id="{CF6CA9E4-1265-4400-BB44-5C700B9DC535}"/>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193541" name="TextBox 11">
            <a:extLst>
              <a:ext uri="{FF2B5EF4-FFF2-40B4-BE49-F238E27FC236}">
                <a16:creationId xmlns:a16="http://schemas.microsoft.com/office/drawing/2014/main" id="{0EBB6476-BB2D-4BBA-9E08-67E280236A45}"/>
              </a:ext>
            </a:extLst>
          </p:cNvPr>
          <p:cNvSpPr txBox="1">
            <a:spLocks noChangeArrowheads="1"/>
          </p:cNvSpPr>
          <p:nvPr/>
        </p:nvSpPr>
        <p:spPr bwMode="auto">
          <a:xfrm>
            <a:off x="58738" y="1087438"/>
            <a:ext cx="80724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Το εταιρικό ενδοδίκτυο</a:t>
            </a:r>
          </a:p>
          <a:p>
            <a:pPr>
              <a:spcAft>
                <a:spcPts val="600"/>
              </a:spcAft>
            </a:pP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pP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93542" name="Εικόνα 1">
            <a:extLst>
              <a:ext uri="{FF2B5EF4-FFF2-40B4-BE49-F238E27FC236}">
                <a16:creationId xmlns:a16="http://schemas.microsoft.com/office/drawing/2014/main" id="{D4B43988-B186-46CE-A6CD-E6099F8BE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0063"/>
            <a:ext cx="7459662"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5 - Θέση αριθμού διαφάνειας">
            <a:extLst>
              <a:ext uri="{FF2B5EF4-FFF2-40B4-BE49-F238E27FC236}">
                <a16:creationId xmlns:a16="http://schemas.microsoft.com/office/drawing/2014/main" id="{9F208BBB-D6E2-4007-88C6-6891C23DAD8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745EF23-0928-43B4-8112-037DFADE9E22}" type="slidenum">
              <a:rPr lang="en-GB" altLang="en-US" sz="1000" smtClean="0"/>
              <a:pPr>
                <a:spcBef>
                  <a:spcPct val="0"/>
                </a:spcBef>
                <a:buClrTx/>
                <a:buSzTx/>
                <a:buFontTx/>
                <a:buNone/>
              </a:pPr>
              <a:t>92</a:t>
            </a:fld>
            <a:endParaRPr lang="en-GB" altLang="en-US" sz="1000"/>
          </a:p>
        </p:txBody>
      </p:sp>
      <p:sp>
        <p:nvSpPr>
          <p:cNvPr id="7" name="TextBox 6">
            <a:extLst>
              <a:ext uri="{FF2B5EF4-FFF2-40B4-BE49-F238E27FC236}">
                <a16:creationId xmlns:a16="http://schemas.microsoft.com/office/drawing/2014/main" id="{5B01EB39-40DA-4D29-9AE7-2FB22FF0DA8B}"/>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95588" name="Rectangle 6">
            <a:extLst>
              <a:ext uri="{FF2B5EF4-FFF2-40B4-BE49-F238E27FC236}">
                <a16:creationId xmlns:a16="http://schemas.microsoft.com/office/drawing/2014/main" id="{19D32FF5-D90B-41C3-944B-682E06446CB2}"/>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53540F12-DC55-477E-85C2-5C6E58880A85}"/>
              </a:ext>
            </a:extLst>
          </p:cNvPr>
          <p:cNvSpPr txBox="1">
            <a:spLocks noChangeArrowheads="1"/>
          </p:cNvSpPr>
          <p:nvPr/>
        </p:nvSpPr>
        <p:spPr bwMode="auto">
          <a:xfrm>
            <a:off x="0" y="1236663"/>
            <a:ext cx="8331200" cy="60166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χρήση ψηφιακών τεχνολογιών που επιτρέπουν σε πολλές επιχειρήσεις να σχεδιάζουν, να αναπτύσσουν, να μετακινούν και να διαχειρίζονται προϊόντα συνεργατικά μέσω των κύκλων ζωής τους ονομάζεται συνεργατικό εμπόριο (collaborative commerce) </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a:t>
            </a:r>
            <a:r>
              <a:rPr lang="el-GR" altLang="el-GR" sz="24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συνεργατικό εμπόριο </a:t>
            </a: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ένα σύνολο ψηφιακά ενεργοποιημένων συνεργατικών αλληλεπιδράσεων μεταξύ μιας επιχείρησης και των επιχειρηματικών συνεργατών και πελατών της</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τεχνολογία διαδικτύου βοηθά τη ‘συνεργατική κοινότητα’ να μοιράζεται δεδομένα και διαδικασίες που κάποτε θεωρούνταν εσωτερικές</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ανάπτυξη ενός νέου προϊόντος συνήθως περιλαμβάνει τη συνεργασία μεταξύ διαφορετικών τμημάτων σε μία επιχείρηση και, όλο και περισσότερο, μεταξύ πολλών διαφορετικών επιχειρήσεων </a:t>
            </a: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5 - Θέση αριθμού διαφάνειας">
            <a:extLst>
              <a:ext uri="{FF2B5EF4-FFF2-40B4-BE49-F238E27FC236}">
                <a16:creationId xmlns:a16="http://schemas.microsoft.com/office/drawing/2014/main" id="{7228343C-AAAE-4F96-811E-7AA51773F2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25B6EC-4FD3-435E-B3A6-92F08875C336}" type="slidenum">
              <a:rPr lang="en-GB" altLang="en-US" sz="1000" smtClean="0"/>
              <a:pPr>
                <a:spcBef>
                  <a:spcPct val="0"/>
                </a:spcBef>
                <a:buClrTx/>
                <a:buSzTx/>
                <a:buFontTx/>
                <a:buNone/>
              </a:pPr>
              <a:t>93</a:t>
            </a:fld>
            <a:endParaRPr lang="en-GB" altLang="en-US" sz="1000"/>
          </a:p>
        </p:txBody>
      </p:sp>
      <p:sp>
        <p:nvSpPr>
          <p:cNvPr id="7" name="TextBox 6">
            <a:extLst>
              <a:ext uri="{FF2B5EF4-FFF2-40B4-BE49-F238E27FC236}">
                <a16:creationId xmlns:a16="http://schemas.microsoft.com/office/drawing/2014/main" id="{E938FD6D-66C7-4A4E-9EF2-136DA0298F23}"/>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fontScale="85000" lnSpcReduction="10000"/>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6. Ηλεκτρονικό επιχειρείν και η ψηφιακή επιχείρηση</a:t>
            </a:r>
          </a:p>
        </p:txBody>
      </p:sp>
      <p:sp>
        <p:nvSpPr>
          <p:cNvPr id="197636" name="Rectangle 6">
            <a:extLst>
              <a:ext uri="{FF2B5EF4-FFF2-40B4-BE49-F238E27FC236}">
                <a16:creationId xmlns:a16="http://schemas.microsoft.com/office/drawing/2014/main" id="{5156AD41-1162-433C-8941-D41E30A8182F}"/>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0ED4DBB7-B3E9-4C0F-A7DD-D37D94D360A8}"/>
              </a:ext>
            </a:extLst>
          </p:cNvPr>
          <p:cNvSpPr txBox="1">
            <a:spLocks noChangeArrowheads="1"/>
          </p:cNvSpPr>
          <p:nvPr/>
        </p:nvSpPr>
        <p:spPr bwMode="auto">
          <a:xfrm>
            <a:off x="58738" y="1087438"/>
            <a:ext cx="8072437" cy="18002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συνεργατικό εμπόριο βασιζόμενο σε εταιρικό εξωδίκτυο </a:t>
            </a: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pic>
        <p:nvPicPr>
          <p:cNvPr id="197638" name="Εικόνα 2">
            <a:extLst>
              <a:ext uri="{FF2B5EF4-FFF2-40B4-BE49-F238E27FC236}">
                <a16:creationId xmlns:a16="http://schemas.microsoft.com/office/drawing/2014/main" id="{6BE60489-A474-4E7D-8660-16F21187D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700213"/>
            <a:ext cx="5629275"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5 - Θέση αριθμού διαφάνειας">
            <a:extLst>
              <a:ext uri="{FF2B5EF4-FFF2-40B4-BE49-F238E27FC236}">
                <a16:creationId xmlns:a16="http://schemas.microsoft.com/office/drawing/2014/main" id="{E1A20CB4-AB30-4A88-8F01-DCB3D654C11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05DE98F-4298-4445-90CC-6654D451E234}" type="slidenum">
              <a:rPr lang="en-GB" altLang="en-US" sz="1000" smtClean="0"/>
              <a:pPr>
                <a:spcBef>
                  <a:spcPct val="0"/>
                </a:spcBef>
                <a:buClrTx/>
                <a:buSzTx/>
                <a:buFontTx/>
                <a:buNone/>
              </a:pPr>
              <a:t>94</a:t>
            </a:fld>
            <a:endParaRPr lang="en-GB" altLang="en-US" sz="1000"/>
          </a:p>
        </p:txBody>
      </p:sp>
      <p:sp>
        <p:nvSpPr>
          <p:cNvPr id="7" name="TextBox 6">
            <a:extLst>
              <a:ext uri="{FF2B5EF4-FFF2-40B4-BE49-F238E27FC236}">
                <a16:creationId xmlns:a16="http://schemas.microsoft.com/office/drawing/2014/main" id="{DBF70CF6-DD37-4BBD-A9DA-A01FF3C7A0FD}"/>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199684" name="Rectangle 6">
            <a:extLst>
              <a:ext uri="{FF2B5EF4-FFF2-40B4-BE49-F238E27FC236}">
                <a16:creationId xmlns:a16="http://schemas.microsoft.com/office/drawing/2014/main" id="{F7BDB410-ABA9-45D0-A072-82AFE6CB8A36}"/>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0C0D1E72-0D6A-49B1-A5B8-F2C44A33D1A8}"/>
              </a:ext>
            </a:extLst>
          </p:cNvPr>
          <p:cNvSpPr txBox="1">
            <a:spLocks noChangeArrowheads="1"/>
          </p:cNvSpPr>
          <p:nvPr/>
        </p:nvSpPr>
        <p:spPr bwMode="auto">
          <a:xfrm>
            <a:off x="0" y="1236663"/>
            <a:ext cx="8331200" cy="4754562"/>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τεχνολογία του διαδικτύου παρέχει στις επιχειρήσεις ισχυρά νέα εργαλεία για να καινοτομούν και να γίνονται αποτελεσματικότερες, και έχει επίσης δημιουργήσει μια νέα σειρά προκλήσεων για τις διοικήσεις των επιχειρήσεων</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είναι φανερό ότι η τεχνολογία διαδικτύου και το διαδίκτυο δημιούργησαν εξαιρετικές ευκαιρίες για νέες αλλά και παραδοσιακές επιχειρήσεις να εκμεταλλευτούν την ψηφιακή τεχνολογία</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επιχειρήσεις χρησιμοποιούν αυτές τις τεχνολογίες για να δημιουργήσουν νέα προϊόντα και υπηρεσίες, νέα κανάλια για πωλήσεις και μάρκετινγκ, ακόμη και εντελώς νέες επιχειρηματικές δραστηριότητες </a:t>
            </a: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5 - Θέση αριθμού διαφάνειας">
            <a:extLst>
              <a:ext uri="{FF2B5EF4-FFF2-40B4-BE49-F238E27FC236}">
                <a16:creationId xmlns:a16="http://schemas.microsoft.com/office/drawing/2014/main" id="{0F50DC87-1A2A-47D4-8D34-B23CF4D879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D9E7B3-CB0A-40F9-AE82-0FDA1D1DDF4E}" type="slidenum">
              <a:rPr lang="en-GB" altLang="en-US" sz="1000" smtClean="0"/>
              <a:pPr>
                <a:spcBef>
                  <a:spcPct val="0"/>
                </a:spcBef>
                <a:buClrTx/>
                <a:buSzTx/>
                <a:buFontTx/>
                <a:buNone/>
              </a:pPr>
              <a:t>95</a:t>
            </a:fld>
            <a:endParaRPr lang="en-GB" altLang="en-US" sz="1000"/>
          </a:p>
        </p:txBody>
      </p:sp>
      <p:sp>
        <p:nvSpPr>
          <p:cNvPr id="7" name="TextBox 6">
            <a:extLst>
              <a:ext uri="{FF2B5EF4-FFF2-40B4-BE49-F238E27FC236}">
                <a16:creationId xmlns:a16="http://schemas.microsoft.com/office/drawing/2014/main" id="{482B76BB-930D-4740-AE51-2CB59B2DE3BC}"/>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201732" name="Rectangle 6">
            <a:extLst>
              <a:ext uri="{FF2B5EF4-FFF2-40B4-BE49-F238E27FC236}">
                <a16:creationId xmlns:a16="http://schemas.microsoft.com/office/drawing/2014/main" id="{623B761D-43C7-4CF9-9A70-E2112A3212A6}"/>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01733" name="TextBox 11">
            <a:extLst>
              <a:ext uri="{FF2B5EF4-FFF2-40B4-BE49-F238E27FC236}">
                <a16:creationId xmlns:a16="http://schemas.microsoft.com/office/drawing/2014/main" id="{E82E80BC-BACF-4C1F-A34E-12BE852FB847}"/>
              </a:ext>
            </a:extLst>
          </p:cNvPr>
          <p:cNvSpPr txBox="1">
            <a:spLocks noChangeArrowheads="1"/>
          </p:cNvSpPr>
          <p:nvPr/>
        </p:nvSpPr>
        <p:spPr bwMode="auto">
          <a:xfrm>
            <a:off x="0" y="1236663"/>
            <a:ext cx="83312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πολλά νέα επιχειρηματικά μοντέλα διαδικτύου δεν έχουν ακόμη αποδειχθεί κερδοφόρα</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διαδικτυακές επιχειρηματικές διαδικασίες για το ηλεκτρονικό εμπόριο και το ηλεκτρονικό επιχειρείν απαιτούν αλλαγή του τρόπου λειτουργίας της επιχείρησης ή του Οργανισμού</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νομικό περιβάλλον για το ηλεκτρονικό εμπόριο δεν έχει ακόμη παγιωθεί και οι επιχειρήσεις που δρουν στο ηλεκτρονικό εμπόριο πρέπει να είναι προσεκτικές όσον αφορά τη δημιουργία εμπιστοσύνης, ασφάλειας και ιδιωτικής ζωής των καταναλωτών</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ζητούμενο είναι </a:t>
            </a:r>
            <a:r>
              <a:rPr lang="el-GR" altLang="el-GR" sz="24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να βρεθεί ένα πετυχημένο επιχειρηματικό μοντέλο διαδικτύου</a:t>
            </a: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(successful internet business model)</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χιλιάδες επιχειρήσεις διαδικτύου έχουν αποτύχει και ειδικά όσες δραστηριοποιήθηκαν στην περίοδο αποτυχίας του κατά το 2000 (dot-com bubble). </a:t>
            </a:r>
          </a:p>
        </p:txBody>
      </p:sp>
    </p:spTree>
  </p:cSld>
  <p:clrMapOvr>
    <a:masterClrMapping/>
  </p:clrMapOvr>
  <p:transition spd="slow">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5 - Θέση αριθμού διαφάνειας">
            <a:extLst>
              <a:ext uri="{FF2B5EF4-FFF2-40B4-BE49-F238E27FC236}">
                <a16:creationId xmlns:a16="http://schemas.microsoft.com/office/drawing/2014/main" id="{946221C3-953A-4674-BBEE-E6C3A9A68A9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EDD9B6-8BCC-465E-87A3-69413718F599}" type="slidenum">
              <a:rPr lang="en-GB" altLang="en-US" sz="1000" smtClean="0"/>
              <a:pPr>
                <a:spcBef>
                  <a:spcPct val="0"/>
                </a:spcBef>
                <a:buClrTx/>
                <a:buSzTx/>
                <a:buFontTx/>
                <a:buNone/>
              </a:pPr>
              <a:t>96</a:t>
            </a:fld>
            <a:endParaRPr lang="en-GB" altLang="en-US" sz="1000"/>
          </a:p>
        </p:txBody>
      </p:sp>
      <p:sp>
        <p:nvSpPr>
          <p:cNvPr id="7" name="TextBox 6">
            <a:extLst>
              <a:ext uri="{FF2B5EF4-FFF2-40B4-BE49-F238E27FC236}">
                <a16:creationId xmlns:a16="http://schemas.microsoft.com/office/drawing/2014/main" id="{7B2FB892-3723-47F1-A77E-3F5FB55120D0}"/>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203780" name="Rectangle 6">
            <a:extLst>
              <a:ext uri="{FF2B5EF4-FFF2-40B4-BE49-F238E27FC236}">
                <a16:creationId xmlns:a16="http://schemas.microsoft.com/office/drawing/2014/main" id="{0A8D3066-F715-4865-8425-CCAE51F55950}"/>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A081789F-4351-4995-8C88-A88AEBE4AEC3}"/>
              </a:ext>
            </a:extLst>
          </p:cNvPr>
          <p:cNvSpPr txBox="1">
            <a:spLocks noChangeArrowheads="1"/>
          </p:cNvSpPr>
          <p:nvPr/>
        </p:nvSpPr>
        <p:spPr bwMode="auto">
          <a:xfrm>
            <a:off x="0" y="1081088"/>
            <a:ext cx="8331200" cy="5940425"/>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προκλήσεις υπάρχουν επίσης στις επιχειρήσεις που προσπαθούν να χρησιμοποιήσουν τον Ιστό για </a:t>
            </a:r>
            <a:r>
              <a:rPr lang="el-GR" altLang="el-GR" sz="24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να συμπληρώσουν ή να βελτιώσουν τα παραδοσιακά επιχειρηματικά τους μοντέλα</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επιχειρήσεις που δεν είναι σαφείς σχετικά με τη διαδικτυακή στρατηγική τους αλλά και τη σχέση της με τη συνολική επιχειρηματική στρατηγική τους…</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μπορούν να σπαταλήσουν τεράστια ποσά δημιουργώντας και συντηρώντας ιστοτόπους που δεν αποφέρουν τα επιθυμητά αποτελέσματα</a:t>
            </a:r>
          </a:p>
          <a:p>
            <a:pPr marL="342900" indent="-342900">
              <a:spcAft>
                <a:spcPts val="600"/>
              </a:spcAft>
              <a:buFont typeface="Wingdings" panose="05000000000000000000" pitchFamily="2" charset="2"/>
              <a:buChar char="§"/>
              <a:defRPr/>
            </a:pPr>
            <a:r>
              <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εισάγοντας νέες δυνατότητες για  διαδικτυακή πώληση στους πελάτες μπορεί να υπονομεύσει το επιχειρηματικό μοντέλο  και το ανταγωνιστικό πλεονέκτημα  μιας επιχείρησης που βασίζεται σε παραδοσιακούς αντιπροσώπους πωλήσεων για την παροχή μοναδικών εξατομικευμένων υπηρεσιών σε πελάτες.</a:t>
            </a:r>
          </a:p>
          <a:p>
            <a:pPr marL="0" indent="0">
              <a:spcAft>
                <a:spcPts val="600"/>
              </a:spcAft>
              <a:defRPr/>
            </a:pPr>
            <a:endParaRPr lang="el-GR" altLang="el-GR" sz="24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5 - Θέση αριθμού διαφάνειας">
            <a:extLst>
              <a:ext uri="{FF2B5EF4-FFF2-40B4-BE49-F238E27FC236}">
                <a16:creationId xmlns:a16="http://schemas.microsoft.com/office/drawing/2014/main" id="{41B453EF-0AF6-431E-B783-8D777367DEA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A51B72-EBFF-4A3B-AE65-766EB74A6E1E}" type="slidenum">
              <a:rPr lang="en-GB" altLang="en-US" sz="1000" smtClean="0"/>
              <a:pPr>
                <a:spcBef>
                  <a:spcPct val="0"/>
                </a:spcBef>
                <a:buClrTx/>
                <a:buSzTx/>
                <a:buFontTx/>
                <a:buNone/>
              </a:pPr>
              <a:t>97</a:t>
            </a:fld>
            <a:endParaRPr lang="en-GB" altLang="en-US" sz="1000"/>
          </a:p>
        </p:txBody>
      </p:sp>
      <p:sp>
        <p:nvSpPr>
          <p:cNvPr id="7" name="TextBox 6">
            <a:extLst>
              <a:ext uri="{FF2B5EF4-FFF2-40B4-BE49-F238E27FC236}">
                <a16:creationId xmlns:a16="http://schemas.microsoft.com/office/drawing/2014/main" id="{6A9BC8E6-5009-411C-AB15-63BE072C89A4}"/>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205828" name="Rectangle 6">
            <a:extLst>
              <a:ext uri="{FF2B5EF4-FFF2-40B4-BE49-F238E27FC236}">
                <a16:creationId xmlns:a16="http://schemas.microsoft.com/office/drawing/2014/main" id="{DB32AC91-5499-41FE-BBB8-9719A195E37A}"/>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05829" name="TextBox 11">
            <a:extLst>
              <a:ext uri="{FF2B5EF4-FFF2-40B4-BE49-F238E27FC236}">
                <a16:creationId xmlns:a16="http://schemas.microsoft.com/office/drawing/2014/main" id="{A97E7B61-08E8-4005-8F59-25FBAC7FDFC1}"/>
              </a:ext>
            </a:extLst>
          </p:cNvPr>
          <p:cNvSpPr txBox="1">
            <a:spLocks noChangeArrowheads="1"/>
          </p:cNvSpPr>
          <p:nvPr/>
        </p:nvSpPr>
        <p:spPr bwMode="auto">
          <a:xfrm>
            <a:off x="0" y="1081088"/>
            <a:ext cx="8331200"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μεγάλη πρόκληση είναι η </a:t>
            </a:r>
            <a:r>
              <a:rPr lang="el-GR" altLang="el-GR" sz="240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οργανωτική αλλαγή</a:t>
            </a:r>
            <a:endPar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το ηλεκτρονικό εμπόριο και το ηλεκτρονικό επιχειρείν συχνά απαιτούν νέα οργανωτικά σχέδια και διαδικασίες διοίκησης για να επωφεληθούν από την τεχνολογία του διαδικτύου</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οι επιχειρήσεις ίσως να χρειαστεί να επανασχεδιάσουν ολόκληρες επιχειρηματικές διαδικασίες αντί να προσπαθήσουν να ενσωματώσουν τη νέα τεχνολογία στις υπάρχουσες επιχειρηματικές πρακτικές</a:t>
            </a:r>
          </a:p>
          <a:p>
            <a:pPr>
              <a:spcAft>
                <a:spcPts val="600"/>
              </a:spcAft>
              <a:buFont typeface="Wingdings" panose="05000000000000000000" pitchFamily="2" charset="2"/>
              <a:buChar char="§"/>
            </a:pPr>
            <a:r>
              <a:rPr lang="el-GR" altLang="el-GR" sz="240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θα πρέπει να εξετάσουν (α) μια διαφορετική οργανωτική δομή, (β) αλλαγές στην οργανωτική κουλτούρα, (γ) μια διαφορετική δομή υποστήριξης για τα συστήματα πληροφοριών, (δ) διαφορετικές διαδικασίες για τη διαχείριση προσωπικού και δικτυακές λειτουργίες επεξεργασίας και εν τέλει, ίσως, (ε) μια διαφορετική επιχειρηματική στρατηγική. </a:t>
            </a:r>
          </a:p>
        </p:txBody>
      </p:sp>
    </p:spTree>
  </p:cSld>
  <p:clrMapOvr>
    <a:masterClrMapping/>
  </p:clrMapOvr>
  <p:transition spd="slow">
    <p:wipe dir="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5 - Θέση αριθμού διαφάνειας">
            <a:extLst>
              <a:ext uri="{FF2B5EF4-FFF2-40B4-BE49-F238E27FC236}">
                <a16:creationId xmlns:a16="http://schemas.microsoft.com/office/drawing/2014/main" id="{E3D8301E-3F36-4115-9751-CAADDF125FC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2CEEE74-6CED-4EEA-A7DE-0C83DE65D46F}" type="slidenum">
              <a:rPr lang="en-GB" altLang="en-US" sz="1000" smtClean="0"/>
              <a:pPr>
                <a:spcBef>
                  <a:spcPct val="0"/>
                </a:spcBef>
                <a:buClrTx/>
                <a:buSzTx/>
                <a:buFontTx/>
                <a:buNone/>
              </a:pPr>
              <a:t>98</a:t>
            </a:fld>
            <a:endParaRPr lang="en-GB" altLang="en-US" sz="1000"/>
          </a:p>
        </p:txBody>
      </p:sp>
      <p:sp>
        <p:nvSpPr>
          <p:cNvPr id="7" name="TextBox 6">
            <a:extLst>
              <a:ext uri="{FF2B5EF4-FFF2-40B4-BE49-F238E27FC236}">
                <a16:creationId xmlns:a16="http://schemas.microsoft.com/office/drawing/2014/main" id="{FB4A5ACE-8986-42E2-ADDE-FF8CFB123EB7}"/>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207876" name="Rectangle 6">
            <a:extLst>
              <a:ext uri="{FF2B5EF4-FFF2-40B4-BE49-F238E27FC236}">
                <a16:creationId xmlns:a16="http://schemas.microsoft.com/office/drawing/2014/main" id="{CB06079E-BFA7-4014-8568-91425251BB94}"/>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F108EA45-8197-4881-A0F9-5E7A193A2E81}"/>
              </a:ext>
            </a:extLst>
          </p:cNvPr>
          <p:cNvSpPr txBox="1">
            <a:spLocks noChangeArrowheads="1"/>
          </p:cNvSpPr>
          <p:nvPr/>
        </p:nvSpPr>
        <p:spPr bwMode="auto">
          <a:xfrm>
            <a:off x="539750" y="1398588"/>
            <a:ext cx="8329613" cy="2046287"/>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a:t>
            </a:r>
            <a:r>
              <a:rPr lang="el-GR" altLang="el-GR" sz="28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εμπιστοσύνη</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(trust)</a:t>
            </a:r>
          </a:p>
          <a:p>
            <a:pPr marL="342900" indent="-34290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a:t>
            </a:r>
            <a:r>
              <a:rPr lang="el-GR" altLang="el-GR" sz="28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ασφάλεια</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(security) και </a:t>
            </a:r>
          </a:p>
          <a:p>
            <a:pPr marL="342900" indent="-342900">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η </a:t>
            </a:r>
            <a:r>
              <a:rPr lang="el-GR" altLang="el-GR" sz="2800" dirty="0">
                <a:solidFill>
                  <a:srgbClr val="FF0000"/>
                </a:solidFill>
                <a:latin typeface="Arial Narrow" panose="020B0606020202030204" pitchFamily="34" charset="0"/>
                <a:ea typeface="Times New Roman" panose="02020603050405020304" pitchFamily="18" charset="0"/>
                <a:cs typeface="Courier New" panose="02070309020205020404" pitchFamily="49" charset="0"/>
              </a:rPr>
              <a:t>ιδιωτικότητα</a:t>
            </a: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 (privacy) </a:t>
            </a:r>
          </a:p>
          <a:p>
            <a:pPr marL="0" indent="0">
              <a:spcAft>
                <a:spcPts val="600"/>
              </a:spcAft>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αποτελούν ιδιαίτερες προκλήσεις για τη διοίκηση </a:t>
            </a:r>
          </a:p>
        </p:txBody>
      </p:sp>
    </p:spTree>
  </p:cSld>
  <p:clrMapOvr>
    <a:masterClrMapping/>
  </p:clrMapOvr>
  <p:transition spd="slow">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5 - Θέση αριθμού διαφάνειας">
            <a:extLst>
              <a:ext uri="{FF2B5EF4-FFF2-40B4-BE49-F238E27FC236}">
                <a16:creationId xmlns:a16="http://schemas.microsoft.com/office/drawing/2014/main" id="{DED88C62-C3DA-4D9D-A024-5CE7158D744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359FDC3-696C-44A1-B0BC-79FC3C4248CB}" type="slidenum">
              <a:rPr lang="en-GB" altLang="en-US" sz="1000" smtClean="0"/>
              <a:pPr>
                <a:spcBef>
                  <a:spcPct val="0"/>
                </a:spcBef>
                <a:buClrTx/>
                <a:buSzTx/>
                <a:buFontTx/>
                <a:buNone/>
              </a:pPr>
              <a:t>99</a:t>
            </a:fld>
            <a:endParaRPr lang="en-GB" altLang="en-US" sz="1000"/>
          </a:p>
        </p:txBody>
      </p:sp>
      <p:sp>
        <p:nvSpPr>
          <p:cNvPr id="7" name="TextBox 6">
            <a:extLst>
              <a:ext uri="{FF2B5EF4-FFF2-40B4-BE49-F238E27FC236}">
                <a16:creationId xmlns:a16="http://schemas.microsoft.com/office/drawing/2014/main" id="{7C8DE0DA-59EB-4FDD-AFC2-66F49D797231}"/>
              </a:ext>
            </a:extLst>
          </p:cNvPr>
          <p:cNvSpPr txBox="1"/>
          <p:nvPr/>
        </p:nvSpPr>
        <p:spPr>
          <a:xfrm>
            <a:off x="58738" y="0"/>
            <a:ext cx="7886700" cy="1081088"/>
          </a:xfrm>
          <a:prstGeom prst="rect">
            <a:avLst/>
          </a:prstGeom>
          <a:solidFill>
            <a:schemeClr val="accent2">
              <a:lumMod val="60000"/>
              <a:lumOff val="40000"/>
              <a:alpha val="50000"/>
            </a:schemeClr>
          </a:solidFill>
        </p:spPr>
        <p:txBody>
          <a:bodyPr lIns="74295" tIns="37148" rIns="74295" bIns="37148" anchor="b">
            <a:normAutofit/>
          </a:bodyPr>
          <a:lstStyle>
            <a:lvl1pPr>
              <a:lnSpc>
                <a:spcPct val="100000"/>
              </a:lnSpc>
              <a:spcBef>
                <a:spcPct val="0"/>
              </a:spcBef>
              <a:buNone/>
              <a:defRPr sz="3200" b="1" cap="none"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pPr algn="ctr">
              <a:defRPr/>
            </a:pPr>
            <a:r>
              <a:rPr lang="en-GB" dirty="0">
                <a:solidFill>
                  <a:srgbClr val="DB4C25"/>
                </a:solidFill>
                <a:latin typeface="Arial Narrow" panose="020B0606020202030204" pitchFamily="34" charset="0"/>
              </a:rPr>
              <a:t>4</a:t>
            </a:r>
            <a:r>
              <a:rPr lang="el-GR" dirty="0">
                <a:solidFill>
                  <a:srgbClr val="DB4C25"/>
                </a:solidFill>
                <a:latin typeface="Arial Narrow" panose="020B0606020202030204" pitchFamily="34" charset="0"/>
              </a:rPr>
              <a:t>ο Κεφάλαιο</a:t>
            </a:r>
          </a:p>
          <a:p>
            <a:pPr algn="ctr">
              <a:spcAft>
                <a:spcPts val="600"/>
              </a:spcAft>
              <a:defRPr/>
            </a:pPr>
            <a:r>
              <a:rPr lang="el-GR"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7. Επιχειρηματικές προκλήσεις και ευκαιρίες</a:t>
            </a:r>
          </a:p>
        </p:txBody>
      </p:sp>
      <p:sp>
        <p:nvSpPr>
          <p:cNvPr id="209924" name="Rectangle 6">
            <a:extLst>
              <a:ext uri="{FF2B5EF4-FFF2-40B4-BE49-F238E27FC236}">
                <a16:creationId xmlns:a16="http://schemas.microsoft.com/office/drawing/2014/main" id="{C3846BD0-0734-49B3-8C2D-30C956BA5DDB}"/>
              </a:ext>
            </a:extLst>
          </p:cNvPr>
          <p:cNvSpPr>
            <a:spLocks noGrp="1" noChangeArrowheads="1"/>
          </p:cNvSpPr>
          <p:nvPr>
            <p:ph type="ftr" sz="quarter" idx="11"/>
          </p:nvPr>
        </p:nvSpPr>
        <p:spPr>
          <a:xfrm>
            <a:off x="2051050" y="6370638"/>
            <a:ext cx="478948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l-GR" altLang="en-US" sz="1100">
                <a:latin typeface="Arial Narrow" panose="020B0606020202030204" pitchFamily="34" charset="0"/>
              </a:rPr>
              <a:t>Διοίκηση Επιχειρήσεων, Τεχνολογία &amp; Συστήματα Πληροφοριών Διοίκησης                                   </a:t>
            </a:r>
            <a:r>
              <a:rPr lang="en-GB" altLang="en-US" sz="1100">
                <a:latin typeface="Arial Narrow" panose="020B0606020202030204" pitchFamily="34" charset="0"/>
              </a:rPr>
              <a:t>4</a:t>
            </a:r>
            <a:r>
              <a:rPr lang="el-GR" altLang="en-US" sz="1100" baseline="30000">
                <a:latin typeface="Arial Narrow" panose="020B0606020202030204" pitchFamily="34" charset="0"/>
              </a:rPr>
              <a:t>ο</a:t>
            </a:r>
            <a:r>
              <a:rPr lang="el-GR" altLang="en-US" sz="1100">
                <a:latin typeface="Arial Narrow" panose="020B0606020202030204" pitchFamily="34" charset="0"/>
              </a:rPr>
              <a:t>  Κεφάλαιο - Δρ Δημήτριος Μαδυτινός</a:t>
            </a:r>
            <a:endParaRPr lang="en-GB" altLang="en-US" sz="1100">
              <a:latin typeface="Arial Narrow" panose="020B0606020202030204" pitchFamily="34" charset="0"/>
            </a:endParaRPr>
          </a:p>
        </p:txBody>
      </p:sp>
      <p:sp>
        <p:nvSpPr>
          <p:cNvPr id="21509" name="TextBox 11">
            <a:extLst>
              <a:ext uri="{FF2B5EF4-FFF2-40B4-BE49-F238E27FC236}">
                <a16:creationId xmlns:a16="http://schemas.microsoft.com/office/drawing/2014/main" id="{8CA74705-D73E-409C-83C2-CC9FEE5C0284}"/>
              </a:ext>
            </a:extLst>
          </p:cNvPr>
          <p:cNvSpPr txBox="1">
            <a:spLocks noChangeArrowheads="1"/>
          </p:cNvSpPr>
          <p:nvPr/>
        </p:nvSpPr>
        <p:spPr bwMode="auto">
          <a:xfrm>
            <a:off x="539750" y="1398588"/>
            <a:ext cx="8329613" cy="3416300"/>
          </a:xfrm>
          <a:prstGeom prst="rect">
            <a:avLst/>
          </a:prstGeom>
          <a:noFill/>
          <a:ln>
            <a:noFill/>
          </a:ln>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defRPr/>
            </a:pPr>
            <a:r>
              <a:rPr lang="el-GR" altLang="el-GR" sz="2800" dirty="0">
                <a:solidFill>
                  <a:srgbClr val="0000FF"/>
                </a:solidFill>
                <a:latin typeface="Arial Narrow" panose="020B0606020202030204" pitchFamily="34" charset="0"/>
                <a:ea typeface="Times New Roman" panose="02020603050405020304" pitchFamily="18" charset="0"/>
                <a:cs typeface="Courier New" panose="02070309020205020404" pitchFamily="49" charset="0"/>
              </a:rPr>
              <a:t>Ορισμένες οδηγίες για την αντιμετώπιση των παραπάνω προκλήσεων και προβληματισμών είναι:</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προσδιορισμός πώς η τεχνολογίες διαδικτύου μπορεί να παρέχει αξία στην επιχείρηση</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να υπάρχει σωστή διαχείριση αλλαγών</a:t>
            </a:r>
          </a:p>
          <a:p>
            <a:pPr>
              <a:spcAft>
                <a:spcPts val="600"/>
              </a:spcAft>
              <a:buFont typeface="Wingdings" panose="05000000000000000000" pitchFamily="2" charset="2"/>
              <a:buChar char="§"/>
              <a:defRPr/>
            </a:pPr>
            <a:r>
              <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rPr>
              <a:t>διασφάλιση της ασφάλειας και της ιδιωτικότητας</a:t>
            </a:r>
          </a:p>
          <a:p>
            <a:pPr>
              <a:spcAft>
                <a:spcPts val="600"/>
              </a:spcAft>
              <a:buFont typeface="Wingdings" panose="05000000000000000000" pitchFamily="2" charset="2"/>
              <a:buChar char="§"/>
              <a:defRPr/>
            </a:pPr>
            <a:endParaRPr lang="el-GR" altLang="el-GR" sz="2800" dirty="0">
              <a:solidFill>
                <a:srgbClr val="222222"/>
              </a:solidFill>
              <a:latin typeface="Arial Narrow" panose="020B0606020202030204" pitchFamily="34" charset="0"/>
              <a:ea typeface="Times New Roman" panose="02020603050405020304" pitchFamily="18" charset="0"/>
              <a:cs typeface="Courier New" panose="02070309020205020404" pitchFamily="49" charset="0"/>
            </a:endParaRPr>
          </a:p>
        </p:txBody>
      </p:sp>
    </p:spTree>
  </p:cSld>
  <p:clrMapOvr>
    <a:masterClrMapping/>
  </p:clrMapOvr>
  <p:transition spd="slow">
    <p:wipe dir="r"/>
  </p:transition>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6617</TotalTime>
  <Words>9879</Words>
  <Application>Microsoft Office PowerPoint</Application>
  <PresentationFormat>Προβολή στην οθόνη (4:3)</PresentationFormat>
  <Paragraphs>1042</Paragraphs>
  <Slides>112</Slides>
  <Notes>112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112</vt:i4>
      </vt:variant>
    </vt:vector>
  </HeadingPairs>
  <TitlesOfParts>
    <vt:vector size="118" baseType="lpstr">
      <vt:lpstr>Arial</vt:lpstr>
      <vt:lpstr>Arial Narrow</vt:lpstr>
      <vt:lpstr>Calibri</vt:lpstr>
      <vt:lpstr>Verdana</vt:lpstr>
      <vt:lpstr>Wingdings</vt:lpstr>
      <vt:lpstr>Network</vt:lpstr>
      <vt:lpstr>4ο Κεφάλαιο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Dimitrios Maditinos</cp:lastModifiedBy>
  <cp:revision>331</cp:revision>
  <cp:lastPrinted>1601-01-01T00:00:00Z</cp:lastPrinted>
  <dcterms:created xsi:type="dcterms:W3CDTF">1601-01-01T00:00:00Z</dcterms:created>
  <dcterms:modified xsi:type="dcterms:W3CDTF">2024-03-13T12:08:25Z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