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Yeseva One" charset="1" panose="00000500000000000000"/>
      <p:regular r:id="rId17"/>
    </p:embeddedFont>
    <p:embeddedFont>
      <p:font typeface="Libre Baskerville" charset="1" panose="02000000000000000000"/>
      <p:regular r:id="rId18"/>
    </p:embeddedFont>
    <p:embeddedFont>
      <p:font typeface="Libre Baskerville Italics" charset="1" panose="02000000000000000000"/>
      <p:regular r:id="rId19"/>
    </p:embeddedFont>
    <p:embeddedFont>
      <p:font typeface="Libre Baskerville Bold" charset="1" panose="02000000000000000000"/>
      <p:regular r:id="rId20"/>
    </p:embeddedFont>
    <p:embeddedFont>
      <p:font typeface="Roboto Bold" charset="1" panose="02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83182" y="3632200"/>
            <a:ext cx="11721636" cy="325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Brand Portfolio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281349" y="3537278"/>
            <a:ext cx="7877739" cy="459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Apple</a:t>
            </a:r>
          </a:p>
          <a:p>
            <a:pPr algn="l">
              <a:lnSpc>
                <a:spcPts val="3000"/>
              </a:lnSpc>
            </a:pP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Η Apple ξεκίνησε με υπολογιστές (Apple Mac).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Στη συνέχεια έκανε επέκταση μάρκας σε νέες κατηγορίες όπως: iPod (mp3 players) iPhone (smartphones) iPad (tablets) Apple Watch (wearables)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Ό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λα αυτά αξιοποιούν την ίδια μάρκα “Apple” για διαφορετικές κατηγορίες προϊόντων.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3865206" y="2474411"/>
            <a:ext cx="10014147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Παράδειγμα Brand Extension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83182" y="3632200"/>
            <a:ext cx="11721636" cy="1670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Ευχαριστούμε!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283182" y="8858250"/>
            <a:ext cx="11721636" cy="400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Παρουσιάστηκε από την ομάδα 4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2032221"/>
            <a:ext cx="18288000" cy="832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1"/>
              </a:lnSpc>
            </a:pPr>
            <a:r>
              <a:rPr lang="en-US" sz="6161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Brand Portfolio </a:t>
            </a:r>
            <a:r>
              <a:rPr lang="en-US" sz="6161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Ορισμός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83182" y="3540172"/>
            <a:ext cx="11721636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Το Brand Portfolio είναι το σύνολο των brands ή εταιρειών που διαχειρίζεται μια μητρική εταιρεία (parent company) υπό την ομπρέλα της.</a:t>
            </a:r>
          </a:p>
          <a:p>
            <a:pPr algn="ctr">
              <a:lnSpc>
                <a:spcPts val="300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4895648" y="5746703"/>
            <a:ext cx="8496705" cy="1214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0"/>
              </a:lnSpc>
            </a:pPr>
            <a:r>
              <a:rPr lang="en-US" sz="906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Παράδειγμα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283182" y="7222810"/>
            <a:ext cx="11721636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i="true">
                <a:solidFill>
                  <a:srgbClr val="000000"/>
                </a:solidFill>
                <a:latin typeface="Libre Baskerville Italics"/>
                <a:ea typeface="Libre Baskerville Italics"/>
                <a:cs typeface="Libre Baskerville Italics"/>
                <a:sym typeface="Libre Baskerville Italics"/>
              </a:rPr>
              <a:t>Η Microsoft (parent) διαχειρίζεται τα Windows, Xbox και Skype ως ξεχωριστά brands.</a:t>
            </a:r>
          </a:p>
          <a:p>
            <a:pPr algn="ctr">
              <a:lnSpc>
                <a:spcPts val="300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4407908" y="9854571"/>
            <a:ext cx="10596910" cy="281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https://uk.indeed.com/career-advice/career-development/brand-portfolio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759784"/>
            <a:ext cx="16230600" cy="1214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0"/>
              </a:lnSpc>
            </a:pPr>
            <a:r>
              <a:rPr lang="en-US" sz="906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Η "δομή" του portfolio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7480" y="5336511"/>
            <a:ext cx="7877739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Ένα όνομα, μία ταυτότητα σε όλα τα προϊόντα. Απλό και αποδοτικό, αλλά όλος ο κίνδυνος συγκεντρώνεται σε ένα brand. Παράδειγμα: Apple.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7480" y="4809461"/>
            <a:ext cx="6939423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Mono-brand (Branded House)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62780" y="5336511"/>
            <a:ext cx="7877739" cy="1924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Ξεχωριστά brands με δικές τους ταυτότητες όπου ο καταναλωτής μπορεί να μην γνωρίζει ότι ανήκουν στην ίδια εταιρεία. Παράδειγμα: P&amp;G με Ariel, Pantene, Gillette.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262780" y="4809461"/>
            <a:ext cx="7996520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Multi-brand (House of Brands)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478007" y="9838061"/>
            <a:ext cx="10458988" cy="31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4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https://online.hbs.edu/blog/post/brand-portfolio-strategy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0"/>
            <a:ext cx="18369643" cy="10287000"/>
          </a:xfrm>
          <a:custGeom>
            <a:avLst/>
            <a:gdLst/>
            <a:ahLst/>
            <a:cxnLst/>
            <a:rect r="r" b="b" t="t" l="l"/>
            <a:pathLst>
              <a:path h="10287000" w="18369643">
                <a:moveTo>
                  <a:pt x="0" y="0"/>
                </a:moveTo>
                <a:lnTo>
                  <a:pt x="18369643" y="0"/>
                </a:lnTo>
                <a:lnTo>
                  <a:pt x="1836964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88265" y="2063557"/>
            <a:ext cx="16071035" cy="1214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0"/>
              </a:lnSpc>
            </a:pPr>
            <a:r>
              <a:rPr lang="en-US" sz="906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Coca-Cola Company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786695" y="4246093"/>
            <a:ext cx="8115300" cy="344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Η Coca-Cola Company έχει ένα πολύ ισχυρό brand portfolio με πολλές διαφορετικές μάρκες ποτών: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Coca-Cola (κύρια μάρκα – flagship)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Sprite (αναψυκτικό λεμονιού)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Fanta (αναψυκτικά με γεύσεις φρούτων)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Powerade (αθλητικό ποτό)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Schweppes (ανθρακούχα mixers)</a:t>
            </a:r>
          </a:p>
          <a:p>
            <a:pPr algn="l">
              <a:lnSpc>
                <a:spcPts val="300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83182" y="3632200"/>
            <a:ext cx="11721636" cy="325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Brand Extension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1355725"/>
            <a:ext cx="18288000" cy="774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61"/>
              </a:lnSpc>
            </a:pPr>
            <a:r>
              <a:rPr lang="en-US" sz="5761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Brand Extension Ορισμός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182821" y="3537278"/>
            <a:ext cx="14187831" cy="344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Σύμφωνα με το άρθρο της Harvard Business School Online, το brand extension είναι στρατηγική όπου μια εταιρεία χρησιμοποιεί ένα ήδη γνωστό brand για να λανσάρει νέα προϊόντα ή να μπει σε νέες αγορές.</a:t>
            </a:r>
          </a:p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Στόχος είναι: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να αξιοποιηθεί η ήδη υπάρχουσα αναγνωρισιμότητα και εμπιστοσύνη του brand,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να μειωθεί το ρίσκο ενός νέου προϊόντος,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και να επεκταθεί η παρουσία της εταιρείας στην αγορά.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4351475" y="9770965"/>
            <a:ext cx="10458988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https://online.hbs.edu/blog/post/brand-extension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02344" y="2164011"/>
            <a:ext cx="15656956" cy="1214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0"/>
              </a:lnSpc>
            </a:pPr>
            <a:r>
              <a:rPr lang="en-US" sz="906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Τύποι Brand Extension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827646" y="5099425"/>
            <a:ext cx="4963220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Line extension: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νέα προϊόντα στην ίδια κατηγορία (π.χ. νέες γεύσεις ή μεγέθη).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460798" y="4572374"/>
            <a:ext cx="848458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01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55588" y="4572374"/>
            <a:ext cx="848458" cy="46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02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722435" y="5289925"/>
            <a:ext cx="496322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Category extension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: είσοδος σε εντελώς νέα κατηγορία προϊόντων.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41933" y="4312314"/>
            <a:ext cx="7877739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Μεγαλύτερη αποδοχή από τους καταναλωτές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Μικρότερο κόστος marketing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Εκμετάλλευση υπάρχοντος brand equity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839699" y="3527753"/>
            <a:ext cx="3940619" cy="47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3500" b="tru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Πλεονεκτήματα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93614" y="4312314"/>
            <a:ext cx="7877739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Αρνητική επίδραση στην εικόνα της μάρκας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Αποτυχία αν το νέο προϊόν δεν “ταιριάζει” με τη μάρκα</a:t>
            </a:r>
          </a:p>
          <a:p>
            <a:pPr algn="l" marL="647700" indent="-323850" lvl="1">
              <a:lnSpc>
                <a:spcPts val="3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Αραίωση (brand dilution)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1124613" y="3527753"/>
            <a:ext cx="3940619" cy="47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3500" b="tru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Κίνδυνοι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28165" y="1057183"/>
            <a:ext cx="15656956" cy="17624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1"/>
              </a:lnSpc>
            </a:pPr>
            <a:r>
              <a:rPr lang="en-US" sz="6761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Πλεονεκτήματα και κίνδυνοι του Brand Extension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DAHJ0NsxTOU</dc:identifier>
  <dcterms:modified xsi:type="dcterms:W3CDTF">2011-08-01T06:04:30Z</dcterms:modified>
  <cp:revision>1</cp:revision>
  <dc:title>Brand Portfolio</dc:title>
</cp:coreProperties>
</file>