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18288000" cy="10287000"/>
  <p:notesSz cx="6858000" cy="9144000"/>
  <p:embeddedFontLst>
    <p:embeddedFont>
      <p:font typeface="Yeseva One" charset="1" panose="00000500000000000000"/>
      <p:regular r:id="rId17"/>
    </p:embeddedFont>
    <p:embeddedFont>
      <p:font typeface="Libre Baskerville" charset="1" panose="02000000000000000000"/>
      <p:regular r:id="rId18"/>
    </p:embeddedFont>
    <p:embeddedFont>
      <p:font typeface="Libre Baskerville Italics" charset="1" panose="02000000000000000000"/>
      <p:regular r:id="rId19"/>
    </p:embeddedFont>
    <p:embeddedFont>
      <p:font typeface="Libre Baskerville Bold" charset="1" panose="02000000000000000000"/>
      <p:regular r:id="rId20"/>
    </p:embeddedFont>
    <p:embeddedFont>
      <p:font typeface="Roboto Bold" charset="1" panose="02000000000000000000"/>
      <p:regular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fonts/font17.fntdata" Type="http://schemas.openxmlformats.org/officeDocument/2006/relationships/font"/><Relationship Id="rId18" Target="fonts/font18.fntdata" Type="http://schemas.openxmlformats.org/officeDocument/2006/relationships/font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21" Target="fonts/font21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AD5D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3283182" y="3632200"/>
            <a:ext cx="11721636" cy="32512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500"/>
              </a:lnSpc>
            </a:pPr>
            <a:r>
              <a:rPr lang="en-US" sz="12500">
                <a:solidFill>
                  <a:srgbClr val="000000"/>
                </a:solidFill>
                <a:latin typeface="Yeseva One"/>
                <a:ea typeface="Yeseva One"/>
                <a:cs typeface="Yeseva One"/>
                <a:sym typeface="Yeseva One"/>
              </a:rPr>
              <a:t>Brand Portfolio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2610204" y="-571500"/>
            <a:ext cx="6626483" cy="5715000"/>
          </a:xfrm>
          <a:custGeom>
            <a:avLst/>
            <a:gdLst/>
            <a:ahLst/>
            <a:cxnLst/>
            <a:rect r="r" b="b" t="t" l="l"/>
            <a:pathLst>
              <a:path h="5715000" w="6626483">
                <a:moveTo>
                  <a:pt x="0" y="0"/>
                </a:moveTo>
                <a:lnTo>
                  <a:pt x="6626483" y="0"/>
                </a:lnTo>
                <a:lnTo>
                  <a:pt x="6626483" y="5715000"/>
                </a:lnTo>
                <a:lnTo>
                  <a:pt x="0" y="5715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1266137">
            <a:off x="-1277219" y="5897732"/>
            <a:ext cx="5210769" cy="6721137"/>
          </a:xfrm>
          <a:custGeom>
            <a:avLst/>
            <a:gdLst/>
            <a:ahLst/>
            <a:cxnLst/>
            <a:rect r="r" b="b" t="t" l="l"/>
            <a:pathLst>
              <a:path h="6721137" w="5210769">
                <a:moveTo>
                  <a:pt x="0" y="0"/>
                </a:moveTo>
                <a:lnTo>
                  <a:pt x="5210769" y="0"/>
                </a:lnTo>
                <a:lnTo>
                  <a:pt x="5210769" y="6721136"/>
                </a:lnTo>
                <a:lnTo>
                  <a:pt x="0" y="67211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569636">
            <a:off x="779619" y="-2269556"/>
            <a:ext cx="4096053" cy="7060062"/>
          </a:xfrm>
          <a:custGeom>
            <a:avLst/>
            <a:gdLst/>
            <a:ahLst/>
            <a:cxnLst/>
            <a:rect r="r" b="b" t="t" l="l"/>
            <a:pathLst>
              <a:path h="7060062" w="4096053">
                <a:moveTo>
                  <a:pt x="0" y="0"/>
                </a:moveTo>
                <a:lnTo>
                  <a:pt x="4096053" y="0"/>
                </a:lnTo>
                <a:lnTo>
                  <a:pt x="4096053" y="7060062"/>
                </a:lnTo>
                <a:lnTo>
                  <a:pt x="0" y="706006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-3755510">
            <a:off x="14637629" y="5499669"/>
            <a:ext cx="4096053" cy="7060062"/>
          </a:xfrm>
          <a:custGeom>
            <a:avLst/>
            <a:gdLst/>
            <a:ahLst/>
            <a:cxnLst/>
            <a:rect r="r" b="b" t="t" l="l"/>
            <a:pathLst>
              <a:path h="7060062" w="4096053">
                <a:moveTo>
                  <a:pt x="0" y="0"/>
                </a:moveTo>
                <a:lnTo>
                  <a:pt x="4096053" y="0"/>
                </a:lnTo>
                <a:lnTo>
                  <a:pt x="4096053" y="7060062"/>
                </a:lnTo>
                <a:lnTo>
                  <a:pt x="0" y="706006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AD5D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2610204" y="-571500"/>
            <a:ext cx="6626483" cy="5715000"/>
          </a:xfrm>
          <a:custGeom>
            <a:avLst/>
            <a:gdLst/>
            <a:ahLst/>
            <a:cxnLst/>
            <a:rect r="r" b="b" t="t" l="l"/>
            <a:pathLst>
              <a:path h="5715000" w="6626483">
                <a:moveTo>
                  <a:pt x="0" y="0"/>
                </a:moveTo>
                <a:lnTo>
                  <a:pt x="6626483" y="0"/>
                </a:lnTo>
                <a:lnTo>
                  <a:pt x="6626483" y="5715000"/>
                </a:lnTo>
                <a:lnTo>
                  <a:pt x="0" y="5715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266137">
            <a:off x="-1277219" y="5897732"/>
            <a:ext cx="5210769" cy="6721137"/>
          </a:xfrm>
          <a:custGeom>
            <a:avLst/>
            <a:gdLst/>
            <a:ahLst/>
            <a:cxnLst/>
            <a:rect r="r" b="b" t="t" l="l"/>
            <a:pathLst>
              <a:path h="6721137" w="5210769">
                <a:moveTo>
                  <a:pt x="0" y="0"/>
                </a:moveTo>
                <a:lnTo>
                  <a:pt x="5210769" y="0"/>
                </a:lnTo>
                <a:lnTo>
                  <a:pt x="5210769" y="6721136"/>
                </a:lnTo>
                <a:lnTo>
                  <a:pt x="0" y="67211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5569636">
            <a:off x="779619" y="-2269556"/>
            <a:ext cx="4096053" cy="7060062"/>
          </a:xfrm>
          <a:custGeom>
            <a:avLst/>
            <a:gdLst/>
            <a:ahLst/>
            <a:cxnLst/>
            <a:rect r="r" b="b" t="t" l="l"/>
            <a:pathLst>
              <a:path h="7060062" w="4096053">
                <a:moveTo>
                  <a:pt x="0" y="0"/>
                </a:moveTo>
                <a:lnTo>
                  <a:pt x="4096053" y="0"/>
                </a:lnTo>
                <a:lnTo>
                  <a:pt x="4096053" y="7060062"/>
                </a:lnTo>
                <a:lnTo>
                  <a:pt x="0" y="706006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3755510">
            <a:off x="14637629" y="5499669"/>
            <a:ext cx="4096053" cy="7060062"/>
          </a:xfrm>
          <a:custGeom>
            <a:avLst/>
            <a:gdLst/>
            <a:ahLst/>
            <a:cxnLst/>
            <a:rect r="r" b="b" t="t" l="l"/>
            <a:pathLst>
              <a:path h="7060062" w="4096053">
                <a:moveTo>
                  <a:pt x="0" y="0"/>
                </a:moveTo>
                <a:lnTo>
                  <a:pt x="4096053" y="0"/>
                </a:lnTo>
                <a:lnTo>
                  <a:pt x="4096053" y="7060062"/>
                </a:lnTo>
                <a:lnTo>
                  <a:pt x="0" y="706006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5281349" y="3537278"/>
            <a:ext cx="7877739" cy="4591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Apple</a:t>
            </a:r>
          </a:p>
          <a:p>
            <a:pPr algn="l">
              <a:lnSpc>
                <a:spcPts val="3000"/>
              </a:lnSpc>
            </a:pPr>
          </a:p>
          <a:p>
            <a:pPr algn="l" marL="647700" indent="-323850" lvl="1">
              <a:lnSpc>
                <a:spcPts val="30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Η Apple ξεκίνησε με υπολογιστές (Apple Mac).</a:t>
            </a:r>
          </a:p>
          <a:p>
            <a:pPr algn="l" marL="647700" indent="-323850" lvl="1">
              <a:lnSpc>
                <a:spcPts val="30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Στη συνέχεια έκανε επέκταση μάρκας σε νέες κατηγορίες όπως: iPod (mp3 players) iPhone (smartphones) iPad (tablets) Apple Watch (wearables)</a:t>
            </a:r>
          </a:p>
          <a:p>
            <a:pPr algn="l" marL="647700" indent="-323850" lvl="1">
              <a:lnSpc>
                <a:spcPts val="30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Ό</a:t>
            </a: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λα αυτά αξιοποιούν την ίδια μάρκα “Apple” για διαφορετικές κατηγορίες προϊόντων.</a:t>
            </a:r>
          </a:p>
          <a:p>
            <a:pPr algn="l">
              <a:lnSpc>
                <a:spcPts val="3000"/>
              </a:lnSpc>
            </a:pPr>
          </a:p>
        </p:txBody>
      </p:sp>
      <p:sp>
        <p:nvSpPr>
          <p:cNvPr name="TextBox 7" id="7"/>
          <p:cNvSpPr txBox="true"/>
          <p:nvPr/>
        </p:nvSpPr>
        <p:spPr>
          <a:xfrm rot="0">
            <a:off x="3865206" y="2474411"/>
            <a:ext cx="10014147" cy="469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3500">
                <a:solidFill>
                  <a:srgbClr val="000000"/>
                </a:solidFill>
                <a:latin typeface="Yeseva One"/>
                <a:ea typeface="Yeseva One"/>
                <a:cs typeface="Yeseva One"/>
                <a:sym typeface="Yeseva One"/>
              </a:rPr>
              <a:t>Παράδειγμα Brand Extension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AD5D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3283182" y="3632200"/>
            <a:ext cx="11721636" cy="16700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500"/>
              </a:lnSpc>
            </a:pPr>
            <a:r>
              <a:rPr lang="en-US" sz="12500">
                <a:solidFill>
                  <a:srgbClr val="000000"/>
                </a:solidFill>
                <a:latin typeface="Yeseva One"/>
                <a:ea typeface="Yeseva One"/>
                <a:cs typeface="Yeseva One"/>
                <a:sym typeface="Yeseva One"/>
              </a:rPr>
              <a:t>Ευχαριστούμε!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2610204" y="-571500"/>
            <a:ext cx="6626483" cy="5715000"/>
          </a:xfrm>
          <a:custGeom>
            <a:avLst/>
            <a:gdLst/>
            <a:ahLst/>
            <a:cxnLst/>
            <a:rect r="r" b="b" t="t" l="l"/>
            <a:pathLst>
              <a:path h="5715000" w="6626483">
                <a:moveTo>
                  <a:pt x="0" y="0"/>
                </a:moveTo>
                <a:lnTo>
                  <a:pt x="6626483" y="0"/>
                </a:lnTo>
                <a:lnTo>
                  <a:pt x="6626483" y="5715000"/>
                </a:lnTo>
                <a:lnTo>
                  <a:pt x="0" y="5715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1266137">
            <a:off x="-1277219" y="5897732"/>
            <a:ext cx="5210769" cy="6721137"/>
          </a:xfrm>
          <a:custGeom>
            <a:avLst/>
            <a:gdLst/>
            <a:ahLst/>
            <a:cxnLst/>
            <a:rect r="r" b="b" t="t" l="l"/>
            <a:pathLst>
              <a:path h="6721137" w="5210769">
                <a:moveTo>
                  <a:pt x="0" y="0"/>
                </a:moveTo>
                <a:lnTo>
                  <a:pt x="5210769" y="0"/>
                </a:lnTo>
                <a:lnTo>
                  <a:pt x="5210769" y="6721136"/>
                </a:lnTo>
                <a:lnTo>
                  <a:pt x="0" y="67211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569636">
            <a:off x="779619" y="-2269556"/>
            <a:ext cx="4096053" cy="7060062"/>
          </a:xfrm>
          <a:custGeom>
            <a:avLst/>
            <a:gdLst/>
            <a:ahLst/>
            <a:cxnLst/>
            <a:rect r="r" b="b" t="t" l="l"/>
            <a:pathLst>
              <a:path h="7060062" w="4096053">
                <a:moveTo>
                  <a:pt x="0" y="0"/>
                </a:moveTo>
                <a:lnTo>
                  <a:pt x="4096053" y="0"/>
                </a:lnTo>
                <a:lnTo>
                  <a:pt x="4096053" y="7060062"/>
                </a:lnTo>
                <a:lnTo>
                  <a:pt x="0" y="706006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3283182" y="8858250"/>
            <a:ext cx="11721636" cy="400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Παρουσιάστηκε από την ομάδα 4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-3755510">
            <a:off x="14637629" y="5499669"/>
            <a:ext cx="4096053" cy="7060062"/>
          </a:xfrm>
          <a:custGeom>
            <a:avLst/>
            <a:gdLst/>
            <a:ahLst/>
            <a:cxnLst/>
            <a:rect r="r" b="b" t="t" l="l"/>
            <a:pathLst>
              <a:path h="7060062" w="4096053">
                <a:moveTo>
                  <a:pt x="0" y="0"/>
                </a:moveTo>
                <a:lnTo>
                  <a:pt x="4096053" y="0"/>
                </a:lnTo>
                <a:lnTo>
                  <a:pt x="4096053" y="7060062"/>
                </a:lnTo>
                <a:lnTo>
                  <a:pt x="0" y="706006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AD5D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2610204" y="-571500"/>
            <a:ext cx="6626483" cy="5715000"/>
          </a:xfrm>
          <a:custGeom>
            <a:avLst/>
            <a:gdLst/>
            <a:ahLst/>
            <a:cxnLst/>
            <a:rect r="r" b="b" t="t" l="l"/>
            <a:pathLst>
              <a:path h="5715000" w="6626483">
                <a:moveTo>
                  <a:pt x="0" y="0"/>
                </a:moveTo>
                <a:lnTo>
                  <a:pt x="6626483" y="0"/>
                </a:lnTo>
                <a:lnTo>
                  <a:pt x="6626483" y="5715000"/>
                </a:lnTo>
                <a:lnTo>
                  <a:pt x="0" y="5715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266137">
            <a:off x="-1277219" y="5897732"/>
            <a:ext cx="5210769" cy="6721137"/>
          </a:xfrm>
          <a:custGeom>
            <a:avLst/>
            <a:gdLst/>
            <a:ahLst/>
            <a:cxnLst/>
            <a:rect r="r" b="b" t="t" l="l"/>
            <a:pathLst>
              <a:path h="6721137" w="5210769">
                <a:moveTo>
                  <a:pt x="0" y="0"/>
                </a:moveTo>
                <a:lnTo>
                  <a:pt x="5210769" y="0"/>
                </a:lnTo>
                <a:lnTo>
                  <a:pt x="5210769" y="6721136"/>
                </a:lnTo>
                <a:lnTo>
                  <a:pt x="0" y="67211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5569636">
            <a:off x="779619" y="-2269556"/>
            <a:ext cx="4096053" cy="7060062"/>
          </a:xfrm>
          <a:custGeom>
            <a:avLst/>
            <a:gdLst/>
            <a:ahLst/>
            <a:cxnLst/>
            <a:rect r="r" b="b" t="t" l="l"/>
            <a:pathLst>
              <a:path h="7060062" w="4096053">
                <a:moveTo>
                  <a:pt x="0" y="0"/>
                </a:moveTo>
                <a:lnTo>
                  <a:pt x="4096053" y="0"/>
                </a:lnTo>
                <a:lnTo>
                  <a:pt x="4096053" y="7060062"/>
                </a:lnTo>
                <a:lnTo>
                  <a:pt x="0" y="706006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0" y="2032221"/>
            <a:ext cx="18288000" cy="8327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161"/>
              </a:lnSpc>
            </a:pPr>
            <a:r>
              <a:rPr lang="en-US" sz="6161">
                <a:solidFill>
                  <a:srgbClr val="000000"/>
                </a:solidFill>
                <a:latin typeface="Yeseva One"/>
                <a:ea typeface="Yeseva One"/>
                <a:cs typeface="Yeseva One"/>
                <a:sym typeface="Yeseva One"/>
              </a:rPr>
              <a:t>Brand Portfolio </a:t>
            </a:r>
            <a:r>
              <a:rPr lang="en-US" sz="6161">
                <a:solidFill>
                  <a:srgbClr val="000000"/>
                </a:solidFill>
                <a:latin typeface="Yeseva One"/>
                <a:ea typeface="Yeseva One"/>
                <a:cs typeface="Yeseva One"/>
                <a:sym typeface="Yeseva One"/>
              </a:rPr>
              <a:t>Ορισμός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-3755510">
            <a:off x="14637629" y="5499669"/>
            <a:ext cx="4096053" cy="7060062"/>
          </a:xfrm>
          <a:custGeom>
            <a:avLst/>
            <a:gdLst/>
            <a:ahLst/>
            <a:cxnLst/>
            <a:rect r="r" b="b" t="t" l="l"/>
            <a:pathLst>
              <a:path h="7060062" w="4096053">
                <a:moveTo>
                  <a:pt x="0" y="0"/>
                </a:moveTo>
                <a:lnTo>
                  <a:pt x="4096053" y="0"/>
                </a:lnTo>
                <a:lnTo>
                  <a:pt x="4096053" y="7060062"/>
                </a:lnTo>
                <a:lnTo>
                  <a:pt x="0" y="706006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3283182" y="3540172"/>
            <a:ext cx="11721636" cy="1543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Το Brand Portfolio είναι το σύνολο των brands ή εταιρειών που διαχειρίζεται μια μητρική εταιρεία (parent company) υπό την ομπρέλα της.</a:t>
            </a:r>
          </a:p>
          <a:p>
            <a:pPr algn="ctr">
              <a:lnSpc>
                <a:spcPts val="3000"/>
              </a:lnSpc>
            </a:pPr>
          </a:p>
        </p:txBody>
      </p:sp>
      <p:sp>
        <p:nvSpPr>
          <p:cNvPr name="TextBox 8" id="8"/>
          <p:cNvSpPr txBox="true"/>
          <p:nvPr/>
        </p:nvSpPr>
        <p:spPr>
          <a:xfrm rot="0">
            <a:off x="4895648" y="5746703"/>
            <a:ext cx="8496705" cy="12143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060"/>
              </a:lnSpc>
            </a:pPr>
            <a:r>
              <a:rPr lang="en-US" sz="9060">
                <a:solidFill>
                  <a:srgbClr val="000000"/>
                </a:solidFill>
                <a:latin typeface="Yeseva One"/>
                <a:ea typeface="Yeseva One"/>
                <a:cs typeface="Yeseva One"/>
                <a:sym typeface="Yeseva One"/>
              </a:rPr>
              <a:t>Παράδειγμα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283182" y="7222810"/>
            <a:ext cx="11721636" cy="1162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3000" i="true">
                <a:solidFill>
                  <a:srgbClr val="000000"/>
                </a:solidFill>
                <a:latin typeface="Libre Baskerville Italics"/>
                <a:ea typeface="Libre Baskerville Italics"/>
                <a:cs typeface="Libre Baskerville Italics"/>
                <a:sym typeface="Libre Baskerville Italics"/>
              </a:rPr>
              <a:t>Η Microsoft (parent) διαχειρίζεται τα Windows, Xbox και Skype ως ξεχωριστά brands.</a:t>
            </a:r>
          </a:p>
          <a:p>
            <a:pPr algn="ctr">
              <a:lnSpc>
                <a:spcPts val="3000"/>
              </a:lnSpc>
            </a:pPr>
          </a:p>
        </p:txBody>
      </p:sp>
      <p:sp>
        <p:nvSpPr>
          <p:cNvPr name="TextBox 10" id="10"/>
          <p:cNvSpPr txBox="true"/>
          <p:nvPr/>
        </p:nvSpPr>
        <p:spPr>
          <a:xfrm rot="0">
            <a:off x="4407908" y="9854571"/>
            <a:ext cx="10596910" cy="2819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21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https://uk.indeed.com/career-advice/career-development/brand-portfolio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AD5D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2610204" y="-571500"/>
            <a:ext cx="6626483" cy="5715000"/>
          </a:xfrm>
          <a:custGeom>
            <a:avLst/>
            <a:gdLst/>
            <a:ahLst/>
            <a:cxnLst/>
            <a:rect r="r" b="b" t="t" l="l"/>
            <a:pathLst>
              <a:path h="5715000" w="6626483">
                <a:moveTo>
                  <a:pt x="0" y="0"/>
                </a:moveTo>
                <a:lnTo>
                  <a:pt x="6626483" y="0"/>
                </a:lnTo>
                <a:lnTo>
                  <a:pt x="6626483" y="5715000"/>
                </a:lnTo>
                <a:lnTo>
                  <a:pt x="0" y="5715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266137">
            <a:off x="-1277219" y="5897732"/>
            <a:ext cx="5210769" cy="6721137"/>
          </a:xfrm>
          <a:custGeom>
            <a:avLst/>
            <a:gdLst/>
            <a:ahLst/>
            <a:cxnLst/>
            <a:rect r="r" b="b" t="t" l="l"/>
            <a:pathLst>
              <a:path h="6721137" w="5210769">
                <a:moveTo>
                  <a:pt x="0" y="0"/>
                </a:moveTo>
                <a:lnTo>
                  <a:pt x="5210769" y="0"/>
                </a:lnTo>
                <a:lnTo>
                  <a:pt x="5210769" y="6721136"/>
                </a:lnTo>
                <a:lnTo>
                  <a:pt x="0" y="67211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5569636">
            <a:off x="779619" y="-2269556"/>
            <a:ext cx="4096053" cy="7060062"/>
          </a:xfrm>
          <a:custGeom>
            <a:avLst/>
            <a:gdLst/>
            <a:ahLst/>
            <a:cxnLst/>
            <a:rect r="r" b="b" t="t" l="l"/>
            <a:pathLst>
              <a:path h="7060062" w="4096053">
                <a:moveTo>
                  <a:pt x="0" y="0"/>
                </a:moveTo>
                <a:lnTo>
                  <a:pt x="4096053" y="0"/>
                </a:lnTo>
                <a:lnTo>
                  <a:pt x="4096053" y="7060062"/>
                </a:lnTo>
                <a:lnTo>
                  <a:pt x="0" y="706006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3755510">
            <a:off x="14637629" y="5499669"/>
            <a:ext cx="4096053" cy="7060062"/>
          </a:xfrm>
          <a:custGeom>
            <a:avLst/>
            <a:gdLst/>
            <a:ahLst/>
            <a:cxnLst/>
            <a:rect r="r" b="b" t="t" l="l"/>
            <a:pathLst>
              <a:path h="7060062" w="4096053">
                <a:moveTo>
                  <a:pt x="0" y="0"/>
                </a:moveTo>
                <a:lnTo>
                  <a:pt x="4096053" y="0"/>
                </a:lnTo>
                <a:lnTo>
                  <a:pt x="4096053" y="7060062"/>
                </a:lnTo>
                <a:lnTo>
                  <a:pt x="0" y="706006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028700" y="1759784"/>
            <a:ext cx="16230600" cy="12143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060"/>
              </a:lnSpc>
            </a:pPr>
            <a:r>
              <a:rPr lang="en-US" sz="9060">
                <a:solidFill>
                  <a:srgbClr val="000000"/>
                </a:solidFill>
                <a:latin typeface="Yeseva One"/>
                <a:ea typeface="Yeseva One"/>
                <a:cs typeface="Yeseva One"/>
                <a:sym typeface="Yeseva One"/>
              </a:rPr>
              <a:t>Η "δομή" του portfolio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147480" y="5336511"/>
            <a:ext cx="7877739" cy="1543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Ένα όνομα, μία ταυτότητα σε όλα τα προϊόντα. Απλό και αποδοτικό, αλλά όλος ο κίνδυνος συγκεντρώνεται σε ένα brand. Παράδειγμα: Apple.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147480" y="4809461"/>
            <a:ext cx="6939423" cy="469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00"/>
              </a:lnSpc>
            </a:pPr>
            <a:r>
              <a:rPr lang="en-US" sz="3500">
                <a:solidFill>
                  <a:srgbClr val="000000"/>
                </a:solidFill>
                <a:latin typeface="Yeseva One"/>
                <a:ea typeface="Yeseva One"/>
                <a:cs typeface="Yeseva One"/>
                <a:sym typeface="Yeseva One"/>
              </a:rPr>
              <a:t>Mono-brand (Branded House)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9262780" y="5336511"/>
            <a:ext cx="7877739" cy="1924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Ξεχωριστά brands με δικές τους ταυτότητες όπου ο καταναλωτής μπορεί να μην γνωρίζει ότι ανήκουν στην ίδια εταιρεία. Παράδειγμα: P&amp;G με Ariel, Pantene, Gillette.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9262780" y="4809461"/>
            <a:ext cx="7996520" cy="469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00"/>
              </a:lnSpc>
            </a:pPr>
            <a:r>
              <a:rPr lang="en-US" sz="3500">
                <a:solidFill>
                  <a:srgbClr val="000000"/>
                </a:solidFill>
                <a:latin typeface="Yeseva One"/>
                <a:ea typeface="Yeseva One"/>
                <a:cs typeface="Yeseva One"/>
                <a:sym typeface="Yeseva One"/>
              </a:rPr>
              <a:t>Multi-brand (House of Brands)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4478007" y="9838061"/>
            <a:ext cx="10458988" cy="318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400"/>
              </a:lnSpc>
            </a:pPr>
            <a:r>
              <a:rPr lang="en-US" sz="24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https://online.hbs.edu/blog/post/brand-portfolio-strategy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AD5D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2610204" y="-571500"/>
            <a:ext cx="6626483" cy="5715000"/>
          </a:xfrm>
          <a:custGeom>
            <a:avLst/>
            <a:gdLst/>
            <a:ahLst/>
            <a:cxnLst/>
            <a:rect r="r" b="b" t="t" l="l"/>
            <a:pathLst>
              <a:path h="5715000" w="6626483">
                <a:moveTo>
                  <a:pt x="0" y="0"/>
                </a:moveTo>
                <a:lnTo>
                  <a:pt x="6626483" y="0"/>
                </a:lnTo>
                <a:lnTo>
                  <a:pt x="6626483" y="5715000"/>
                </a:lnTo>
                <a:lnTo>
                  <a:pt x="0" y="5715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266137">
            <a:off x="-1277219" y="5897732"/>
            <a:ext cx="5210769" cy="6721137"/>
          </a:xfrm>
          <a:custGeom>
            <a:avLst/>
            <a:gdLst/>
            <a:ahLst/>
            <a:cxnLst/>
            <a:rect r="r" b="b" t="t" l="l"/>
            <a:pathLst>
              <a:path h="6721137" w="5210769">
                <a:moveTo>
                  <a:pt x="0" y="0"/>
                </a:moveTo>
                <a:lnTo>
                  <a:pt x="5210769" y="0"/>
                </a:lnTo>
                <a:lnTo>
                  <a:pt x="5210769" y="6721136"/>
                </a:lnTo>
                <a:lnTo>
                  <a:pt x="0" y="67211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5569636">
            <a:off x="779619" y="-2269556"/>
            <a:ext cx="4096053" cy="7060062"/>
          </a:xfrm>
          <a:custGeom>
            <a:avLst/>
            <a:gdLst/>
            <a:ahLst/>
            <a:cxnLst/>
            <a:rect r="r" b="b" t="t" l="l"/>
            <a:pathLst>
              <a:path h="7060062" w="4096053">
                <a:moveTo>
                  <a:pt x="0" y="0"/>
                </a:moveTo>
                <a:lnTo>
                  <a:pt x="4096053" y="0"/>
                </a:lnTo>
                <a:lnTo>
                  <a:pt x="4096053" y="7060062"/>
                </a:lnTo>
                <a:lnTo>
                  <a:pt x="0" y="706006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3755510">
            <a:off x="14637629" y="5499669"/>
            <a:ext cx="4096053" cy="7060062"/>
          </a:xfrm>
          <a:custGeom>
            <a:avLst/>
            <a:gdLst/>
            <a:ahLst/>
            <a:cxnLst/>
            <a:rect r="r" b="b" t="t" l="l"/>
            <a:pathLst>
              <a:path h="7060062" w="4096053">
                <a:moveTo>
                  <a:pt x="0" y="0"/>
                </a:moveTo>
                <a:lnTo>
                  <a:pt x="4096053" y="0"/>
                </a:lnTo>
                <a:lnTo>
                  <a:pt x="4096053" y="7060062"/>
                </a:lnTo>
                <a:lnTo>
                  <a:pt x="0" y="706006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0" y="0"/>
            <a:ext cx="18369643" cy="10287000"/>
          </a:xfrm>
          <a:custGeom>
            <a:avLst/>
            <a:gdLst/>
            <a:ahLst/>
            <a:cxnLst/>
            <a:rect r="r" b="b" t="t" l="l"/>
            <a:pathLst>
              <a:path h="10287000" w="18369643">
                <a:moveTo>
                  <a:pt x="0" y="0"/>
                </a:moveTo>
                <a:lnTo>
                  <a:pt x="18369643" y="0"/>
                </a:lnTo>
                <a:lnTo>
                  <a:pt x="18369643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AD5D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2610204" y="-571500"/>
            <a:ext cx="6626483" cy="5715000"/>
          </a:xfrm>
          <a:custGeom>
            <a:avLst/>
            <a:gdLst/>
            <a:ahLst/>
            <a:cxnLst/>
            <a:rect r="r" b="b" t="t" l="l"/>
            <a:pathLst>
              <a:path h="5715000" w="6626483">
                <a:moveTo>
                  <a:pt x="0" y="0"/>
                </a:moveTo>
                <a:lnTo>
                  <a:pt x="6626483" y="0"/>
                </a:lnTo>
                <a:lnTo>
                  <a:pt x="6626483" y="5715000"/>
                </a:lnTo>
                <a:lnTo>
                  <a:pt x="0" y="5715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266137">
            <a:off x="-1277219" y="5897732"/>
            <a:ext cx="5210769" cy="6721137"/>
          </a:xfrm>
          <a:custGeom>
            <a:avLst/>
            <a:gdLst/>
            <a:ahLst/>
            <a:cxnLst/>
            <a:rect r="r" b="b" t="t" l="l"/>
            <a:pathLst>
              <a:path h="6721137" w="5210769">
                <a:moveTo>
                  <a:pt x="0" y="0"/>
                </a:moveTo>
                <a:lnTo>
                  <a:pt x="5210769" y="0"/>
                </a:lnTo>
                <a:lnTo>
                  <a:pt x="5210769" y="6721136"/>
                </a:lnTo>
                <a:lnTo>
                  <a:pt x="0" y="67211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5569636">
            <a:off x="779619" y="-2269556"/>
            <a:ext cx="4096053" cy="7060062"/>
          </a:xfrm>
          <a:custGeom>
            <a:avLst/>
            <a:gdLst/>
            <a:ahLst/>
            <a:cxnLst/>
            <a:rect r="r" b="b" t="t" l="l"/>
            <a:pathLst>
              <a:path h="7060062" w="4096053">
                <a:moveTo>
                  <a:pt x="0" y="0"/>
                </a:moveTo>
                <a:lnTo>
                  <a:pt x="4096053" y="0"/>
                </a:lnTo>
                <a:lnTo>
                  <a:pt x="4096053" y="7060062"/>
                </a:lnTo>
                <a:lnTo>
                  <a:pt x="0" y="706006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3755510">
            <a:off x="14637629" y="5499669"/>
            <a:ext cx="4096053" cy="7060062"/>
          </a:xfrm>
          <a:custGeom>
            <a:avLst/>
            <a:gdLst/>
            <a:ahLst/>
            <a:cxnLst/>
            <a:rect r="r" b="b" t="t" l="l"/>
            <a:pathLst>
              <a:path h="7060062" w="4096053">
                <a:moveTo>
                  <a:pt x="0" y="0"/>
                </a:moveTo>
                <a:lnTo>
                  <a:pt x="4096053" y="0"/>
                </a:lnTo>
                <a:lnTo>
                  <a:pt x="4096053" y="7060062"/>
                </a:lnTo>
                <a:lnTo>
                  <a:pt x="0" y="706006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188265" y="2063557"/>
            <a:ext cx="16071035" cy="12143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060"/>
              </a:lnSpc>
            </a:pPr>
            <a:r>
              <a:rPr lang="en-US" sz="9060">
                <a:solidFill>
                  <a:srgbClr val="000000"/>
                </a:solidFill>
                <a:latin typeface="Yeseva One"/>
                <a:ea typeface="Yeseva One"/>
                <a:cs typeface="Yeseva One"/>
                <a:sym typeface="Yeseva One"/>
              </a:rPr>
              <a:t>Coca-Cola Company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4786695" y="4246093"/>
            <a:ext cx="8115300" cy="3448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Η Coca-Cola Company έχει ένα πολύ ισχυρό brand portfolio με πολλές διαφορετικές μάρκες ποτών:</a:t>
            </a:r>
          </a:p>
          <a:p>
            <a:pPr algn="l" marL="647700" indent="-323850" lvl="1">
              <a:lnSpc>
                <a:spcPts val="30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Coca-Cola (κύρια μάρκα – flagship)</a:t>
            </a:r>
          </a:p>
          <a:p>
            <a:pPr algn="l" marL="647700" indent="-323850" lvl="1">
              <a:lnSpc>
                <a:spcPts val="30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Sprite (αναψυκτικό λεμονιού)</a:t>
            </a:r>
          </a:p>
          <a:p>
            <a:pPr algn="l" marL="647700" indent="-323850" lvl="1">
              <a:lnSpc>
                <a:spcPts val="30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Fanta (αναψυκτικά με γεύσεις φρούτων)</a:t>
            </a:r>
          </a:p>
          <a:p>
            <a:pPr algn="l" marL="647700" indent="-323850" lvl="1">
              <a:lnSpc>
                <a:spcPts val="30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Powerade (αθλητικό ποτό)</a:t>
            </a:r>
          </a:p>
          <a:p>
            <a:pPr algn="l" marL="647700" indent="-323850" lvl="1">
              <a:lnSpc>
                <a:spcPts val="30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Schweppes (ανθρακούχα mixers)</a:t>
            </a:r>
          </a:p>
          <a:p>
            <a:pPr algn="l">
              <a:lnSpc>
                <a:spcPts val="3000"/>
              </a:lnSpc>
            </a:pP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AD5D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3283182" y="3632200"/>
            <a:ext cx="11721636" cy="32512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500"/>
              </a:lnSpc>
            </a:pPr>
            <a:r>
              <a:rPr lang="en-US" sz="12500">
                <a:solidFill>
                  <a:srgbClr val="000000"/>
                </a:solidFill>
                <a:latin typeface="Yeseva One"/>
                <a:ea typeface="Yeseva One"/>
                <a:cs typeface="Yeseva One"/>
                <a:sym typeface="Yeseva One"/>
              </a:rPr>
              <a:t>Brand Extension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2610204" y="-571500"/>
            <a:ext cx="6626483" cy="5715000"/>
          </a:xfrm>
          <a:custGeom>
            <a:avLst/>
            <a:gdLst/>
            <a:ahLst/>
            <a:cxnLst/>
            <a:rect r="r" b="b" t="t" l="l"/>
            <a:pathLst>
              <a:path h="5715000" w="6626483">
                <a:moveTo>
                  <a:pt x="0" y="0"/>
                </a:moveTo>
                <a:lnTo>
                  <a:pt x="6626483" y="0"/>
                </a:lnTo>
                <a:lnTo>
                  <a:pt x="6626483" y="5715000"/>
                </a:lnTo>
                <a:lnTo>
                  <a:pt x="0" y="5715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1266137">
            <a:off x="-1277219" y="5897732"/>
            <a:ext cx="5210769" cy="6721137"/>
          </a:xfrm>
          <a:custGeom>
            <a:avLst/>
            <a:gdLst/>
            <a:ahLst/>
            <a:cxnLst/>
            <a:rect r="r" b="b" t="t" l="l"/>
            <a:pathLst>
              <a:path h="6721137" w="5210769">
                <a:moveTo>
                  <a:pt x="0" y="0"/>
                </a:moveTo>
                <a:lnTo>
                  <a:pt x="5210769" y="0"/>
                </a:lnTo>
                <a:lnTo>
                  <a:pt x="5210769" y="6721136"/>
                </a:lnTo>
                <a:lnTo>
                  <a:pt x="0" y="67211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569636">
            <a:off x="779619" y="-2269556"/>
            <a:ext cx="4096053" cy="7060062"/>
          </a:xfrm>
          <a:custGeom>
            <a:avLst/>
            <a:gdLst/>
            <a:ahLst/>
            <a:cxnLst/>
            <a:rect r="r" b="b" t="t" l="l"/>
            <a:pathLst>
              <a:path h="7060062" w="4096053">
                <a:moveTo>
                  <a:pt x="0" y="0"/>
                </a:moveTo>
                <a:lnTo>
                  <a:pt x="4096053" y="0"/>
                </a:lnTo>
                <a:lnTo>
                  <a:pt x="4096053" y="7060062"/>
                </a:lnTo>
                <a:lnTo>
                  <a:pt x="0" y="706006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-3755510">
            <a:off x="14637629" y="5499669"/>
            <a:ext cx="4096053" cy="7060062"/>
          </a:xfrm>
          <a:custGeom>
            <a:avLst/>
            <a:gdLst/>
            <a:ahLst/>
            <a:cxnLst/>
            <a:rect r="r" b="b" t="t" l="l"/>
            <a:pathLst>
              <a:path h="7060062" w="4096053">
                <a:moveTo>
                  <a:pt x="0" y="0"/>
                </a:moveTo>
                <a:lnTo>
                  <a:pt x="4096053" y="0"/>
                </a:lnTo>
                <a:lnTo>
                  <a:pt x="4096053" y="7060062"/>
                </a:lnTo>
                <a:lnTo>
                  <a:pt x="0" y="706006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AD5D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2610204" y="-571500"/>
            <a:ext cx="6626483" cy="5715000"/>
          </a:xfrm>
          <a:custGeom>
            <a:avLst/>
            <a:gdLst/>
            <a:ahLst/>
            <a:cxnLst/>
            <a:rect r="r" b="b" t="t" l="l"/>
            <a:pathLst>
              <a:path h="5715000" w="6626483">
                <a:moveTo>
                  <a:pt x="0" y="0"/>
                </a:moveTo>
                <a:lnTo>
                  <a:pt x="6626483" y="0"/>
                </a:lnTo>
                <a:lnTo>
                  <a:pt x="6626483" y="5715000"/>
                </a:lnTo>
                <a:lnTo>
                  <a:pt x="0" y="5715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266137">
            <a:off x="-1277219" y="5897732"/>
            <a:ext cx="5210769" cy="6721137"/>
          </a:xfrm>
          <a:custGeom>
            <a:avLst/>
            <a:gdLst/>
            <a:ahLst/>
            <a:cxnLst/>
            <a:rect r="r" b="b" t="t" l="l"/>
            <a:pathLst>
              <a:path h="6721137" w="5210769">
                <a:moveTo>
                  <a:pt x="0" y="0"/>
                </a:moveTo>
                <a:lnTo>
                  <a:pt x="5210769" y="0"/>
                </a:lnTo>
                <a:lnTo>
                  <a:pt x="5210769" y="6721136"/>
                </a:lnTo>
                <a:lnTo>
                  <a:pt x="0" y="67211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5569636">
            <a:off x="779619" y="-2269556"/>
            <a:ext cx="4096053" cy="7060062"/>
          </a:xfrm>
          <a:custGeom>
            <a:avLst/>
            <a:gdLst/>
            <a:ahLst/>
            <a:cxnLst/>
            <a:rect r="r" b="b" t="t" l="l"/>
            <a:pathLst>
              <a:path h="7060062" w="4096053">
                <a:moveTo>
                  <a:pt x="0" y="0"/>
                </a:moveTo>
                <a:lnTo>
                  <a:pt x="4096053" y="0"/>
                </a:lnTo>
                <a:lnTo>
                  <a:pt x="4096053" y="7060062"/>
                </a:lnTo>
                <a:lnTo>
                  <a:pt x="0" y="706006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3755510">
            <a:off x="14637629" y="5499669"/>
            <a:ext cx="4096053" cy="7060062"/>
          </a:xfrm>
          <a:custGeom>
            <a:avLst/>
            <a:gdLst/>
            <a:ahLst/>
            <a:cxnLst/>
            <a:rect r="r" b="b" t="t" l="l"/>
            <a:pathLst>
              <a:path h="7060062" w="4096053">
                <a:moveTo>
                  <a:pt x="0" y="0"/>
                </a:moveTo>
                <a:lnTo>
                  <a:pt x="4096053" y="0"/>
                </a:lnTo>
                <a:lnTo>
                  <a:pt x="4096053" y="7060062"/>
                </a:lnTo>
                <a:lnTo>
                  <a:pt x="0" y="706006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0" y="1355725"/>
            <a:ext cx="18288000" cy="7749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761"/>
              </a:lnSpc>
            </a:pPr>
            <a:r>
              <a:rPr lang="en-US" sz="5761">
                <a:solidFill>
                  <a:srgbClr val="000000"/>
                </a:solidFill>
                <a:latin typeface="Yeseva One"/>
                <a:ea typeface="Yeseva One"/>
                <a:cs typeface="Yeseva One"/>
                <a:sym typeface="Yeseva One"/>
              </a:rPr>
              <a:t>Brand Extension Ορισμός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182821" y="3537278"/>
            <a:ext cx="14187831" cy="3448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Σύμφωνα με το άρθρο της Harvard Business School Online, το brand extension είναι στρατηγική όπου μια εταιρεία χρησιμοποιεί ένα ήδη γνωστό brand για να λανσάρει νέα προϊόντα ή να μπει σε νέες αγορές.</a:t>
            </a:r>
          </a:p>
          <a:p>
            <a:pPr algn="l">
              <a:lnSpc>
                <a:spcPts val="3000"/>
              </a:lnSpc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Στόχος είναι:</a:t>
            </a:r>
          </a:p>
          <a:p>
            <a:pPr algn="l" marL="647700" indent="-323850" lvl="1">
              <a:lnSpc>
                <a:spcPts val="30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να αξιοποιηθεί η ήδη υπάρχουσα αναγνωρισιμότητα και εμπιστοσύνη του brand,</a:t>
            </a:r>
          </a:p>
          <a:p>
            <a:pPr algn="l" marL="647700" indent="-323850" lvl="1">
              <a:lnSpc>
                <a:spcPts val="30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να μειωθεί το ρίσκο ενός νέου προϊόντος,</a:t>
            </a:r>
          </a:p>
          <a:p>
            <a:pPr algn="l" marL="647700" indent="-323850" lvl="1">
              <a:lnSpc>
                <a:spcPts val="30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και να επεκταθεί η παρουσία της εταιρείας στην αγορά.</a:t>
            </a:r>
          </a:p>
          <a:p>
            <a:pPr algn="l">
              <a:lnSpc>
                <a:spcPts val="3000"/>
              </a:lnSpc>
            </a:pPr>
          </a:p>
        </p:txBody>
      </p:sp>
      <p:sp>
        <p:nvSpPr>
          <p:cNvPr name="TextBox 8" id="8"/>
          <p:cNvSpPr txBox="true"/>
          <p:nvPr/>
        </p:nvSpPr>
        <p:spPr>
          <a:xfrm rot="0">
            <a:off x="4351475" y="9770965"/>
            <a:ext cx="10458988" cy="400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https://online.hbs.edu/blog/post/brand-extension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AD5D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2610204" y="-571500"/>
            <a:ext cx="6626483" cy="5715000"/>
          </a:xfrm>
          <a:custGeom>
            <a:avLst/>
            <a:gdLst/>
            <a:ahLst/>
            <a:cxnLst/>
            <a:rect r="r" b="b" t="t" l="l"/>
            <a:pathLst>
              <a:path h="5715000" w="6626483">
                <a:moveTo>
                  <a:pt x="0" y="0"/>
                </a:moveTo>
                <a:lnTo>
                  <a:pt x="6626483" y="0"/>
                </a:lnTo>
                <a:lnTo>
                  <a:pt x="6626483" y="5715000"/>
                </a:lnTo>
                <a:lnTo>
                  <a:pt x="0" y="5715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266137">
            <a:off x="-1277219" y="5897732"/>
            <a:ext cx="5210769" cy="6721137"/>
          </a:xfrm>
          <a:custGeom>
            <a:avLst/>
            <a:gdLst/>
            <a:ahLst/>
            <a:cxnLst/>
            <a:rect r="r" b="b" t="t" l="l"/>
            <a:pathLst>
              <a:path h="6721137" w="5210769">
                <a:moveTo>
                  <a:pt x="0" y="0"/>
                </a:moveTo>
                <a:lnTo>
                  <a:pt x="5210769" y="0"/>
                </a:lnTo>
                <a:lnTo>
                  <a:pt x="5210769" y="6721136"/>
                </a:lnTo>
                <a:lnTo>
                  <a:pt x="0" y="67211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5569636">
            <a:off x="779619" y="-2269556"/>
            <a:ext cx="4096053" cy="7060062"/>
          </a:xfrm>
          <a:custGeom>
            <a:avLst/>
            <a:gdLst/>
            <a:ahLst/>
            <a:cxnLst/>
            <a:rect r="r" b="b" t="t" l="l"/>
            <a:pathLst>
              <a:path h="7060062" w="4096053">
                <a:moveTo>
                  <a:pt x="0" y="0"/>
                </a:moveTo>
                <a:lnTo>
                  <a:pt x="4096053" y="0"/>
                </a:lnTo>
                <a:lnTo>
                  <a:pt x="4096053" y="7060062"/>
                </a:lnTo>
                <a:lnTo>
                  <a:pt x="0" y="706006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3755510">
            <a:off x="14637629" y="5499669"/>
            <a:ext cx="4096053" cy="7060062"/>
          </a:xfrm>
          <a:custGeom>
            <a:avLst/>
            <a:gdLst/>
            <a:ahLst/>
            <a:cxnLst/>
            <a:rect r="r" b="b" t="t" l="l"/>
            <a:pathLst>
              <a:path h="7060062" w="4096053">
                <a:moveTo>
                  <a:pt x="0" y="0"/>
                </a:moveTo>
                <a:lnTo>
                  <a:pt x="4096053" y="0"/>
                </a:lnTo>
                <a:lnTo>
                  <a:pt x="4096053" y="7060062"/>
                </a:lnTo>
                <a:lnTo>
                  <a:pt x="0" y="706006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602344" y="2164011"/>
            <a:ext cx="15656956" cy="12143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060"/>
              </a:lnSpc>
            </a:pPr>
            <a:r>
              <a:rPr lang="en-US" sz="9060">
                <a:solidFill>
                  <a:srgbClr val="000000"/>
                </a:solidFill>
                <a:latin typeface="Yeseva One"/>
                <a:ea typeface="Yeseva One"/>
                <a:cs typeface="Yeseva One"/>
                <a:sym typeface="Yeseva One"/>
              </a:rPr>
              <a:t>Τύποι Brand Extension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827646" y="5099425"/>
            <a:ext cx="4963220" cy="1543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3000" b="true">
                <a:solidFill>
                  <a:srgbClr val="000000"/>
                </a:solidFill>
                <a:latin typeface="Libre Baskerville Bold"/>
                <a:ea typeface="Libre Baskerville Bold"/>
                <a:cs typeface="Libre Baskerville Bold"/>
                <a:sym typeface="Libre Baskerville Bold"/>
              </a:rPr>
              <a:t>Line extension:</a:t>
            </a: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 νέα προϊόντα στην ίδια κατηγορία (π.χ. νέες γεύσεις ή μεγέθη).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4460798" y="4572374"/>
            <a:ext cx="848458" cy="469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00"/>
              </a:lnSpc>
            </a:pPr>
            <a:r>
              <a:rPr lang="en-US" sz="3500">
                <a:solidFill>
                  <a:srgbClr val="000000"/>
                </a:solidFill>
                <a:latin typeface="Yeseva One"/>
                <a:ea typeface="Yeseva One"/>
                <a:cs typeface="Yeseva One"/>
                <a:sym typeface="Yeseva One"/>
              </a:rPr>
              <a:t>01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3355588" y="4572374"/>
            <a:ext cx="848458" cy="469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00"/>
              </a:lnSpc>
            </a:pPr>
            <a:r>
              <a:rPr lang="en-US" sz="3500">
                <a:solidFill>
                  <a:srgbClr val="000000"/>
                </a:solidFill>
                <a:latin typeface="Yeseva One"/>
                <a:ea typeface="Yeseva One"/>
                <a:cs typeface="Yeseva One"/>
                <a:sym typeface="Yeseva One"/>
              </a:rPr>
              <a:t>02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1722435" y="5289925"/>
            <a:ext cx="4963220" cy="1162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3000" b="true">
                <a:solidFill>
                  <a:srgbClr val="000000"/>
                </a:solidFill>
                <a:latin typeface="Libre Baskerville Bold"/>
                <a:ea typeface="Libre Baskerville Bold"/>
                <a:cs typeface="Libre Baskerville Bold"/>
                <a:sym typeface="Libre Baskerville Bold"/>
              </a:rPr>
              <a:t>Category extension</a:t>
            </a: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: είσοδος σε εντελώς νέα κατηγορία προϊόντων.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AD5D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2610204" y="-571500"/>
            <a:ext cx="6626483" cy="5715000"/>
          </a:xfrm>
          <a:custGeom>
            <a:avLst/>
            <a:gdLst/>
            <a:ahLst/>
            <a:cxnLst/>
            <a:rect r="r" b="b" t="t" l="l"/>
            <a:pathLst>
              <a:path h="5715000" w="6626483">
                <a:moveTo>
                  <a:pt x="0" y="0"/>
                </a:moveTo>
                <a:lnTo>
                  <a:pt x="6626483" y="0"/>
                </a:lnTo>
                <a:lnTo>
                  <a:pt x="6626483" y="5715000"/>
                </a:lnTo>
                <a:lnTo>
                  <a:pt x="0" y="5715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266137">
            <a:off x="-1277219" y="5897732"/>
            <a:ext cx="5210769" cy="6721137"/>
          </a:xfrm>
          <a:custGeom>
            <a:avLst/>
            <a:gdLst/>
            <a:ahLst/>
            <a:cxnLst/>
            <a:rect r="r" b="b" t="t" l="l"/>
            <a:pathLst>
              <a:path h="6721137" w="5210769">
                <a:moveTo>
                  <a:pt x="0" y="0"/>
                </a:moveTo>
                <a:lnTo>
                  <a:pt x="5210769" y="0"/>
                </a:lnTo>
                <a:lnTo>
                  <a:pt x="5210769" y="6721136"/>
                </a:lnTo>
                <a:lnTo>
                  <a:pt x="0" y="67211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5569636">
            <a:off x="779619" y="-2269556"/>
            <a:ext cx="4096053" cy="7060062"/>
          </a:xfrm>
          <a:custGeom>
            <a:avLst/>
            <a:gdLst/>
            <a:ahLst/>
            <a:cxnLst/>
            <a:rect r="r" b="b" t="t" l="l"/>
            <a:pathLst>
              <a:path h="7060062" w="4096053">
                <a:moveTo>
                  <a:pt x="0" y="0"/>
                </a:moveTo>
                <a:lnTo>
                  <a:pt x="4096053" y="0"/>
                </a:lnTo>
                <a:lnTo>
                  <a:pt x="4096053" y="7060062"/>
                </a:lnTo>
                <a:lnTo>
                  <a:pt x="0" y="706006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3755510">
            <a:off x="14637629" y="5499669"/>
            <a:ext cx="4096053" cy="7060062"/>
          </a:xfrm>
          <a:custGeom>
            <a:avLst/>
            <a:gdLst/>
            <a:ahLst/>
            <a:cxnLst/>
            <a:rect r="r" b="b" t="t" l="l"/>
            <a:pathLst>
              <a:path h="7060062" w="4096053">
                <a:moveTo>
                  <a:pt x="0" y="0"/>
                </a:moveTo>
                <a:lnTo>
                  <a:pt x="4096053" y="0"/>
                </a:lnTo>
                <a:lnTo>
                  <a:pt x="4096053" y="7060062"/>
                </a:lnTo>
                <a:lnTo>
                  <a:pt x="0" y="706006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041933" y="4312314"/>
            <a:ext cx="7877739" cy="2305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47700" indent="-323850" lvl="1">
              <a:lnSpc>
                <a:spcPts val="30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Μεγαλύτερη αποδοχή από τους καταναλωτές</a:t>
            </a:r>
          </a:p>
          <a:p>
            <a:pPr algn="l" marL="647700" indent="-323850" lvl="1">
              <a:lnSpc>
                <a:spcPts val="30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Μικρότερο κόστος marketing</a:t>
            </a:r>
          </a:p>
          <a:p>
            <a:pPr algn="l" marL="647700" indent="-323850" lvl="1">
              <a:lnSpc>
                <a:spcPts val="30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Εκμετάλλευση υπάρχοντος brand equity</a:t>
            </a:r>
          </a:p>
          <a:p>
            <a:pPr algn="l">
              <a:lnSpc>
                <a:spcPts val="3000"/>
              </a:lnSpc>
            </a:pPr>
          </a:p>
        </p:txBody>
      </p:sp>
      <p:sp>
        <p:nvSpPr>
          <p:cNvPr name="TextBox 7" id="7"/>
          <p:cNvSpPr txBox="true"/>
          <p:nvPr/>
        </p:nvSpPr>
        <p:spPr>
          <a:xfrm rot="0">
            <a:off x="2839699" y="3527753"/>
            <a:ext cx="3940619" cy="479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00"/>
              </a:lnSpc>
            </a:pPr>
            <a:r>
              <a:rPr lang="en-US" sz="3500" b="true">
                <a:solidFill>
                  <a:srgbClr val="000000"/>
                </a:solidFill>
                <a:latin typeface="Roboto Bold"/>
                <a:ea typeface="Roboto Bold"/>
                <a:cs typeface="Roboto Bold"/>
                <a:sym typeface="Roboto Bold"/>
              </a:rPr>
              <a:t>Πλεονεκτήματα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9393614" y="4312314"/>
            <a:ext cx="7877739" cy="2305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47700" indent="-323850" lvl="1">
              <a:lnSpc>
                <a:spcPts val="30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Αρνητική επίδραση στην εικόνα της μάρκας</a:t>
            </a:r>
          </a:p>
          <a:p>
            <a:pPr algn="l" marL="647700" indent="-323850" lvl="1">
              <a:lnSpc>
                <a:spcPts val="30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Αποτυχία αν το νέο προϊόν δεν “ταιριάζει” με τη μάρκα</a:t>
            </a:r>
          </a:p>
          <a:p>
            <a:pPr algn="l" marL="647700" indent="-323850" lvl="1">
              <a:lnSpc>
                <a:spcPts val="30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Αραίωση (brand dilution)</a:t>
            </a:r>
          </a:p>
          <a:p>
            <a:pPr algn="l">
              <a:lnSpc>
                <a:spcPts val="3000"/>
              </a:lnSpc>
            </a:pPr>
          </a:p>
        </p:txBody>
      </p:sp>
      <p:sp>
        <p:nvSpPr>
          <p:cNvPr name="TextBox 9" id="9"/>
          <p:cNvSpPr txBox="true"/>
          <p:nvPr/>
        </p:nvSpPr>
        <p:spPr>
          <a:xfrm rot="0">
            <a:off x="11124613" y="3527753"/>
            <a:ext cx="3940619" cy="479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00"/>
              </a:lnSpc>
            </a:pPr>
            <a:r>
              <a:rPr lang="en-US" sz="3500" b="true">
                <a:solidFill>
                  <a:srgbClr val="000000"/>
                </a:solidFill>
                <a:latin typeface="Roboto Bold"/>
                <a:ea typeface="Roboto Bold"/>
                <a:cs typeface="Roboto Bold"/>
                <a:sym typeface="Roboto Bold"/>
              </a:rPr>
              <a:t>Κίνδυνοι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328165" y="1057183"/>
            <a:ext cx="15656956" cy="17624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61"/>
              </a:lnSpc>
            </a:pPr>
            <a:r>
              <a:rPr lang="en-US" sz="6761">
                <a:solidFill>
                  <a:srgbClr val="000000"/>
                </a:solidFill>
                <a:latin typeface="Yeseva One"/>
                <a:ea typeface="Yeseva One"/>
                <a:cs typeface="Yeseva One"/>
                <a:sym typeface="Yeseva One"/>
              </a:rPr>
              <a:t>Πλεονεκτήματα και κίνδυνοι του Brand Extension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DAHJ0NsxTOU</dc:identifier>
  <dcterms:modified xsi:type="dcterms:W3CDTF">2011-08-01T06:04:30Z</dcterms:modified>
  <cp:revision>1</cp:revision>
  <dc:title>Brand Portfolio</dc:title>
</cp:coreProperties>
</file>