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9"/>
  </p:notesMasterIdLst>
  <p:handoutMasterIdLst>
    <p:handoutMasterId r:id="rId20"/>
  </p:handoutMasterIdLst>
  <p:sldIdLst>
    <p:sldId id="256" r:id="rId2"/>
    <p:sldId id="497" r:id="rId3"/>
    <p:sldId id="490" r:id="rId4"/>
    <p:sldId id="498" r:id="rId5"/>
    <p:sldId id="491" r:id="rId6"/>
    <p:sldId id="499" r:id="rId7"/>
    <p:sldId id="492" r:id="rId8"/>
    <p:sldId id="500" r:id="rId9"/>
    <p:sldId id="493" r:id="rId10"/>
    <p:sldId id="501" r:id="rId11"/>
    <p:sldId id="494" r:id="rId12"/>
    <p:sldId id="502" r:id="rId13"/>
    <p:sldId id="495" r:id="rId14"/>
    <p:sldId id="503" r:id="rId15"/>
    <p:sldId id="496" r:id="rId16"/>
    <p:sldId id="504" r:id="rId17"/>
    <p:sldId id="34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624"/>
    <a:srgbClr val="0000FF"/>
    <a:srgbClr val="FF0000"/>
    <a:srgbClr val="008000"/>
    <a:srgbClr val="800080"/>
    <a:srgbClr val="DB4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713" autoAdjust="0"/>
  </p:normalViewPr>
  <p:slideViewPr>
    <p:cSldViewPr>
      <p:cViewPr varScale="1">
        <p:scale>
          <a:sx n="60" d="100"/>
          <a:sy n="60" d="100"/>
        </p:scale>
        <p:origin x="14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6B6A13B6-5EFF-4A7D-B193-7974BF8A8A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CE896861-BF21-4698-894D-A59A54D928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>
            <a:extLst>
              <a:ext uri="{FF2B5EF4-FFF2-40B4-BE49-F238E27FC236}">
                <a16:creationId xmlns:a16="http://schemas.microsoft.com/office/drawing/2014/main" id="{AA5EF284-50C6-4230-813F-39D2D01E74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>
            <a:extLst>
              <a:ext uri="{FF2B5EF4-FFF2-40B4-BE49-F238E27FC236}">
                <a16:creationId xmlns:a16="http://schemas.microsoft.com/office/drawing/2014/main" id="{9ED6ADE4-C371-4B70-AAC0-F956FEDDAB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4B64E9-AB7A-4498-9D18-2CCD291BAD0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785ACBF6-9265-4BED-AB5C-5BB693105F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523F9BE8-C49F-46D4-98C2-EF8AC78E2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1A6B35E-C7B3-4F95-8D8E-F18ACC3D5EC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4069" name="Rectangle 5">
            <a:extLst>
              <a:ext uri="{FF2B5EF4-FFF2-40B4-BE49-F238E27FC236}">
                <a16:creationId xmlns:a16="http://schemas.microsoft.com/office/drawing/2014/main" id="{B7D03867-AE72-47C8-B3E0-226AA29BC3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4070" name="Rectangle 6">
            <a:extLst>
              <a:ext uri="{FF2B5EF4-FFF2-40B4-BE49-F238E27FC236}">
                <a16:creationId xmlns:a16="http://schemas.microsoft.com/office/drawing/2014/main" id="{6EC7D477-F179-456A-B311-B94EA19ECDE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>
            <a:extLst>
              <a:ext uri="{FF2B5EF4-FFF2-40B4-BE49-F238E27FC236}">
                <a16:creationId xmlns:a16="http://schemas.microsoft.com/office/drawing/2014/main" id="{0E04A225-1AF9-47DC-B21E-D26D488C5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F258B6-659B-4FAA-945C-48330EA58ACD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C55E65-1476-4E95-825F-9B979C34F6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FA72AE-233C-4088-B858-47D5CDD24657}" type="slidenum">
              <a:rPr lang="en-US" altLang="el-GR" smtClean="0"/>
              <a:pPr>
                <a:spcBef>
                  <a:spcPct val="0"/>
                </a:spcBef>
              </a:pPr>
              <a:t>1</a:t>
            </a:fld>
            <a:endParaRPr lang="en-US" altLang="el-G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3309C4B-8A57-4DB4-9918-683C5FA222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8735C2B-D225-4B2B-9981-DF6991292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F8CBF41-3522-4D39-B51B-263B16327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3D7E6-F96A-48F6-896A-B78AF923720E}" type="slidenum">
              <a:rPr lang="en-US" altLang="el-GR" smtClean="0"/>
              <a:pPr>
                <a:spcBef>
                  <a:spcPct val="0"/>
                </a:spcBef>
              </a:pPr>
              <a:t>10</a:t>
            </a:fld>
            <a:endParaRPr lang="en-US" altLang="el-G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19DCDCE-ED14-4439-92A5-8D271915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4FFC1D-402E-47EA-8708-E99702137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19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F8CBF41-3522-4D39-B51B-263B16327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3D7E6-F96A-48F6-896A-B78AF923720E}" type="slidenum">
              <a:rPr lang="en-US" altLang="el-GR" smtClean="0"/>
              <a:pPr>
                <a:spcBef>
                  <a:spcPct val="0"/>
                </a:spcBef>
              </a:pPr>
              <a:t>11</a:t>
            </a:fld>
            <a:endParaRPr lang="en-US" altLang="el-G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19DCDCE-ED14-4439-92A5-8D271915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4FFC1D-402E-47EA-8708-E99702137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64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F8CBF41-3522-4D39-B51B-263B16327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3D7E6-F96A-48F6-896A-B78AF923720E}" type="slidenum">
              <a:rPr lang="en-US" altLang="el-GR" smtClean="0"/>
              <a:pPr>
                <a:spcBef>
                  <a:spcPct val="0"/>
                </a:spcBef>
              </a:pPr>
              <a:t>12</a:t>
            </a:fld>
            <a:endParaRPr lang="en-US" altLang="el-G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19DCDCE-ED14-4439-92A5-8D271915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4FFC1D-402E-47EA-8708-E99702137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79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F8CBF41-3522-4D39-B51B-263B16327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3D7E6-F96A-48F6-896A-B78AF923720E}" type="slidenum">
              <a:rPr lang="en-US" altLang="el-GR" smtClean="0"/>
              <a:pPr>
                <a:spcBef>
                  <a:spcPct val="0"/>
                </a:spcBef>
              </a:pPr>
              <a:t>13</a:t>
            </a:fld>
            <a:endParaRPr lang="en-US" altLang="el-G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19DCDCE-ED14-4439-92A5-8D271915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4FFC1D-402E-47EA-8708-E99702137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1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F8CBF41-3522-4D39-B51B-263B16327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3D7E6-F96A-48F6-896A-B78AF923720E}" type="slidenum">
              <a:rPr lang="en-US" altLang="el-GR" smtClean="0"/>
              <a:pPr>
                <a:spcBef>
                  <a:spcPct val="0"/>
                </a:spcBef>
              </a:pPr>
              <a:t>14</a:t>
            </a:fld>
            <a:endParaRPr lang="en-US" altLang="el-G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19DCDCE-ED14-4439-92A5-8D271915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4FFC1D-402E-47EA-8708-E99702137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6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F8CBF41-3522-4D39-B51B-263B16327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3D7E6-F96A-48F6-896A-B78AF923720E}" type="slidenum">
              <a:rPr lang="en-US" altLang="el-GR" smtClean="0"/>
              <a:pPr>
                <a:spcBef>
                  <a:spcPct val="0"/>
                </a:spcBef>
              </a:pPr>
              <a:t>15</a:t>
            </a:fld>
            <a:endParaRPr lang="en-US" altLang="el-G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19DCDCE-ED14-4439-92A5-8D271915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4FFC1D-402E-47EA-8708-E99702137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59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F8CBF41-3522-4D39-B51B-263B16327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3D7E6-F96A-48F6-896A-B78AF923720E}" type="slidenum">
              <a:rPr lang="en-US" altLang="el-GR" smtClean="0"/>
              <a:pPr>
                <a:spcBef>
                  <a:spcPct val="0"/>
                </a:spcBef>
              </a:pPr>
              <a:t>16</a:t>
            </a:fld>
            <a:endParaRPr lang="en-US" altLang="el-G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19DCDCE-ED14-4439-92A5-8D271915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4FFC1D-402E-47EA-8708-E99702137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74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9509E330-73D9-4D5D-B761-92C462C01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4172F1-6459-4594-8EFE-E2ED305C7C0F}" type="slidenum">
              <a:rPr lang="en-US" altLang="el-GR" smtClean="0"/>
              <a:pPr>
                <a:spcBef>
                  <a:spcPct val="0"/>
                </a:spcBef>
              </a:pPr>
              <a:t>17</a:t>
            </a:fld>
            <a:endParaRPr lang="en-US" altLang="el-G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B407E25-C132-48D6-983F-C4AC7EE76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07E0353-D828-46DB-9AC4-AF86DFA8B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F8CBF41-3522-4D39-B51B-263B16327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3D7E6-F96A-48F6-896A-B78AF923720E}" type="slidenum">
              <a:rPr lang="en-US" altLang="el-GR" smtClean="0"/>
              <a:pPr>
                <a:spcBef>
                  <a:spcPct val="0"/>
                </a:spcBef>
              </a:pPr>
              <a:t>2</a:t>
            </a:fld>
            <a:endParaRPr lang="en-US" altLang="el-G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19DCDCE-ED14-4439-92A5-8D271915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4FFC1D-402E-47EA-8708-E99702137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8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F8CBF41-3522-4D39-B51B-263B16327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3D7E6-F96A-48F6-896A-B78AF923720E}" type="slidenum">
              <a:rPr lang="en-US" altLang="el-GR" smtClean="0"/>
              <a:pPr>
                <a:spcBef>
                  <a:spcPct val="0"/>
                </a:spcBef>
              </a:pPr>
              <a:t>3</a:t>
            </a:fld>
            <a:endParaRPr lang="en-US" altLang="el-G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19DCDCE-ED14-4439-92A5-8D271915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4FFC1D-402E-47EA-8708-E99702137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F8CBF41-3522-4D39-B51B-263B16327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3D7E6-F96A-48F6-896A-B78AF923720E}" type="slidenum">
              <a:rPr lang="en-US" altLang="el-GR" smtClean="0"/>
              <a:pPr>
                <a:spcBef>
                  <a:spcPct val="0"/>
                </a:spcBef>
              </a:pPr>
              <a:t>4</a:t>
            </a:fld>
            <a:endParaRPr lang="en-US" altLang="el-G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19DCDCE-ED14-4439-92A5-8D271915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4FFC1D-402E-47EA-8708-E99702137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9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F8CBF41-3522-4D39-B51B-263B16327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3D7E6-F96A-48F6-896A-B78AF923720E}" type="slidenum">
              <a:rPr lang="en-US" altLang="el-GR" smtClean="0"/>
              <a:pPr>
                <a:spcBef>
                  <a:spcPct val="0"/>
                </a:spcBef>
              </a:pPr>
              <a:t>5</a:t>
            </a:fld>
            <a:endParaRPr lang="en-US" altLang="el-G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19DCDCE-ED14-4439-92A5-8D271915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4FFC1D-402E-47EA-8708-E99702137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10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F8CBF41-3522-4D39-B51B-263B16327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3D7E6-F96A-48F6-896A-B78AF923720E}" type="slidenum">
              <a:rPr lang="en-US" altLang="el-GR" smtClean="0"/>
              <a:pPr>
                <a:spcBef>
                  <a:spcPct val="0"/>
                </a:spcBef>
              </a:pPr>
              <a:t>6</a:t>
            </a:fld>
            <a:endParaRPr lang="en-US" altLang="el-G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19DCDCE-ED14-4439-92A5-8D271915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4FFC1D-402E-47EA-8708-E99702137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9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F8CBF41-3522-4D39-B51B-263B16327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3D7E6-F96A-48F6-896A-B78AF923720E}" type="slidenum">
              <a:rPr lang="en-US" altLang="el-GR" smtClean="0"/>
              <a:pPr>
                <a:spcBef>
                  <a:spcPct val="0"/>
                </a:spcBef>
              </a:pPr>
              <a:t>7</a:t>
            </a:fld>
            <a:endParaRPr lang="en-US" altLang="el-G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19DCDCE-ED14-4439-92A5-8D271915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4FFC1D-402E-47EA-8708-E99702137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37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F8CBF41-3522-4D39-B51B-263B16327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3D7E6-F96A-48F6-896A-B78AF923720E}" type="slidenum">
              <a:rPr lang="en-US" altLang="el-GR" smtClean="0"/>
              <a:pPr>
                <a:spcBef>
                  <a:spcPct val="0"/>
                </a:spcBef>
              </a:pPr>
              <a:t>8</a:t>
            </a:fld>
            <a:endParaRPr lang="en-US" altLang="el-G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19DCDCE-ED14-4439-92A5-8D271915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4FFC1D-402E-47EA-8708-E99702137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55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F8CBF41-3522-4D39-B51B-263B163273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3D7E6-F96A-48F6-896A-B78AF923720E}" type="slidenum">
              <a:rPr lang="en-US" altLang="el-GR" smtClean="0"/>
              <a:pPr>
                <a:spcBef>
                  <a:spcPct val="0"/>
                </a:spcBef>
              </a:pPr>
              <a:t>9</a:t>
            </a:fld>
            <a:endParaRPr lang="en-US" altLang="el-G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19DCDCE-ED14-4439-92A5-8D271915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4FFC1D-402E-47EA-8708-E99702137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7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C394F801-3006-4660-A69E-975F0DF43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7FF4A01F-5029-4DCD-886A-3CE31123DAE4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F4A4D94F-D4AE-4F5B-A02C-283BD6FBB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273A3520-BB2C-4634-9273-FC417EE89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4909875A-5893-42BB-B815-16A04D07B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B1D44A73-A2A4-4608-A514-8E36F2965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D8E35A99-690D-4996-A681-723236029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82AED426-71D3-4238-92F0-B6EE08428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6EF6E0E8-630E-4216-AB46-1D22DD454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46826BBE-B4D5-445B-AF74-AC49EB2C3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05E7E63F-31A5-488C-83FF-EA9EE142F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4F1F39AD-FD8E-47C7-B609-F817EE05D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BFD1E5D0-3B75-4B57-8C7F-4C36585CA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BF9F958C-D53B-4B5E-A260-349C5BC5E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9F5A082B-F377-4B82-A54D-4F0E9C0C0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C6005B35-2540-402B-88CD-278FB95A1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41C872B9-B2AF-4C78-BE36-A992A2FC6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30038B8A-855D-4761-AA53-04C91894E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9E22C046-0D00-4A7D-98CD-B47E0471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E2C79FD2-3202-49EC-A5B9-F9BE3B125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9850A4A7-C336-4A91-A9A1-D74D7F0DE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D5B85F63-402D-4A56-8861-BB0C1656D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F11CBBE9-2772-4E35-BE6D-550E42035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98675DAC-5B70-42A1-A87B-F4C90149C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AAE3EAC3-47B3-423A-BE7A-8D496B2E4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43BF8E3D-D1E3-476F-B78A-D0DAB5FE9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E4D37589-888D-4935-8D1C-267A1B747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2AE1D1AA-D6C3-4B76-8139-1461D8513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59283168-E5AF-4DB3-BE9B-3B4A63782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2AEB01D4-5AF8-466C-A9A4-451DC6ECD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943EAC38-FCD0-4B39-8953-40B2B6D1B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F31F9A1F-72E1-43C1-A7BC-C2666F9B5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E426FE93-27FC-43DE-A272-79E71C0C4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0CCC9277-D79E-4F5F-8CF2-39AD79BBE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GB" altLang="en-US" noProof="0"/>
              <a:t>Κάντε κλικ για επεξεργασία του τίτλου</a:t>
            </a:r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GB" altLang="en-US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B14F111D-C58D-4419-804D-6230E0573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8970221E-382D-4588-89CC-1223260D1D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5ο  Μάθημα - Αξιολογήσεις στο eCommerce                                                                                                                     Δρ Δημήτριος Μαδυτινός</a:t>
            </a:r>
            <a:endParaRPr lang="en-GB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4536D1E9-3A46-47C1-81ED-57E4905F26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221F-F406-4DA6-B461-8DA6B7E87C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401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9FB661-17B0-44EC-99B5-3700E8BB84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CC5D4C-B972-459E-A106-F05B7C368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5ο  Μάθημα - Αξιολογήσεις στο eCommerce                                                                                                                     Δρ Δημήτριος Μαδυτινός</a:t>
            </a:r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C1D783D-1DD7-44D7-8E1C-009AEBDA11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DE051-1463-451D-A4CC-02A74E7DF6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133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27DE54-67DE-4E94-9070-7862A62F91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D2AD31-5596-4C62-9491-83CE439B5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5ο  Μάθημα - Αξιολογήσεις στο eCommerce                                                                                                                     Δρ Δημήτριος Μαδυτινός</a:t>
            </a:r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43F7CDB-7279-48E8-87F3-227904B91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718E-E52E-4896-990D-EA8E21FB4C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42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2523FB-672B-4025-BF9E-7A9A34DA8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EA33A1-CE2B-4FC7-87D5-12965CE4B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5ο  Μάθημα - Αξιολογήσεις στο eCommerce                                                                                                                     Δρ Δημήτριος Μαδυτινός</a:t>
            </a:r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AD1C3E4-17F4-4751-8B56-EE2180724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1E67F-28A1-4D5A-B4F7-DB553D3378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124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988AD0-E518-4A1E-816D-738B3418E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D79438-CC80-42BF-86E6-04EE39959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5ο  Μάθημα - Αξιολογήσεις στο eCommerce                                                                                                                     Δρ Δημήτριος Μαδυτινός</a:t>
            </a:r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ACE7523-94BD-4441-B4A4-6EE840716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283FB-29E6-46AF-A853-59112D50BE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638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27B9F5-210C-4C4A-8124-82F3F49E7D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A4CF4E-83AA-49C8-9EAE-F9EB257C6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5ο  Μάθημα - Αξιολογήσεις στο eCommerce                                                                                                                     Δρ Δημήτριος Μαδυτινός</a:t>
            </a: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ABB39BF-75C0-4A43-9B83-B96790D05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A403C-3102-4550-B2EC-0B491C6082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054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E63AD75-2FDB-49AD-B2E1-8C40FECC5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0CF7578-2ADB-44AC-B099-D4003A5AA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5ο  Μάθημα - Αξιολογήσεις στο eCommerce                                                                                                                     Δρ Δημήτριος Μαδυτινός</a:t>
            </a:r>
            <a:endParaRPr lang="en-GB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D3E6037-DE39-453F-88DC-0E8361918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33D1-EF3D-4CA9-B8D6-292ED2F335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49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6146E3-8DDE-4B2E-9053-B1B2614FF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B21C7E-87EF-4B78-8145-493542063E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5ο  Μάθημα - Αξιολογήσεις στο eCommerce                                                                                                                     Δρ Δημήτριος Μαδυτινός</a:t>
            </a:r>
            <a:endParaRPr lang="en-GB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B35D0F1-E882-4C96-ACC4-96A6932C48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DC9A9-7510-4FAA-951D-F47D89219B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117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357F27C-D054-46E2-A364-F09FCD5C2C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54BBCA2-A759-464A-A1BA-5311059A9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5ο  Μάθημα - Αξιολογήσεις στο eCommerce                                                                                                                     Δρ Δημήτριος Μαδυτινός</a:t>
            </a:r>
            <a:endParaRPr lang="en-GB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AD8C9DE-080B-4717-A93D-DCDC5129D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0E2F5-FC52-44C2-B4D0-4D11E7F8A6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596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CCA288-F1B4-4BA3-9F60-49346FEDC6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EF0337-F7B1-4978-8F9B-E4FA43E3F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5ο  Μάθημα - Αξιολογήσεις στο eCommerce                                                                                                                     Δρ Δημήτριος Μαδυτινός</a:t>
            </a: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968D32A-CCF8-4EC9-8272-6C6580369E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E0A0F-1A48-4EE1-941A-2546EEE548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400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961526-8C62-4658-8AC0-1FDDF3025B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318EBF-B062-424F-B84B-8391F898E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5ο  Μάθημα - Αξιολογήσεις στο eCommerce                                                                                                                     Δρ Δημήτριος Μαδυτινός</a:t>
            </a:r>
            <a:endParaRPr lang="en-GB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0FF7533-166B-4B71-80B4-172C02D617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B59EF-066B-467A-806C-FB16B51F4E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165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6DEEAB8F-6957-4267-990E-77C9C145A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14482B-E282-4930-B73A-1E49884B7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Κάντε κλικ για επεξεργασία του τίτλου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05D0C1-B855-4E48-9804-4F60DDBB5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n-GB" altLang="en-US"/>
              <a:t>Δεύτερου επιπέδου</a:t>
            </a:r>
          </a:p>
          <a:p>
            <a:pPr lvl="2"/>
            <a:r>
              <a:rPr lang="en-GB" altLang="en-US"/>
              <a:t>Τρίτου επιπέδου</a:t>
            </a:r>
          </a:p>
          <a:p>
            <a:pPr lvl="3"/>
            <a:r>
              <a:rPr lang="en-GB" altLang="en-US"/>
              <a:t>Τέταρτου επιπέδου</a:t>
            </a:r>
          </a:p>
          <a:p>
            <a:pPr lvl="4"/>
            <a:r>
              <a:rPr lang="en-GB" altLang="en-US"/>
              <a:t>Πέμπτου επιπέδου</a:t>
            </a:r>
          </a:p>
        </p:txBody>
      </p:sp>
      <p:sp>
        <p:nvSpPr>
          <p:cNvPr id="505861" name="Rectangle 5">
            <a:extLst>
              <a:ext uri="{FF2B5EF4-FFF2-40B4-BE49-F238E27FC236}">
                <a16:creationId xmlns:a16="http://schemas.microsoft.com/office/drawing/2014/main" id="{F4A12574-1204-4D3B-ABFE-CB930FDA0A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5862" name="Rectangle 6">
            <a:extLst>
              <a:ext uri="{FF2B5EF4-FFF2-40B4-BE49-F238E27FC236}">
                <a16:creationId xmlns:a16="http://schemas.microsoft.com/office/drawing/2014/main" id="{6AB9F19B-0E92-413F-8F51-CA1B10C9F4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l-GR" altLang="en-US"/>
              <a:t>5ο  Μάθημα - Αξιολογήσεις στο eCommerce                                                                                                                     Δρ Δημήτριος Μαδυτινός</a:t>
            </a:r>
            <a:endParaRPr lang="en-GB" altLang="en-US"/>
          </a:p>
        </p:txBody>
      </p:sp>
      <p:sp>
        <p:nvSpPr>
          <p:cNvPr id="505863" name="Rectangle 7">
            <a:extLst>
              <a:ext uri="{FF2B5EF4-FFF2-40B4-BE49-F238E27FC236}">
                <a16:creationId xmlns:a16="http://schemas.microsoft.com/office/drawing/2014/main" id="{E6F4E7C3-1B41-426C-9709-FC52EEF258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C1D1FBBD-142A-461A-8106-49FD1672FF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7E8E709C-2115-48B2-9A94-52A378F4CE47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17ADBD78-2553-46D5-9DD6-F4DCC3B1A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3FDCE27E-95E3-4497-A127-C6263D636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DDFFD968-DA8C-4D9B-BC37-1C12226D5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E2A2DFDA-8A51-4AAC-B63C-010551A6C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5B6240F5-6D59-467D-9666-925B7E121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31693F20-6545-458D-9158-748A6B5CA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0F992F79-762D-424E-8154-8540495EC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AF6404B7-8400-4881-8691-5CCD6DC6D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30286AC3-4271-4A0A-BDA0-0F179D2D0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C501000B-669F-41A6-9AC3-6E7749FE1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320BD795-824C-48A2-BE67-4527DED22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6F62FB20-16D4-4D96-98D9-8CEBF776C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F0E4D531-E24C-4D56-A61D-55AA7F3A1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28194FD6-72CE-4C47-85AC-46AA1197D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991F17EB-8BA6-46F0-B0FF-C9131582B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37D45FCA-CED6-498F-AAAE-5256C2C03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8BA89E8A-B70D-4ECB-A85D-06907709E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862C2A2D-DCFC-4413-9988-EBF54057D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AC060E12-0410-4994-8E68-E9D1CF6B3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AE1B57D3-AF86-42D2-A14D-CE65FF4A6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E779EA9D-ACDE-43C8-BA67-F1FD85105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E127AB96-68A9-4ACF-9431-CB2737844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0F8E1B5D-FA45-40F5-B614-8ED01C727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68076900-E288-47A2-9E0F-8DACF7A45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AAD3291E-0947-41EA-93EB-738F96653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E41A9D92-B2D2-467E-83DF-D0DAF31A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633C221E-62A5-4A86-9021-2049E0610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777FB0EF-5A5E-4BE0-8EF5-355860873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0A8B5A1E-82F1-4D5B-BAC7-6071551FA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BFE164B7-8E2D-43E1-835E-E11216793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BE4257D6-09F6-4554-8DC7-8E6B86A83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278F40EC-CE86-48DD-B2BC-F551E629A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>
                <a:latin typeface="Arial Narrow" panose="020B0606020202030204" pitchFamily="34" charset="0"/>
              </a:rPr>
              <a:t>6</a:t>
            </a:r>
            <a:r>
              <a:rPr lang="el-GR" altLang="en-US" sz="1100" dirty="0">
                <a:latin typeface="Arial Narrow" panose="020B0606020202030204" pitchFamily="34" charset="0"/>
              </a:rPr>
              <a:t>ο  Μάθημα </a:t>
            </a:r>
            <a:r>
              <a:rPr lang="en-GB" altLang="en-US" sz="1100" dirty="0">
                <a:latin typeface="Arial Narrow" panose="020B0606020202030204" pitchFamily="34" charset="0"/>
              </a:rPr>
              <a:t>/ Best AI Tools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 dirty="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50FE7C4-0E0D-4CD0-9804-C658C0F520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488" y="1135063"/>
            <a:ext cx="7272337" cy="836612"/>
          </a:xfrm>
        </p:spPr>
        <p:txBody>
          <a:bodyPr/>
          <a:lstStyle/>
          <a:p>
            <a:pPr algn="ctr" eaLnBrk="1" hangingPunct="1"/>
            <a:r>
              <a:rPr lang="el-GR" altLang="ko-KR" sz="3200" dirty="0">
                <a:latin typeface="Arial Narrow" panose="020B0606020202030204" pitchFamily="34" charset="0"/>
                <a:ea typeface="Gulim" panose="020B0600000101010101" pitchFamily="34" charset="-127"/>
              </a:rPr>
              <a:t>6</a:t>
            </a:r>
            <a:r>
              <a:rPr lang="el-GR" altLang="ko-KR" sz="3200" baseline="30000" dirty="0">
                <a:latin typeface="Arial Narrow" panose="020B0606020202030204" pitchFamily="34" charset="0"/>
                <a:ea typeface="Gulim" panose="020B0600000101010101" pitchFamily="34" charset="-127"/>
              </a:rPr>
              <a:t>ο</a:t>
            </a:r>
            <a:r>
              <a:rPr lang="el-GR" altLang="ko-KR" sz="3200" dirty="0">
                <a:latin typeface="Arial Narrow" panose="020B0606020202030204" pitchFamily="34" charset="0"/>
                <a:ea typeface="Gulim" panose="020B0600000101010101" pitchFamily="34" charset="-127"/>
              </a:rPr>
              <a:t> Μάθημα</a:t>
            </a:r>
            <a:endParaRPr lang="el-GR" altLang="el-GR" sz="3200" dirty="0">
              <a:latin typeface="Arial Narrow" panose="020B0606020202030204" pitchFamily="34" charset="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4DFA218-4F7B-4899-8D87-83BCD1D1EE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6263" y="2881313"/>
            <a:ext cx="6696075" cy="33115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GB" altLang="el-GR" sz="1700">
              <a:solidFill>
                <a:srgbClr val="0000CC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GB" altLang="el-GR" sz="1700">
              <a:solidFill>
                <a:srgbClr val="0000CC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GB" altLang="el-GR" sz="1700">
              <a:solidFill>
                <a:srgbClr val="0000CC"/>
              </a:solidFill>
            </a:endParaRPr>
          </a:p>
        </p:txBody>
      </p:sp>
      <p:sp>
        <p:nvSpPr>
          <p:cNvPr id="5125" name="5 - Θέση αριθμού διαφάνειας">
            <a:extLst>
              <a:ext uri="{FF2B5EF4-FFF2-40B4-BE49-F238E27FC236}">
                <a16:creationId xmlns:a16="http://schemas.microsoft.com/office/drawing/2014/main" id="{9118C61E-A3EC-4C6E-A939-8D9D0E1D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180A93-981C-4022-88D5-E932E776592C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7A218-FEFB-4741-9465-FF73D99DFFF7}"/>
              </a:ext>
            </a:extLst>
          </p:cNvPr>
          <p:cNvSpPr txBox="1"/>
          <p:nvPr/>
        </p:nvSpPr>
        <p:spPr>
          <a:xfrm>
            <a:off x="90488" y="46038"/>
            <a:ext cx="8599487" cy="73183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sz="4000" dirty="0">
                <a:solidFill>
                  <a:schemeClr val="tx1"/>
                </a:solidFill>
                <a:latin typeface="Arial Narrow" panose="020B0606020202030204" pitchFamily="34" charset="0"/>
              </a:rPr>
              <a:t>Best AI Tools for </a:t>
            </a:r>
            <a:r>
              <a:rPr lang="en-GB" sz="4000" dirty="0">
                <a:solidFill>
                  <a:schemeClr val="tx1"/>
                </a:solidFill>
                <a:latin typeface="Arial Narrow" panose="020B0606020202030204" pitchFamily="34" charset="0"/>
              </a:rPr>
              <a:t>DM</a:t>
            </a:r>
            <a:endParaRPr lang="el-GR" sz="4000" dirty="0">
              <a:solidFill>
                <a:schemeClr val="tx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FDA8A96-BC38-4F4A-9DB9-A1315258E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27" y="2413467"/>
            <a:ext cx="8527345" cy="339314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>
            <a:extLst>
              <a:ext uri="{FF2B5EF4-FFF2-40B4-BE49-F238E27FC236}">
                <a16:creationId xmlns:a16="http://schemas.microsoft.com/office/drawing/2014/main" id="{159A5730-9016-4960-9B2A-EA48B883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AA42D-4284-4A00-9F96-7F86B153DEDE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000"/>
          </a:p>
        </p:txBody>
      </p:sp>
      <p:sp>
        <p:nvSpPr>
          <p:cNvPr id="7172" name="TextBox 11">
            <a:extLst>
              <a:ext uri="{FF2B5EF4-FFF2-40B4-BE49-F238E27FC236}">
                <a16:creationId xmlns:a16="http://schemas.microsoft.com/office/drawing/2014/main" id="{9E25C5D9-7927-4DD1-8B9D-CAB1860D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80728"/>
            <a:ext cx="7597775" cy="1154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GB" altLang="el-GR" sz="3200" b="1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4. Social Media &amp; Scheduling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Lately.ai</a:t>
            </a:r>
            <a:endParaRPr lang="el-GR" altLang="el-GR" sz="3200" dirty="0">
              <a:solidFill>
                <a:srgbClr val="222222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28EF5-68E0-4C30-93EB-8A63C07A5F18}"/>
              </a:ext>
            </a:extLst>
          </p:cNvPr>
          <p:cNvSpPr txBox="1"/>
          <p:nvPr/>
        </p:nvSpPr>
        <p:spPr>
          <a:xfrm>
            <a:off x="90488" y="46038"/>
            <a:ext cx="8599487" cy="73183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Best AI Tools for </a:t>
            </a: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DM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685DE199-13FA-4F83-8DB1-B4BF470E3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>
                <a:latin typeface="Arial Narrow" panose="020B0606020202030204" pitchFamily="34" charset="0"/>
              </a:rPr>
              <a:t>6</a:t>
            </a:r>
            <a:r>
              <a:rPr lang="el-GR" altLang="en-US" sz="1100" dirty="0">
                <a:latin typeface="Arial Narrow" panose="020B0606020202030204" pitchFamily="34" charset="0"/>
              </a:rPr>
              <a:t>ο  Μάθημα </a:t>
            </a:r>
            <a:r>
              <a:rPr lang="en-GB" altLang="en-US" sz="1100" dirty="0">
                <a:latin typeface="Arial Narrow" panose="020B0606020202030204" pitchFamily="34" charset="0"/>
              </a:rPr>
              <a:t>/ Best AI Tools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 dirty="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3B5D7D7-DB95-4203-98E3-65B77CF43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468" y="1700808"/>
            <a:ext cx="5064843" cy="1839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925341-DF22-42AC-A096-012A75115652}"/>
              </a:ext>
            </a:extLst>
          </p:cNvPr>
          <p:cNvSpPr txBox="1"/>
          <p:nvPr/>
        </p:nvSpPr>
        <p:spPr>
          <a:xfrm>
            <a:off x="323528" y="3568949"/>
            <a:ext cx="83632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Spend 84% less time writing social media copy and stop guessing what to write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Learn which words and ideas will get your messaging up to 12,000% more engagement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Generate conversion copy designed to get your business up to 200% more qualified leads</a:t>
            </a:r>
            <a:endParaRPr lang="el-G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124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>
            <a:extLst>
              <a:ext uri="{FF2B5EF4-FFF2-40B4-BE49-F238E27FC236}">
                <a16:creationId xmlns:a16="http://schemas.microsoft.com/office/drawing/2014/main" id="{159A5730-9016-4960-9B2A-EA48B883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AA42D-4284-4A00-9F96-7F86B153DEDE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000"/>
          </a:p>
        </p:txBody>
      </p:sp>
      <p:sp>
        <p:nvSpPr>
          <p:cNvPr id="7172" name="TextBox 11">
            <a:extLst>
              <a:ext uri="{FF2B5EF4-FFF2-40B4-BE49-F238E27FC236}">
                <a16:creationId xmlns:a16="http://schemas.microsoft.com/office/drawing/2014/main" id="{9E25C5D9-7927-4DD1-8B9D-CAB1860D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80728"/>
            <a:ext cx="7597775" cy="377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GB" altLang="el-GR" sz="3200" b="1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5. Chatbots &amp; Customer Interaction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l-GR" sz="32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ManyChat</a:t>
            </a:r>
            <a:r>
              <a:rPr lang="en-GB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– AI-enhanced chatbot for Facebook, Instagram, and SMS.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l-GR" sz="32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Tidio</a:t>
            </a:r>
            <a:r>
              <a:rPr lang="en-GB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– AI chatbots that support live chat and automated responses.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Drift</a:t>
            </a:r>
            <a:r>
              <a:rPr lang="en-GB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– B2B chatbot platform that qualifies leads automatically.</a:t>
            </a:r>
            <a:endParaRPr lang="el-GR" altLang="el-GR" sz="3200" dirty="0">
              <a:solidFill>
                <a:srgbClr val="222222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28EF5-68E0-4C30-93EB-8A63C07A5F18}"/>
              </a:ext>
            </a:extLst>
          </p:cNvPr>
          <p:cNvSpPr txBox="1"/>
          <p:nvPr/>
        </p:nvSpPr>
        <p:spPr>
          <a:xfrm>
            <a:off x="90488" y="46038"/>
            <a:ext cx="8599487" cy="73183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Best AI Tools for </a:t>
            </a: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DM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685DE199-13FA-4F83-8DB1-B4BF470E3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>
                <a:latin typeface="Arial Narrow" panose="020B0606020202030204" pitchFamily="34" charset="0"/>
              </a:rPr>
              <a:t>6</a:t>
            </a:r>
            <a:r>
              <a:rPr lang="el-GR" altLang="en-US" sz="1100" dirty="0">
                <a:latin typeface="Arial Narrow" panose="020B0606020202030204" pitchFamily="34" charset="0"/>
              </a:rPr>
              <a:t>ο  Μάθημα </a:t>
            </a:r>
            <a:r>
              <a:rPr lang="en-GB" altLang="en-US" sz="1100" dirty="0">
                <a:latin typeface="Arial Narrow" panose="020B0606020202030204" pitchFamily="34" charset="0"/>
              </a:rPr>
              <a:t>/ Best AI Tools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 dirty="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8230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>
            <a:extLst>
              <a:ext uri="{FF2B5EF4-FFF2-40B4-BE49-F238E27FC236}">
                <a16:creationId xmlns:a16="http://schemas.microsoft.com/office/drawing/2014/main" id="{159A5730-9016-4960-9B2A-EA48B883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AA42D-4284-4A00-9F96-7F86B153DEDE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000"/>
          </a:p>
        </p:txBody>
      </p:sp>
      <p:sp>
        <p:nvSpPr>
          <p:cNvPr id="7172" name="TextBox 11">
            <a:extLst>
              <a:ext uri="{FF2B5EF4-FFF2-40B4-BE49-F238E27FC236}">
                <a16:creationId xmlns:a16="http://schemas.microsoft.com/office/drawing/2014/main" id="{9E25C5D9-7927-4DD1-8B9D-CAB1860D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80728"/>
            <a:ext cx="7597775" cy="1154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GB" altLang="el-GR" sz="3200" b="1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5. Chatbots &amp; Customer Interaction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Many Chat</a:t>
            </a:r>
            <a:endParaRPr lang="el-GR" altLang="el-GR" sz="3200" dirty="0">
              <a:solidFill>
                <a:srgbClr val="222222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28EF5-68E0-4C30-93EB-8A63C07A5F18}"/>
              </a:ext>
            </a:extLst>
          </p:cNvPr>
          <p:cNvSpPr txBox="1"/>
          <p:nvPr/>
        </p:nvSpPr>
        <p:spPr>
          <a:xfrm>
            <a:off x="90488" y="46038"/>
            <a:ext cx="8599487" cy="73183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Best AI Tools for </a:t>
            </a: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DM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685DE199-13FA-4F83-8DB1-B4BF470E3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>
                <a:latin typeface="Arial Narrow" panose="020B0606020202030204" pitchFamily="34" charset="0"/>
              </a:rPr>
              <a:t>6</a:t>
            </a:r>
            <a:r>
              <a:rPr lang="el-GR" altLang="en-US" sz="1100" dirty="0">
                <a:latin typeface="Arial Narrow" panose="020B0606020202030204" pitchFamily="34" charset="0"/>
              </a:rPr>
              <a:t>ο  Μάθημα </a:t>
            </a:r>
            <a:r>
              <a:rPr lang="en-GB" altLang="en-US" sz="1100" dirty="0">
                <a:latin typeface="Arial Narrow" panose="020B0606020202030204" pitchFamily="34" charset="0"/>
              </a:rPr>
              <a:t>/ Best AI Tools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 dirty="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5953C4-F322-45C0-9E6F-86133C099585}"/>
              </a:ext>
            </a:extLst>
          </p:cNvPr>
          <p:cNvSpPr txBox="1"/>
          <p:nvPr/>
        </p:nvSpPr>
        <p:spPr>
          <a:xfrm>
            <a:off x="272257" y="4122946"/>
            <a:ext cx="85994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 Narrow" panose="020B0606020202030204" pitchFamily="34" charset="0"/>
              </a:rPr>
              <a:t>ManyChat</a:t>
            </a:r>
            <a:r>
              <a:rPr lang="en-US" sz="2400" dirty="0">
                <a:latin typeface="Arial Narrow" panose="020B0606020202030204" pitchFamily="34" charset="0"/>
              </a:rPr>
              <a:t> is 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leading chatbot platform </a:t>
            </a:r>
            <a:r>
              <a:rPr lang="en-US" sz="2400" dirty="0">
                <a:latin typeface="Arial Narrow" panose="020B0606020202030204" pitchFamily="34" charset="0"/>
              </a:rPr>
              <a:t>designed to automate and enhance customer communication on Messenger, SMS, and email.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It allows businesses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to build interactive and personalized messaging experiences</a:t>
            </a:r>
            <a:r>
              <a:rPr lang="en-US" sz="2400" dirty="0">
                <a:latin typeface="Arial Narrow" panose="020B0606020202030204" pitchFamily="34" charset="0"/>
              </a:rPr>
              <a:t> that drive engagement, 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collect leads, and convert sales </a:t>
            </a:r>
            <a:r>
              <a:rPr lang="en-US" sz="2400" dirty="0">
                <a:latin typeface="Arial Narrow" panose="020B0606020202030204" pitchFamily="34" charset="0"/>
              </a:rPr>
              <a:t>more effectively.</a:t>
            </a:r>
            <a:endParaRPr lang="el-GR" sz="2400" dirty="0">
              <a:latin typeface="Arial Narrow" panose="020B060602020203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F2BF888-C163-4217-BCEC-37FEDBDEE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525069"/>
            <a:ext cx="3672408" cy="12076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24031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>
            <a:extLst>
              <a:ext uri="{FF2B5EF4-FFF2-40B4-BE49-F238E27FC236}">
                <a16:creationId xmlns:a16="http://schemas.microsoft.com/office/drawing/2014/main" id="{159A5730-9016-4960-9B2A-EA48B883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AA42D-4284-4A00-9F96-7F86B153DEDE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000"/>
          </a:p>
        </p:txBody>
      </p:sp>
      <p:sp>
        <p:nvSpPr>
          <p:cNvPr id="7172" name="TextBox 11">
            <a:extLst>
              <a:ext uri="{FF2B5EF4-FFF2-40B4-BE49-F238E27FC236}">
                <a16:creationId xmlns:a16="http://schemas.microsoft.com/office/drawing/2014/main" id="{9E25C5D9-7927-4DD1-8B9D-CAB1860D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80728"/>
            <a:ext cx="7597775" cy="377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GB" altLang="el-GR" sz="3200" b="1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6. Analytics &amp; Insights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l-GR" sz="32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PaveAI</a:t>
            </a:r>
            <a:r>
              <a:rPr lang="en-GB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– Converts Google Analytics into actionable reports using AI.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HubSpot Marketing Hub </a:t>
            </a:r>
            <a:r>
              <a:rPr lang="en-GB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– Uses AI for lead scoring, email optimization, and analytics.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Crimson Hexagon (</a:t>
            </a:r>
            <a:r>
              <a:rPr lang="en-GB" altLang="el-GR" sz="32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Brandwatch</a:t>
            </a: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) </a:t>
            </a:r>
            <a:r>
              <a:rPr lang="en-GB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– Deep AI-driven consumer sentiment analysis.</a:t>
            </a:r>
            <a:endParaRPr lang="el-GR" altLang="el-GR" sz="3200" dirty="0">
              <a:solidFill>
                <a:srgbClr val="222222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28EF5-68E0-4C30-93EB-8A63C07A5F18}"/>
              </a:ext>
            </a:extLst>
          </p:cNvPr>
          <p:cNvSpPr txBox="1"/>
          <p:nvPr/>
        </p:nvSpPr>
        <p:spPr>
          <a:xfrm>
            <a:off x="90488" y="46038"/>
            <a:ext cx="8599487" cy="73183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Best AI Tools for </a:t>
            </a: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DM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685DE199-13FA-4F83-8DB1-B4BF470E3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>
                <a:latin typeface="Arial Narrow" panose="020B0606020202030204" pitchFamily="34" charset="0"/>
              </a:rPr>
              <a:t>6</a:t>
            </a:r>
            <a:r>
              <a:rPr lang="el-GR" altLang="en-US" sz="1100" dirty="0">
                <a:latin typeface="Arial Narrow" panose="020B0606020202030204" pitchFamily="34" charset="0"/>
              </a:rPr>
              <a:t>ο  Μάθημα </a:t>
            </a:r>
            <a:r>
              <a:rPr lang="en-GB" altLang="en-US" sz="1100" dirty="0">
                <a:latin typeface="Arial Narrow" panose="020B0606020202030204" pitchFamily="34" charset="0"/>
              </a:rPr>
              <a:t>/ Best AI Tools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 dirty="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1530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>
            <a:extLst>
              <a:ext uri="{FF2B5EF4-FFF2-40B4-BE49-F238E27FC236}">
                <a16:creationId xmlns:a16="http://schemas.microsoft.com/office/drawing/2014/main" id="{159A5730-9016-4960-9B2A-EA48B883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AA42D-4284-4A00-9F96-7F86B153DEDE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000"/>
          </a:p>
        </p:txBody>
      </p:sp>
      <p:sp>
        <p:nvSpPr>
          <p:cNvPr id="7172" name="TextBox 11">
            <a:extLst>
              <a:ext uri="{FF2B5EF4-FFF2-40B4-BE49-F238E27FC236}">
                <a16:creationId xmlns:a16="http://schemas.microsoft.com/office/drawing/2014/main" id="{9E25C5D9-7927-4DD1-8B9D-CAB1860D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80728"/>
            <a:ext cx="7597775" cy="1154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GB" altLang="el-GR" sz="3200" b="1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6. Analytics &amp; Insights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l-GR" sz="32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PaveAI</a:t>
            </a:r>
            <a:endParaRPr lang="el-GR" altLang="el-GR" sz="3200" dirty="0">
              <a:solidFill>
                <a:srgbClr val="222222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28EF5-68E0-4C30-93EB-8A63C07A5F18}"/>
              </a:ext>
            </a:extLst>
          </p:cNvPr>
          <p:cNvSpPr txBox="1"/>
          <p:nvPr/>
        </p:nvSpPr>
        <p:spPr>
          <a:xfrm>
            <a:off x="90488" y="46038"/>
            <a:ext cx="8599487" cy="73183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Best AI Tools for </a:t>
            </a: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DM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685DE199-13FA-4F83-8DB1-B4BF470E3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>
                <a:latin typeface="Arial Narrow" panose="020B0606020202030204" pitchFamily="34" charset="0"/>
              </a:rPr>
              <a:t>6</a:t>
            </a:r>
            <a:r>
              <a:rPr lang="el-GR" altLang="en-US" sz="1100" dirty="0">
                <a:latin typeface="Arial Narrow" panose="020B0606020202030204" pitchFamily="34" charset="0"/>
              </a:rPr>
              <a:t>ο  Μάθημα </a:t>
            </a:r>
            <a:r>
              <a:rPr lang="en-GB" altLang="en-US" sz="1100" dirty="0">
                <a:latin typeface="Arial Narrow" panose="020B0606020202030204" pitchFamily="34" charset="0"/>
              </a:rPr>
              <a:t>/ Best AI Tools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 dirty="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009F49E-A774-4705-A0E4-8B805E75F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75" y="2157539"/>
            <a:ext cx="3609956" cy="1281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F34E01-D5E4-49D1-952D-5A646D99C2F1}"/>
              </a:ext>
            </a:extLst>
          </p:cNvPr>
          <p:cNvSpPr txBox="1"/>
          <p:nvPr/>
        </p:nvSpPr>
        <p:spPr>
          <a:xfrm>
            <a:off x="269330" y="3570744"/>
            <a:ext cx="83529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Developer of web and marketing data analytics software designed 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 turn social media analytics data into actionable insights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Uses a data science algorithm to analyze user's customized and marketing data and sends actionable reports from that data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It also analyzes its user's goals, whether it's to increase revenue on an e-commerce site or engagement on a blog, enabling clients to get useful insights of data to improve marketing strategies.</a:t>
            </a:r>
            <a:endParaRPr lang="el-G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95308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>
            <a:extLst>
              <a:ext uri="{FF2B5EF4-FFF2-40B4-BE49-F238E27FC236}">
                <a16:creationId xmlns:a16="http://schemas.microsoft.com/office/drawing/2014/main" id="{159A5730-9016-4960-9B2A-EA48B883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AA42D-4284-4A00-9F96-7F86B153DEDE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000"/>
          </a:p>
        </p:txBody>
      </p:sp>
      <p:sp>
        <p:nvSpPr>
          <p:cNvPr id="7172" name="TextBox 11">
            <a:extLst>
              <a:ext uri="{FF2B5EF4-FFF2-40B4-BE49-F238E27FC236}">
                <a16:creationId xmlns:a16="http://schemas.microsoft.com/office/drawing/2014/main" id="{9E25C5D9-7927-4DD1-8B9D-CAB1860D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80728"/>
            <a:ext cx="7597775" cy="377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GB" altLang="el-GR" sz="3200" b="1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7. Ads &amp; Campaign Optimization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AdCreative.ai </a:t>
            </a:r>
            <a:r>
              <a:rPr lang="en-US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– Auto-generates ad creatives that convert well.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Pattern89</a:t>
            </a:r>
            <a:r>
              <a:rPr lang="en-US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– Predicts ad performance before launch using AI.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Albert</a:t>
            </a:r>
            <a:r>
              <a:rPr lang="en-US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– AI marketing platform that autonomously runs digital ad campaigns.</a:t>
            </a:r>
            <a:endParaRPr lang="el-GR" altLang="el-GR" sz="3200" dirty="0">
              <a:solidFill>
                <a:srgbClr val="222222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28EF5-68E0-4C30-93EB-8A63C07A5F18}"/>
              </a:ext>
            </a:extLst>
          </p:cNvPr>
          <p:cNvSpPr txBox="1"/>
          <p:nvPr/>
        </p:nvSpPr>
        <p:spPr>
          <a:xfrm>
            <a:off x="90488" y="46038"/>
            <a:ext cx="8599487" cy="73183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Best AI Tools for </a:t>
            </a: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DM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685DE199-13FA-4F83-8DB1-B4BF470E3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>
                <a:latin typeface="Arial Narrow" panose="020B0606020202030204" pitchFamily="34" charset="0"/>
              </a:rPr>
              <a:t>6</a:t>
            </a:r>
            <a:r>
              <a:rPr lang="el-GR" altLang="en-US" sz="1100" dirty="0">
                <a:latin typeface="Arial Narrow" panose="020B0606020202030204" pitchFamily="34" charset="0"/>
              </a:rPr>
              <a:t>ο  Μάθημα </a:t>
            </a:r>
            <a:r>
              <a:rPr lang="en-GB" altLang="en-US" sz="1100" dirty="0">
                <a:latin typeface="Arial Narrow" panose="020B0606020202030204" pitchFamily="34" charset="0"/>
              </a:rPr>
              <a:t>/ Best AI Tools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 dirty="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711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>
            <a:extLst>
              <a:ext uri="{FF2B5EF4-FFF2-40B4-BE49-F238E27FC236}">
                <a16:creationId xmlns:a16="http://schemas.microsoft.com/office/drawing/2014/main" id="{159A5730-9016-4960-9B2A-EA48B883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AA42D-4284-4A00-9F96-7F86B153DEDE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000"/>
          </a:p>
        </p:txBody>
      </p:sp>
      <p:sp>
        <p:nvSpPr>
          <p:cNvPr id="7172" name="TextBox 11">
            <a:extLst>
              <a:ext uri="{FF2B5EF4-FFF2-40B4-BE49-F238E27FC236}">
                <a16:creationId xmlns:a16="http://schemas.microsoft.com/office/drawing/2014/main" id="{9E25C5D9-7927-4DD1-8B9D-CAB1860D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80728"/>
            <a:ext cx="7597775" cy="1154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GB" altLang="el-GR" sz="3200" b="1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7. Ads &amp; Campaign Optimization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AdCreative.ai</a:t>
            </a:r>
            <a:endParaRPr lang="el-GR" altLang="el-GR" sz="3200" dirty="0">
              <a:solidFill>
                <a:srgbClr val="222222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28EF5-68E0-4C30-93EB-8A63C07A5F18}"/>
              </a:ext>
            </a:extLst>
          </p:cNvPr>
          <p:cNvSpPr txBox="1"/>
          <p:nvPr/>
        </p:nvSpPr>
        <p:spPr>
          <a:xfrm>
            <a:off x="90488" y="46038"/>
            <a:ext cx="8599487" cy="73183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Best AI Tools for </a:t>
            </a: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DM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685DE199-13FA-4F83-8DB1-B4BF470E3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>
                <a:latin typeface="Arial Narrow" panose="020B0606020202030204" pitchFamily="34" charset="0"/>
              </a:rPr>
              <a:t>6</a:t>
            </a:r>
            <a:r>
              <a:rPr lang="el-GR" altLang="en-US" sz="1100" dirty="0">
                <a:latin typeface="Arial Narrow" panose="020B0606020202030204" pitchFamily="34" charset="0"/>
              </a:rPr>
              <a:t>ο  Μάθημα </a:t>
            </a:r>
            <a:r>
              <a:rPr lang="en-GB" altLang="en-US" sz="1100" dirty="0">
                <a:latin typeface="Arial Narrow" panose="020B0606020202030204" pitchFamily="34" charset="0"/>
              </a:rPr>
              <a:t>/ Best AI Tools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 dirty="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3A63E-2552-4A8C-A940-74C9338165E8}"/>
              </a:ext>
            </a:extLst>
          </p:cNvPr>
          <p:cNvSpPr txBox="1"/>
          <p:nvPr/>
        </p:nvSpPr>
        <p:spPr>
          <a:xfrm>
            <a:off x="323528" y="3384283"/>
            <a:ext cx="85994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AA6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#1 most used AI tool for advertising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A few clicks and words typed out – and ad creatives for your small business are DONE.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It’s that easy with AdCreative.ai. No expensive outsourcing. No spending hours figuring it out yourself.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 panose="020B0606020202030204" pitchFamily="34" charset="0"/>
              </a:rPr>
              <a:t>Use the power of AI to generate sales-</a:t>
            </a:r>
            <a:r>
              <a:rPr lang="en-US" sz="2400" dirty="0" err="1">
                <a:latin typeface="Arial Narrow" panose="020B0606020202030204" pitchFamily="34" charset="0"/>
              </a:rPr>
              <a:t>optimised</a:t>
            </a:r>
            <a:r>
              <a:rPr lang="en-US" sz="2400" dirty="0">
                <a:latin typeface="Arial Narrow" panose="020B0606020202030204" pitchFamily="34" charset="0"/>
              </a:rPr>
              <a:t> creatives lightning fast. No fuss. No design skills required.</a:t>
            </a:r>
            <a:endParaRPr lang="el-GR" sz="2400" dirty="0">
              <a:latin typeface="Arial Narrow" panose="020B060602020203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449D552-1B1F-4586-BB45-2C1F0E2F1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644675"/>
            <a:ext cx="3204356" cy="17067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110273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>
            <a:extLst>
              <a:ext uri="{FF2B5EF4-FFF2-40B4-BE49-F238E27FC236}">
                <a16:creationId xmlns:a16="http://schemas.microsoft.com/office/drawing/2014/main" id="{E31D3DF9-9917-42B4-B2C1-DEDE3E4C4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70" y="651700"/>
            <a:ext cx="774086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l-GR" sz="3600" dirty="0">
              <a:latin typeface="Verdana" pitchFamily="34" charset="0"/>
            </a:endParaRPr>
          </a:p>
          <a:p>
            <a:pPr eaLnBrk="1" hangingPunct="1">
              <a:defRPr/>
            </a:pPr>
            <a:endParaRPr lang="el-GR" sz="3600" dirty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en-GB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Thank you</a:t>
            </a:r>
            <a:r>
              <a:rPr lang="en-GB" sz="4000" dirty="0">
                <a:latin typeface="Arial Narrow" panose="020B0606020202030204" pitchFamily="34" charset="0"/>
              </a:rPr>
              <a:t>…</a:t>
            </a:r>
          </a:p>
          <a:p>
            <a:pPr eaLnBrk="1" hangingPunct="1">
              <a:defRPr/>
            </a:pPr>
            <a:endParaRPr lang="el-GR" sz="40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en-GB" sz="4000" b="1" dirty="0">
                <a:solidFill>
                  <a:srgbClr val="0000FF"/>
                </a:solidFill>
                <a:latin typeface="Arial Narrow" panose="020B0606020202030204" pitchFamily="34" charset="0"/>
              </a:rPr>
              <a:t>for your attendance and participation</a:t>
            </a:r>
            <a:endParaRPr lang="el-GR" sz="3600" dirty="0">
              <a:solidFill>
                <a:srgbClr val="0000FF"/>
              </a:solidFill>
              <a:latin typeface="Verdana" pitchFamily="34" charset="0"/>
            </a:endParaRPr>
          </a:p>
          <a:p>
            <a:pPr eaLnBrk="1" hangingPunct="1">
              <a:lnSpc>
                <a:spcPct val="125000"/>
              </a:lnSpc>
              <a:defRPr/>
            </a:pPr>
            <a:endParaRPr lang="en-GB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GB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Questions ?</a:t>
            </a:r>
          </a:p>
        </p:txBody>
      </p:sp>
      <p:sp>
        <p:nvSpPr>
          <p:cNvPr id="29699" name="Rectangle 8">
            <a:extLst>
              <a:ext uri="{FF2B5EF4-FFF2-40B4-BE49-F238E27FC236}">
                <a16:creationId xmlns:a16="http://schemas.microsoft.com/office/drawing/2014/main" id="{A570B617-A0DA-441E-B6F4-AAE35938B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763838"/>
            <a:ext cx="457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l-GR" sz="4400">
              <a:latin typeface="Verdana" panose="020B0604030504040204" pitchFamily="34" charset="0"/>
            </a:endParaRPr>
          </a:p>
        </p:txBody>
      </p:sp>
      <p:sp>
        <p:nvSpPr>
          <p:cNvPr id="29700" name="10 - Θέση αριθμού διαφάνειας">
            <a:extLst>
              <a:ext uri="{FF2B5EF4-FFF2-40B4-BE49-F238E27FC236}">
                <a16:creationId xmlns:a16="http://schemas.microsoft.com/office/drawing/2014/main" id="{A679694E-E8FC-4C32-843F-70C60BDF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BEB04A-8BE1-4AAB-93C2-BD708D58894B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2DBC76-2BED-4911-9915-A89060264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>
                <a:latin typeface="Arial Narrow" panose="020B0606020202030204" pitchFamily="34" charset="0"/>
              </a:rPr>
              <a:t>6</a:t>
            </a:r>
            <a:r>
              <a:rPr lang="el-GR" altLang="en-US" sz="1100" dirty="0">
                <a:latin typeface="Arial Narrow" panose="020B0606020202030204" pitchFamily="34" charset="0"/>
              </a:rPr>
              <a:t>ο  Μάθημα </a:t>
            </a:r>
            <a:r>
              <a:rPr lang="en-GB" altLang="en-US" sz="1100" dirty="0">
                <a:latin typeface="Arial Narrow" panose="020B0606020202030204" pitchFamily="34" charset="0"/>
              </a:rPr>
              <a:t>/ Best AI Tools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 dirty="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>
            <a:extLst>
              <a:ext uri="{FF2B5EF4-FFF2-40B4-BE49-F238E27FC236}">
                <a16:creationId xmlns:a16="http://schemas.microsoft.com/office/drawing/2014/main" id="{159A5730-9016-4960-9B2A-EA48B883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AA42D-4284-4A00-9F96-7F86B153DEDE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000"/>
          </a:p>
        </p:txBody>
      </p:sp>
      <p:sp>
        <p:nvSpPr>
          <p:cNvPr id="7172" name="TextBox 11">
            <a:extLst>
              <a:ext uri="{FF2B5EF4-FFF2-40B4-BE49-F238E27FC236}">
                <a16:creationId xmlns:a16="http://schemas.microsoft.com/office/drawing/2014/main" id="{9E25C5D9-7927-4DD1-8B9D-CAB1860D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32" y="656692"/>
            <a:ext cx="7597775" cy="62940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85950" lvl="3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Content Creation &amp; Copywriting</a:t>
            </a:r>
            <a:endParaRPr lang="sv-SE" altLang="el-GR" sz="32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1885950" lvl="3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SEO &amp; Content Optimization</a:t>
            </a:r>
          </a:p>
          <a:p>
            <a:pPr marL="1885950" lvl="3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Email Marketing</a:t>
            </a:r>
          </a:p>
          <a:p>
            <a:pPr marL="1885950" lvl="3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Social Media &amp; Scheduling</a:t>
            </a:r>
          </a:p>
          <a:p>
            <a:pPr marL="1885950" lvl="3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Chatbots &amp; Customer Interaction</a:t>
            </a:r>
          </a:p>
          <a:p>
            <a:pPr marL="1885950" lvl="3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Analytics &amp; Insights</a:t>
            </a:r>
          </a:p>
          <a:p>
            <a:pPr marL="1885950" lvl="3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Ads &amp; Campaign Optimization</a:t>
            </a:r>
          </a:p>
          <a:p>
            <a:pPr>
              <a:spcAft>
                <a:spcPts val="600"/>
              </a:spcAft>
              <a:buAutoNum type="arabicPeriod"/>
              <a:defRPr/>
            </a:pPr>
            <a:endParaRPr lang="en-GB" altLang="el-GR" sz="3200" b="1" dirty="0">
              <a:solidFill>
                <a:srgbClr val="222222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28EF5-68E0-4C30-93EB-8A63C07A5F18}"/>
              </a:ext>
            </a:extLst>
          </p:cNvPr>
          <p:cNvSpPr txBox="1"/>
          <p:nvPr/>
        </p:nvSpPr>
        <p:spPr>
          <a:xfrm>
            <a:off x="90488" y="46038"/>
            <a:ext cx="8599487" cy="73183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sz="4000" dirty="0">
                <a:solidFill>
                  <a:schemeClr val="tx1"/>
                </a:solidFill>
                <a:latin typeface="Arial Narrow" panose="020B0606020202030204" pitchFamily="34" charset="0"/>
              </a:rPr>
              <a:t>Best AI Tools for </a:t>
            </a:r>
            <a:r>
              <a:rPr lang="en-GB" sz="4000" dirty="0">
                <a:solidFill>
                  <a:schemeClr val="tx1"/>
                </a:solidFill>
                <a:latin typeface="Arial Narrow" panose="020B0606020202030204" pitchFamily="34" charset="0"/>
              </a:rPr>
              <a:t>DM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685DE199-13FA-4F83-8DB1-B4BF470E3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>
                <a:latin typeface="Arial Narrow" panose="020B0606020202030204" pitchFamily="34" charset="0"/>
              </a:rPr>
              <a:t>6</a:t>
            </a:r>
            <a:r>
              <a:rPr lang="el-GR" altLang="en-US" sz="1100" dirty="0">
                <a:latin typeface="Arial Narrow" panose="020B0606020202030204" pitchFamily="34" charset="0"/>
              </a:rPr>
              <a:t>ο  Μάθημα </a:t>
            </a:r>
            <a:r>
              <a:rPr lang="en-GB" altLang="en-US" sz="1100" dirty="0">
                <a:latin typeface="Arial Narrow" panose="020B0606020202030204" pitchFamily="34" charset="0"/>
              </a:rPr>
              <a:t>/ Best AI Tools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 dirty="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4849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>
            <a:extLst>
              <a:ext uri="{FF2B5EF4-FFF2-40B4-BE49-F238E27FC236}">
                <a16:creationId xmlns:a16="http://schemas.microsoft.com/office/drawing/2014/main" id="{159A5730-9016-4960-9B2A-EA48B883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AA42D-4284-4A00-9F96-7F86B153DEDE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000"/>
          </a:p>
        </p:txBody>
      </p:sp>
      <p:sp>
        <p:nvSpPr>
          <p:cNvPr id="7172" name="TextBox 11">
            <a:extLst>
              <a:ext uri="{FF2B5EF4-FFF2-40B4-BE49-F238E27FC236}">
                <a16:creationId xmlns:a16="http://schemas.microsoft.com/office/drawing/2014/main" id="{9E25C5D9-7927-4DD1-8B9D-CAB1860D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80728"/>
            <a:ext cx="7597775" cy="540147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GB" altLang="el-GR" sz="3200" b="1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1. Content Creation &amp; Copywriting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Jasper AI </a:t>
            </a:r>
            <a:r>
              <a:rPr lang="en-GB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– Great for blog posts, social media captions, emails.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Copy.ai </a:t>
            </a:r>
            <a:r>
              <a:rPr lang="en-GB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– Fast content generation for ads, product descriptions, etc.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l-GR" sz="32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Writesonic</a:t>
            </a:r>
            <a:r>
              <a:rPr lang="en-GB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– SEO-friendly content, chatbot generation, and landing pages.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INK</a:t>
            </a:r>
            <a:r>
              <a:rPr lang="en-GB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– Combines AI writing with SEO optimization tools</a:t>
            </a:r>
            <a:endParaRPr lang="el-GR" altLang="el-GR" sz="2800" dirty="0">
              <a:solidFill>
                <a:srgbClr val="222222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l-GR" altLang="el-GR" sz="3200" dirty="0">
              <a:solidFill>
                <a:srgbClr val="222222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28EF5-68E0-4C30-93EB-8A63C07A5F18}"/>
              </a:ext>
            </a:extLst>
          </p:cNvPr>
          <p:cNvSpPr txBox="1"/>
          <p:nvPr/>
        </p:nvSpPr>
        <p:spPr>
          <a:xfrm>
            <a:off x="90488" y="46038"/>
            <a:ext cx="8599487" cy="73183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Best AI Tools for </a:t>
            </a: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DM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685DE199-13FA-4F83-8DB1-B4BF470E3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>
                <a:latin typeface="Arial Narrow" panose="020B0606020202030204" pitchFamily="34" charset="0"/>
              </a:rPr>
              <a:t>6</a:t>
            </a:r>
            <a:r>
              <a:rPr lang="el-GR" altLang="en-US" sz="1100" dirty="0">
                <a:latin typeface="Arial Narrow" panose="020B0606020202030204" pitchFamily="34" charset="0"/>
              </a:rPr>
              <a:t>ο  Μάθημα </a:t>
            </a:r>
            <a:r>
              <a:rPr lang="en-GB" altLang="en-US" sz="1100" dirty="0">
                <a:latin typeface="Arial Narrow" panose="020B0606020202030204" pitchFamily="34" charset="0"/>
              </a:rPr>
              <a:t>/ Best AI Tools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 dirty="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>
            <a:extLst>
              <a:ext uri="{FF2B5EF4-FFF2-40B4-BE49-F238E27FC236}">
                <a16:creationId xmlns:a16="http://schemas.microsoft.com/office/drawing/2014/main" id="{159A5730-9016-4960-9B2A-EA48B883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AA42D-4284-4A00-9F96-7F86B153DEDE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000"/>
          </a:p>
        </p:txBody>
      </p:sp>
      <p:sp>
        <p:nvSpPr>
          <p:cNvPr id="7172" name="TextBox 11">
            <a:extLst>
              <a:ext uri="{FF2B5EF4-FFF2-40B4-BE49-F238E27FC236}">
                <a16:creationId xmlns:a16="http://schemas.microsoft.com/office/drawing/2014/main" id="{9E25C5D9-7927-4DD1-8B9D-CAB1860D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80728"/>
            <a:ext cx="7597775" cy="172354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GB" altLang="el-GR" sz="3200" b="1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1. Content Creation &amp; Copywriting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Jasper AI</a:t>
            </a:r>
            <a:endParaRPr lang="en-GB" altLang="el-GR" sz="3200" dirty="0">
              <a:solidFill>
                <a:srgbClr val="222222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l-GR" altLang="el-GR" sz="3200" dirty="0">
              <a:solidFill>
                <a:srgbClr val="222222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28EF5-68E0-4C30-93EB-8A63C07A5F18}"/>
              </a:ext>
            </a:extLst>
          </p:cNvPr>
          <p:cNvSpPr txBox="1"/>
          <p:nvPr/>
        </p:nvSpPr>
        <p:spPr>
          <a:xfrm>
            <a:off x="90488" y="46038"/>
            <a:ext cx="8599487" cy="73183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Best AI Tools for </a:t>
            </a: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DM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685DE199-13FA-4F83-8DB1-B4BF470E3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>
                <a:latin typeface="Arial Narrow" panose="020B0606020202030204" pitchFamily="34" charset="0"/>
              </a:rPr>
              <a:t>6</a:t>
            </a:r>
            <a:r>
              <a:rPr lang="el-GR" altLang="en-US" sz="1100" dirty="0">
                <a:latin typeface="Arial Narrow" panose="020B0606020202030204" pitchFamily="34" charset="0"/>
              </a:rPr>
              <a:t>ο  Μάθημα </a:t>
            </a:r>
            <a:r>
              <a:rPr lang="en-GB" altLang="en-US" sz="1100" dirty="0">
                <a:latin typeface="Arial Narrow" panose="020B0606020202030204" pitchFamily="34" charset="0"/>
              </a:rPr>
              <a:t>/ Best AI Tools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 dirty="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8D936F2-F139-4899-9B3D-930215B18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100" y="1628800"/>
            <a:ext cx="4072261" cy="45494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691706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>
            <a:extLst>
              <a:ext uri="{FF2B5EF4-FFF2-40B4-BE49-F238E27FC236}">
                <a16:creationId xmlns:a16="http://schemas.microsoft.com/office/drawing/2014/main" id="{159A5730-9016-4960-9B2A-EA48B883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AA42D-4284-4A00-9F96-7F86B153DEDE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000"/>
          </a:p>
        </p:txBody>
      </p:sp>
      <p:sp>
        <p:nvSpPr>
          <p:cNvPr id="7172" name="TextBox 11">
            <a:extLst>
              <a:ext uri="{FF2B5EF4-FFF2-40B4-BE49-F238E27FC236}">
                <a16:creationId xmlns:a16="http://schemas.microsoft.com/office/drawing/2014/main" id="{9E25C5D9-7927-4DD1-8B9D-CAB1860D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80728"/>
            <a:ext cx="7597775" cy="377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GB" altLang="el-GR" sz="3200" b="1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2. SEO &amp; Content Optimization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Surfer SEO </a:t>
            </a:r>
            <a:r>
              <a:rPr lang="en-US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– AI-guided content optimization for rankings.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l-GR" sz="32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Clearscope</a:t>
            </a:r>
            <a:r>
              <a:rPr lang="en-US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– Real-time keyword suggestions and content scoring.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l-GR" sz="32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MarketMuse</a:t>
            </a:r>
            <a:r>
              <a:rPr lang="en-US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– Content strategy planning using AI insights.</a:t>
            </a:r>
            <a:endParaRPr lang="el-GR" altLang="el-GR" sz="3200" dirty="0">
              <a:solidFill>
                <a:srgbClr val="222222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28EF5-68E0-4C30-93EB-8A63C07A5F18}"/>
              </a:ext>
            </a:extLst>
          </p:cNvPr>
          <p:cNvSpPr txBox="1"/>
          <p:nvPr/>
        </p:nvSpPr>
        <p:spPr>
          <a:xfrm>
            <a:off x="90488" y="46038"/>
            <a:ext cx="8599487" cy="73183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Best AI Tools for </a:t>
            </a: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DM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685DE199-13FA-4F83-8DB1-B4BF470E3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>
                <a:latin typeface="Arial Narrow" panose="020B0606020202030204" pitchFamily="34" charset="0"/>
              </a:rPr>
              <a:t>6</a:t>
            </a:r>
            <a:r>
              <a:rPr lang="el-GR" altLang="en-US" sz="1100" dirty="0">
                <a:latin typeface="Arial Narrow" panose="020B0606020202030204" pitchFamily="34" charset="0"/>
              </a:rPr>
              <a:t>ο  Μάθημα </a:t>
            </a:r>
            <a:r>
              <a:rPr lang="en-GB" altLang="en-US" sz="1100" dirty="0">
                <a:latin typeface="Arial Narrow" panose="020B0606020202030204" pitchFamily="34" charset="0"/>
              </a:rPr>
              <a:t>/ Best AI Tools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 dirty="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7016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>
            <a:extLst>
              <a:ext uri="{FF2B5EF4-FFF2-40B4-BE49-F238E27FC236}">
                <a16:creationId xmlns:a16="http://schemas.microsoft.com/office/drawing/2014/main" id="{159A5730-9016-4960-9B2A-EA48B883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AA42D-4284-4A00-9F96-7F86B153DEDE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000"/>
          </a:p>
        </p:txBody>
      </p:sp>
      <p:sp>
        <p:nvSpPr>
          <p:cNvPr id="7172" name="TextBox 11">
            <a:extLst>
              <a:ext uri="{FF2B5EF4-FFF2-40B4-BE49-F238E27FC236}">
                <a16:creationId xmlns:a16="http://schemas.microsoft.com/office/drawing/2014/main" id="{9E25C5D9-7927-4DD1-8B9D-CAB1860D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80728"/>
            <a:ext cx="7597775" cy="1154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GB" altLang="el-GR" sz="3200" b="1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2. SEO &amp; Content Optimization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Surfer SEO</a:t>
            </a:r>
            <a:endParaRPr lang="el-GR" altLang="el-GR" sz="3200" dirty="0">
              <a:solidFill>
                <a:srgbClr val="222222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28EF5-68E0-4C30-93EB-8A63C07A5F18}"/>
              </a:ext>
            </a:extLst>
          </p:cNvPr>
          <p:cNvSpPr txBox="1"/>
          <p:nvPr/>
        </p:nvSpPr>
        <p:spPr>
          <a:xfrm>
            <a:off x="90488" y="46038"/>
            <a:ext cx="8599487" cy="73183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Best AI Tools for </a:t>
            </a: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DM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685DE199-13FA-4F83-8DB1-B4BF470E3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>
                <a:latin typeface="Arial Narrow" panose="020B0606020202030204" pitchFamily="34" charset="0"/>
              </a:rPr>
              <a:t>6</a:t>
            </a:r>
            <a:r>
              <a:rPr lang="el-GR" altLang="en-US" sz="1100" dirty="0">
                <a:latin typeface="Arial Narrow" panose="020B0606020202030204" pitchFamily="34" charset="0"/>
              </a:rPr>
              <a:t>ο  Μάθημα </a:t>
            </a:r>
            <a:r>
              <a:rPr lang="en-GB" altLang="en-US" sz="1100" dirty="0">
                <a:latin typeface="Arial Narrow" panose="020B0606020202030204" pitchFamily="34" charset="0"/>
              </a:rPr>
              <a:t>/ Best AI Tools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 dirty="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3768C70-94E9-42F8-B199-1A3F30800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796" y="1664804"/>
            <a:ext cx="3572004" cy="216024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D41699F-4B16-46B4-AE98-EEBCB83EA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582" y="3857804"/>
            <a:ext cx="3572004" cy="239363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BE64135-741E-468A-92DB-5E420DD99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77" y="2111332"/>
            <a:ext cx="2340260" cy="72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9082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>
            <a:extLst>
              <a:ext uri="{FF2B5EF4-FFF2-40B4-BE49-F238E27FC236}">
                <a16:creationId xmlns:a16="http://schemas.microsoft.com/office/drawing/2014/main" id="{159A5730-9016-4960-9B2A-EA48B883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AA42D-4284-4A00-9F96-7F86B153DEDE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000"/>
          </a:p>
        </p:txBody>
      </p:sp>
      <p:sp>
        <p:nvSpPr>
          <p:cNvPr id="7172" name="TextBox 11">
            <a:extLst>
              <a:ext uri="{FF2B5EF4-FFF2-40B4-BE49-F238E27FC236}">
                <a16:creationId xmlns:a16="http://schemas.microsoft.com/office/drawing/2014/main" id="{9E25C5D9-7927-4DD1-8B9D-CAB1860D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80728"/>
            <a:ext cx="7597775" cy="377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GB" altLang="el-GR" sz="3200" b="1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3. Email Marketing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Seventh Sense </a:t>
            </a:r>
            <a:r>
              <a:rPr lang="en-US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– AI-driven email send-time optimization.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l-GR" sz="32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ourier New" panose="02070309020205020404" pitchFamily="49" charset="0"/>
              </a:rPr>
              <a:t>Optimail</a:t>
            </a:r>
            <a:r>
              <a:rPr lang="en-US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– AI email personalization and campaign testing.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l-GR" sz="32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ourier New" panose="02070309020205020404" pitchFamily="49" charset="0"/>
              </a:rPr>
              <a:t>Phrasee</a:t>
            </a:r>
            <a:r>
              <a:rPr lang="en-US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– Optimizes subject lines, CTAs, and email copy with AI.</a:t>
            </a:r>
            <a:endParaRPr lang="el-GR" altLang="el-GR" sz="3200" dirty="0">
              <a:solidFill>
                <a:srgbClr val="222222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28EF5-68E0-4C30-93EB-8A63C07A5F18}"/>
              </a:ext>
            </a:extLst>
          </p:cNvPr>
          <p:cNvSpPr txBox="1"/>
          <p:nvPr/>
        </p:nvSpPr>
        <p:spPr>
          <a:xfrm>
            <a:off x="90488" y="46038"/>
            <a:ext cx="8599487" cy="73183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Best AI Tools for </a:t>
            </a: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DM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685DE199-13FA-4F83-8DB1-B4BF470E3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>
                <a:latin typeface="Arial Narrow" panose="020B0606020202030204" pitchFamily="34" charset="0"/>
              </a:rPr>
              <a:t>6</a:t>
            </a:r>
            <a:r>
              <a:rPr lang="el-GR" altLang="en-US" sz="1100" dirty="0">
                <a:latin typeface="Arial Narrow" panose="020B0606020202030204" pitchFamily="34" charset="0"/>
              </a:rPr>
              <a:t>ο  Μάθημα </a:t>
            </a:r>
            <a:r>
              <a:rPr lang="en-GB" altLang="en-US" sz="1100" dirty="0">
                <a:latin typeface="Arial Narrow" panose="020B0606020202030204" pitchFamily="34" charset="0"/>
              </a:rPr>
              <a:t>/ Best AI Tools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 dirty="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6230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>
            <a:extLst>
              <a:ext uri="{FF2B5EF4-FFF2-40B4-BE49-F238E27FC236}">
                <a16:creationId xmlns:a16="http://schemas.microsoft.com/office/drawing/2014/main" id="{159A5730-9016-4960-9B2A-EA48B883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AA42D-4284-4A00-9F96-7F86B153DEDE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1000"/>
          </a:p>
        </p:txBody>
      </p:sp>
      <p:sp>
        <p:nvSpPr>
          <p:cNvPr id="7172" name="TextBox 11">
            <a:extLst>
              <a:ext uri="{FF2B5EF4-FFF2-40B4-BE49-F238E27FC236}">
                <a16:creationId xmlns:a16="http://schemas.microsoft.com/office/drawing/2014/main" id="{9E25C5D9-7927-4DD1-8B9D-CAB1860D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80728"/>
            <a:ext cx="7597775" cy="1154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GB" altLang="el-GR" sz="3200" b="1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3. Email Marketing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Seventh Sense</a:t>
            </a:r>
            <a:endParaRPr lang="el-GR" altLang="el-GR" sz="3200" dirty="0">
              <a:solidFill>
                <a:srgbClr val="222222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28EF5-68E0-4C30-93EB-8A63C07A5F18}"/>
              </a:ext>
            </a:extLst>
          </p:cNvPr>
          <p:cNvSpPr txBox="1"/>
          <p:nvPr/>
        </p:nvSpPr>
        <p:spPr>
          <a:xfrm>
            <a:off x="90488" y="46038"/>
            <a:ext cx="8599487" cy="73183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Best AI Tools for </a:t>
            </a: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DM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685DE199-13FA-4F83-8DB1-B4BF470E3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>
                <a:latin typeface="Arial Narrow" panose="020B0606020202030204" pitchFamily="34" charset="0"/>
              </a:rPr>
              <a:t>6</a:t>
            </a:r>
            <a:r>
              <a:rPr lang="el-GR" altLang="en-US" sz="1100" dirty="0">
                <a:latin typeface="Arial Narrow" panose="020B0606020202030204" pitchFamily="34" charset="0"/>
              </a:rPr>
              <a:t>ο  Μάθημα </a:t>
            </a:r>
            <a:r>
              <a:rPr lang="en-GB" altLang="en-US" sz="1100" dirty="0">
                <a:latin typeface="Arial Narrow" panose="020B0606020202030204" pitchFamily="34" charset="0"/>
              </a:rPr>
              <a:t>/ Best AI Tools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 dirty="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5D3062E-FE12-4103-B66B-81E52EA6D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21" y="2261558"/>
            <a:ext cx="5867479" cy="16309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002618-41D3-4C35-99B7-BF9061942BF8}"/>
              </a:ext>
            </a:extLst>
          </p:cNvPr>
          <p:cNvSpPr txBox="1"/>
          <p:nvPr/>
        </p:nvSpPr>
        <p:spPr>
          <a:xfrm>
            <a:off x="700020" y="4029090"/>
            <a:ext cx="81204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AI software designed to drive maximum performance and engagement with your existing email marketing program.</a:t>
            </a:r>
            <a:endParaRPr lang="el-GR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8510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5 - Θέση αριθμού διαφάνειας">
            <a:extLst>
              <a:ext uri="{FF2B5EF4-FFF2-40B4-BE49-F238E27FC236}">
                <a16:creationId xmlns:a16="http://schemas.microsoft.com/office/drawing/2014/main" id="{159A5730-9016-4960-9B2A-EA48B883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AA42D-4284-4A00-9F96-7F86B153DEDE}" type="slidenum">
              <a:rPr lang="en-GB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000"/>
          </a:p>
        </p:txBody>
      </p:sp>
      <p:sp>
        <p:nvSpPr>
          <p:cNvPr id="7172" name="TextBox 11">
            <a:extLst>
              <a:ext uri="{FF2B5EF4-FFF2-40B4-BE49-F238E27FC236}">
                <a16:creationId xmlns:a16="http://schemas.microsoft.com/office/drawing/2014/main" id="{9E25C5D9-7927-4DD1-8B9D-CAB1860D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980728"/>
            <a:ext cx="7597775" cy="377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n-GB" altLang="el-GR" sz="3200" b="1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4. Social Media &amp; Scheduling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Lately.ai </a:t>
            </a:r>
            <a:r>
              <a:rPr lang="en-GB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– Turns long-form content (like blogs or videos) into dozens of social posts.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l-GR" sz="32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Ocoya</a:t>
            </a:r>
            <a:r>
              <a:rPr lang="en-GB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– Combines design templates, scheduling, and AI copywriting.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l-GR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Buffer AI Assistant </a:t>
            </a:r>
            <a:r>
              <a:rPr lang="en-GB" altLang="el-GR" sz="3200" dirty="0">
                <a:solidFill>
                  <a:srgbClr val="22222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– Helps ideate and improve social content inside Buffer.</a:t>
            </a:r>
            <a:endParaRPr lang="el-GR" altLang="el-GR" sz="3200" dirty="0">
              <a:solidFill>
                <a:srgbClr val="222222"/>
              </a:solidFill>
              <a:latin typeface="Arial Narrow" panose="020B0606020202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28EF5-68E0-4C30-93EB-8A63C07A5F18}"/>
              </a:ext>
            </a:extLst>
          </p:cNvPr>
          <p:cNvSpPr txBox="1"/>
          <p:nvPr/>
        </p:nvSpPr>
        <p:spPr>
          <a:xfrm>
            <a:off x="90488" y="46038"/>
            <a:ext cx="8599487" cy="73183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lIns="74295" tIns="37148" rIns="74295" bIns="37148" anchor="b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 cap="none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dirty="0">
                <a:solidFill>
                  <a:schemeClr val="tx1"/>
                </a:solidFill>
                <a:latin typeface="Arial Narrow" panose="020B0606020202030204" pitchFamily="34" charset="0"/>
              </a:rPr>
              <a:t>Best AI Tools for </a:t>
            </a: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DM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685DE199-13FA-4F83-8DB1-B4BF470E3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248400"/>
            <a:ext cx="47894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>
                <a:latin typeface="Arial Narrow" panose="020B0606020202030204" pitchFamily="34" charset="0"/>
              </a:rPr>
              <a:t>6</a:t>
            </a:r>
            <a:r>
              <a:rPr lang="el-GR" altLang="en-US" sz="1100" dirty="0">
                <a:latin typeface="Arial Narrow" panose="020B0606020202030204" pitchFamily="34" charset="0"/>
              </a:rPr>
              <a:t>ο  Μάθημα </a:t>
            </a:r>
            <a:r>
              <a:rPr lang="en-GB" altLang="en-US" sz="1100" dirty="0">
                <a:latin typeface="Arial Narrow" panose="020B0606020202030204" pitchFamily="34" charset="0"/>
              </a:rPr>
              <a:t>/ Best AI Tools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100" dirty="0">
                <a:latin typeface="Arial Narrow" panose="020B0606020202030204" pitchFamily="34" charset="0"/>
              </a:rPr>
              <a:t>Δρ Δημήτριος Μαδυτινός</a:t>
            </a:r>
            <a:endParaRPr lang="en-GB" altLang="en-US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2506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7153</TotalTime>
  <Words>916</Words>
  <Application>Microsoft Office PowerPoint</Application>
  <PresentationFormat>Προβολή στην οθόνη (4:3)</PresentationFormat>
  <Paragraphs>156</Paragraphs>
  <Slides>17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Verdana</vt:lpstr>
      <vt:lpstr>Wingdings</vt:lpstr>
      <vt:lpstr>Network</vt:lpstr>
      <vt:lpstr>6ο Μάθημα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Dimitrios Maditinos</cp:lastModifiedBy>
  <cp:revision>395</cp:revision>
  <cp:lastPrinted>1601-01-01T00:00:00Z</cp:lastPrinted>
  <dcterms:created xsi:type="dcterms:W3CDTF">1601-01-01T00:00:00Z</dcterms:created>
  <dcterms:modified xsi:type="dcterms:W3CDTF">2025-05-08T07:18:22Z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