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91" d="100"/>
          <a:sy n="191" d="100"/>
        </p:scale>
        <p:origin x="606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7200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967948" y="-885451"/>
            <a:ext cx="4210478" cy="4210477"/>
          </a:xfrm>
          <a:prstGeom prst="roundRect">
            <a:avLst>
              <a:gd name="adj" fmla="val 108586"/>
            </a:avLst>
          </a:prstGeom>
          <a:solidFill>
            <a:srgbClr val="9A3412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-484949" y="7894616"/>
            <a:ext cx="3054820" cy="3054820"/>
          </a:xfrm>
          <a:prstGeom prst="roundRect">
            <a:avLst>
              <a:gd name="adj" fmla="val 149665"/>
            </a:avLst>
          </a:prstGeom>
          <a:solidFill>
            <a:srgbClr val="B45309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1620563" y="1369701"/>
            <a:ext cx="2288098" cy="2288098"/>
          </a:xfrm>
          <a:prstGeom prst="roundRect">
            <a:avLst>
              <a:gd name="adj" fmla="val 199817"/>
            </a:avLst>
          </a:prstGeom>
          <a:solidFill>
            <a:srgbClr val="4D7C0F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3380625" y="653011"/>
            <a:ext cx="9832053" cy="10096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7950"/>
              </a:lnSpc>
              <a:buNone/>
            </a:pPr>
            <a:r>
              <a:rPr lang="en-US" sz="795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🎯</a:t>
            </a:r>
            <a:endParaRPr lang="en-US" sz="7950" dirty="0"/>
          </a:p>
        </p:txBody>
      </p:sp>
      <p:sp>
        <p:nvSpPr>
          <p:cNvPr id="6" name="Text 4"/>
          <p:cNvSpPr/>
          <p:nvPr/>
        </p:nvSpPr>
        <p:spPr>
          <a:xfrm>
            <a:off x="3380625" y="2073149"/>
            <a:ext cx="9639267" cy="4346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2400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Brand Positioning και Brand Image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380625" y="2712011"/>
            <a:ext cx="9639267" cy="2173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Ακαδημαϊκή παρουσίαση 5 slides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084608" y="-4002785"/>
            <a:ext cx="2774216" cy="2509492"/>
          </a:xfrm>
          <a:prstGeom prst="roundRect">
            <a:avLst>
              <a:gd name="adj" fmla="val 157164"/>
            </a:avLst>
          </a:prstGeom>
          <a:solidFill>
            <a:srgbClr val="9A3412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-4321185" y="4517518"/>
            <a:ext cx="2075642" cy="1877578"/>
          </a:xfrm>
          <a:prstGeom prst="roundRect">
            <a:avLst>
              <a:gd name="adj" fmla="val 210059"/>
            </a:avLst>
          </a:prstGeom>
          <a:solidFill>
            <a:srgbClr val="4D7C0F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6408" y="778201"/>
            <a:ext cx="8732818" cy="794501"/>
          </a:xfrm>
          <a:prstGeom prst="roundRect">
            <a:avLst>
              <a:gd name="adj" fmla="val 218422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6408" y="1699208"/>
            <a:ext cx="8732818" cy="1293828"/>
          </a:xfrm>
          <a:prstGeom prst="roundRect">
            <a:avLst>
              <a:gd name="adj" fmla="val 134126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6408" y="288282"/>
            <a:ext cx="8732818" cy="26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1. Τοποθέτηση μάρκας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2482" y="928982"/>
            <a:ext cx="8721234" cy="53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Το </a:t>
            </a:r>
            <a:r>
              <a:rPr lang="en-US" sz="1200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brand positioning</a:t>
            </a: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αναφέρεται στη συνειδητή στρατηγική επιλογή μιας επιχείρησης να καταλάβει μια διακριτή θέση στο μυαλό του καταναλωτή. Στόχος του είναι να αποσαφηνίσει σε ποιο κοινό απευθύνεται η μάρκα, ποια ανάγκη καλύπτει και γιατί θεωρείται διαφορετική ή ανώτερη από τις ανταγωνιστικές επιλογές.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98145" y="1849990"/>
            <a:ext cx="8410667" cy="178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Καθορίζει τι εκπροσωπεί η μάρκα σε επίπεδο αξιών και υπόσχεσης.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98145" y="2345887"/>
            <a:ext cx="8410667" cy="178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Ορίζει με σαφήνεια το κοινό-στόχο και το βασικό ανταγωνιστικό πλεονέκτημα.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98145" y="2841785"/>
            <a:ext cx="8410667" cy="178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Αποτυπώνει το μήνυμα που επιθυμεί να περάσει η επιχείρηση στην αγορά.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854631" y="-748968"/>
            <a:ext cx="3272661" cy="3272663"/>
          </a:xfrm>
          <a:prstGeom prst="roundRect">
            <a:avLst>
              <a:gd name="adj" fmla="val 139703"/>
            </a:avLst>
          </a:prstGeom>
          <a:solidFill>
            <a:srgbClr val="B45309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-188611" y="7862502"/>
            <a:ext cx="2357897" cy="2357897"/>
          </a:xfrm>
          <a:prstGeom prst="roundRect">
            <a:avLst>
              <a:gd name="adj" fmla="val 193902"/>
            </a:avLst>
          </a:prstGeom>
          <a:solidFill>
            <a:srgbClr val="9A3412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6420" y="825604"/>
            <a:ext cx="8877724" cy="921006"/>
          </a:xfrm>
          <a:prstGeom prst="roundRect">
            <a:avLst>
              <a:gd name="adj" fmla="val 218422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6420" y="1746611"/>
            <a:ext cx="8877724" cy="1499838"/>
          </a:xfrm>
          <a:prstGeom prst="roundRect">
            <a:avLst>
              <a:gd name="adj" fmla="val 134126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6420" y="335685"/>
            <a:ext cx="8877724" cy="3097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2. Εικόνα μάρκας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2494" y="976385"/>
            <a:ext cx="8865948" cy="619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Το </a:t>
            </a:r>
            <a:r>
              <a:rPr lang="en-US" sz="1200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brand image</a:t>
            </a: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αφορά την πραγματική εικόνα που διαμορφώνει ο καταναλωτής για τη μάρκα μέσα από προσωπικές εμπειρίες, επικοινωνιακά ερεθίσματα, φήμη, ποιότητα και συνειρμούς. Δεν πρόκειται για αυτό που δηλώνει η επιχείρηση ότι είναι, αλλά για αυτό που τελικά πιστεύει το κοινό ότι είναι.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8157" y="1897392"/>
            <a:ext cx="8550228" cy="2064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Διαμορφώνεται από το προϊόν, την εξυπηρέτηση, την τιμή, τη φήμη και τη συνολική εμπειρία.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78157" y="2393289"/>
            <a:ext cx="8550228" cy="2064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Δεν εξαρτάται μόνο από λογότυπο, όνομα ή διαφήμιση, αλλά από τη συνοχή της εμπειρίας.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8157" y="2889187"/>
            <a:ext cx="8550228" cy="2064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Αποτυπώνει το πώς ερμηνεύει και αξιολογεί ο καταναλωτής τη μάρκα στην πράξη.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27042" y="-3382274"/>
            <a:ext cx="3115917" cy="2867608"/>
          </a:xfrm>
          <a:prstGeom prst="roundRect">
            <a:avLst>
              <a:gd name="adj" fmla="val 143692"/>
            </a:avLst>
          </a:prstGeom>
          <a:solidFill>
            <a:srgbClr val="4D7C0F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-4297366" y="5138459"/>
            <a:ext cx="2309067" cy="2125055"/>
          </a:xfrm>
          <a:prstGeom prst="roundRect">
            <a:avLst>
              <a:gd name="adj" fmla="val 193902"/>
            </a:avLst>
          </a:prstGeom>
          <a:solidFill>
            <a:srgbClr val="9A3412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530718"/>
            <a:ext cx="8967664" cy="830057"/>
          </a:xfrm>
          <a:prstGeom prst="roundRect">
            <a:avLst>
              <a:gd name="adj" fmla="val 218422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0" y="1451724"/>
            <a:ext cx="8967664" cy="851694"/>
          </a:xfrm>
          <a:prstGeom prst="roundRect">
            <a:avLst>
              <a:gd name="adj" fmla="val 212873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0" y="2396738"/>
            <a:ext cx="8967664" cy="851693"/>
          </a:xfrm>
          <a:prstGeom prst="roundRect">
            <a:avLst>
              <a:gd name="adj" fmla="val 212873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0" y="3341751"/>
            <a:ext cx="8967664" cy="851694"/>
          </a:xfrm>
          <a:prstGeom prst="roundRect">
            <a:avLst>
              <a:gd name="adj" fmla="val 212873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0" y="4286766"/>
            <a:ext cx="8967664" cy="851693"/>
          </a:xfrm>
          <a:prstGeom prst="roundRect">
            <a:avLst>
              <a:gd name="adj" fmla="val 212873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0" y="40799"/>
            <a:ext cx="8967664" cy="2791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3. Βασική διάκριση και παραδείγματα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073" y="681499"/>
            <a:ext cx="8955769" cy="5582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Η βασική διαφορά είναι ότι το positioning εκφράζει αυτό που θέλει η επιχείρηση να σημαίνει η μάρκα, ενώ το image εκφράζει αυτό που πράγματι αντιλαμβάνεται ο καταναλωτής. Ιδανικά οι δύο έννοιες πρέπει να συμπίπτουν, επειδή όταν υπάρχει απόκλιση δημιουργείται σύγχυση, αδύναμη διαφοροποίηση και περιορισμένη πιστότητα προς τη μάρκα.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73" y="1627177"/>
            <a:ext cx="8955769" cy="2189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64"/>
              </a:lnSpc>
              <a:buNone/>
            </a:pPr>
            <a:r>
              <a:rPr lang="en-US" sz="1404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Apple</a:t>
            </a:r>
            <a:endParaRPr lang="en-US" sz="1404" dirty="0"/>
          </a:p>
        </p:txBody>
      </p:sp>
      <p:sp>
        <p:nvSpPr>
          <p:cNvPr id="12" name="Text 10"/>
          <p:cNvSpPr/>
          <p:nvPr/>
        </p:nvSpPr>
        <p:spPr>
          <a:xfrm>
            <a:off x="6073" y="2039476"/>
            <a:ext cx="8955769" cy="1860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Η Apple συνδέεται με καινοτομία, υψηλή αισθητική, απλότητα χρήσης και premium εμπειρία.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073" y="2572190"/>
            <a:ext cx="8955769" cy="2189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64"/>
              </a:lnSpc>
              <a:buNone/>
            </a:pPr>
            <a:r>
              <a:rPr lang="en-US" sz="1404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Volvo</a:t>
            </a:r>
            <a:endParaRPr lang="en-US" sz="1404" dirty="0"/>
          </a:p>
        </p:txBody>
      </p:sp>
      <p:sp>
        <p:nvSpPr>
          <p:cNvPr id="14" name="Text 12"/>
          <p:cNvSpPr/>
          <p:nvPr/>
        </p:nvSpPr>
        <p:spPr>
          <a:xfrm>
            <a:off x="6073" y="2984489"/>
            <a:ext cx="8955769" cy="1860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Η Volvo έχει οικοδομήσει διαχρονικά ισχυρή θέση γύρω από την ασφάλεια, την αξιοπιστία και την οικογενειακή προστασία.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073" y="3517204"/>
            <a:ext cx="8955769" cy="2189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64"/>
              </a:lnSpc>
              <a:buNone/>
            </a:pPr>
            <a:r>
              <a:rPr lang="en-US" sz="1404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Nike</a:t>
            </a:r>
            <a:endParaRPr lang="en-US" sz="1404" dirty="0"/>
          </a:p>
        </p:txBody>
      </p:sp>
      <p:sp>
        <p:nvSpPr>
          <p:cNvPr id="16" name="Text 14"/>
          <p:cNvSpPr/>
          <p:nvPr/>
        </p:nvSpPr>
        <p:spPr>
          <a:xfrm>
            <a:off x="6073" y="3929502"/>
            <a:ext cx="8955769" cy="1860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Η Nike ταυτίζεται με αθλητική υπέρβαση, αυτοβελτίωση, έμπνευση και ισχυρό συναισθηματικό συμβολισμό.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073" y="4462218"/>
            <a:ext cx="8955769" cy="2189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64"/>
              </a:lnSpc>
              <a:buNone/>
            </a:pPr>
            <a:r>
              <a:rPr lang="en-US" sz="1404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IKEA</a:t>
            </a:r>
            <a:endParaRPr lang="en-US" sz="1404" dirty="0"/>
          </a:p>
        </p:txBody>
      </p:sp>
      <p:sp>
        <p:nvSpPr>
          <p:cNvPr id="18" name="Text 16"/>
          <p:cNvSpPr/>
          <p:nvPr/>
        </p:nvSpPr>
        <p:spPr>
          <a:xfrm>
            <a:off x="6073" y="4874517"/>
            <a:ext cx="8955769" cy="1860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Η IKEA τοποθετείται ως προσιτή, λειτουργική και καλοσχεδιασμένη λύση για τον σύγχρονο οικιακό χώρο.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29119" y="-4633853"/>
            <a:ext cx="3793251" cy="3818154"/>
          </a:xfrm>
          <a:prstGeom prst="roundRect">
            <a:avLst>
              <a:gd name="adj" fmla="val 119744"/>
            </a:avLst>
          </a:prstGeom>
          <a:solidFill>
            <a:srgbClr val="9A3412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-4613263" y="4068905"/>
            <a:ext cx="2702971" cy="2720716"/>
          </a:xfrm>
          <a:prstGeom prst="roundRect">
            <a:avLst>
              <a:gd name="adj" fmla="val 168044"/>
            </a:avLst>
          </a:prstGeom>
          <a:solidFill>
            <a:srgbClr val="4D7C0F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-930576" y="402530"/>
            <a:ext cx="1979572" cy="1992568"/>
          </a:xfrm>
          <a:prstGeom prst="roundRect">
            <a:avLst>
              <a:gd name="adj" fmla="val 229453"/>
            </a:avLst>
          </a:prstGeom>
          <a:solidFill>
            <a:srgbClr val="B45309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6421" y="542846"/>
            <a:ext cx="9097579" cy="821561"/>
          </a:xfrm>
          <a:prstGeom prst="roundRect">
            <a:avLst>
              <a:gd name="adj" fmla="val 178081"/>
            </a:avLst>
          </a:prstGeom>
          <a:solidFill>
            <a:srgbClr val="FFFFFF">
              <a:alpha val="75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6421" y="1364407"/>
            <a:ext cx="9097579" cy="821561"/>
          </a:xfrm>
          <a:prstGeom prst="roundRect">
            <a:avLst>
              <a:gd name="adj" fmla="val 178081"/>
            </a:avLst>
          </a:prstGeom>
          <a:solidFill>
            <a:srgbClr val="FFFFFF">
              <a:alpha val="75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6421" y="2185968"/>
            <a:ext cx="9097579" cy="714525"/>
          </a:xfrm>
          <a:prstGeom prst="roundRect">
            <a:avLst>
              <a:gd name="adj" fmla="val 281541"/>
            </a:avLst>
          </a:prstGeom>
          <a:solidFill>
            <a:srgbClr val="FFFFFF">
              <a:alpha val="86000"/>
            </a:srgbClr>
          </a:solidFill>
          <a:ln w="6393">
            <a:solidFill>
              <a:srgbClr val="1F2937"/>
            </a:solidFill>
          </a:ln>
          <a:effectLst>
            <a:outerShdw blurRad="381000" dist="114300" dir="5400000" algn="bl" rotWithShape="0">
              <a:srgbClr val="1F2937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6421" y="52927"/>
            <a:ext cx="9097579" cy="3097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4. Βιβλιογραφικές παραπομπές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57743" y="850386"/>
            <a:ext cx="8707860" cy="2064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Διαμαντή, Α. (2008). </a:t>
            </a:r>
            <a:r>
              <a:rPr lang="en-US" sz="1200" i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Δημιουργία Μάρκας (Branding) και Τοποθέτηση στις Διεθνείς Αγορές</a:t>
            </a: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 Πανεπιστήμιο Μακεδονίας.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57743" y="1671947"/>
            <a:ext cx="8707860" cy="2064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Πέππας, Χ. (2010). </a:t>
            </a:r>
            <a:r>
              <a:rPr lang="en-US" sz="1200" i="1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Στρατηγικές Nation Branding: Οι περιπτώσεις του Ηνωμένου Βασιλείου και της Αυστραλίας</a:t>
            </a: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 Εθνική Σχολή Δημόσιας Διοίκησης.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2494" y="2336749"/>
            <a:ext cx="9085511" cy="4129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080"/>
              </a:lnSpc>
              <a:buNone/>
            </a:pPr>
            <a:r>
              <a:rPr lang="en-US" sz="1200" dirty="0">
                <a:solidFill>
                  <a:srgbClr val="1F2937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Οι δύο πηγές στηρίζουν θεωρητικά τις έννοιες της μάρκας, της τοποθέτησης, της εικόνας και της στρατηγικής διαχείρισης ταυτότητας.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400</Words>
  <Application>Microsoft Office PowerPoint</Application>
  <PresentationFormat>On-screen Show (16:9)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Source Sans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Konstantinos Seretis</cp:lastModifiedBy>
  <cp:revision>2</cp:revision>
  <dcterms:created xsi:type="dcterms:W3CDTF">2026-05-16T10:06:22Z</dcterms:created>
  <dcterms:modified xsi:type="dcterms:W3CDTF">2026-05-16T10:13:07Z</dcterms:modified>
</cp:coreProperties>
</file>