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71" r:id="rId6"/>
    <p:sldId id="291" r:id="rId7"/>
    <p:sldId id="292" r:id="rId8"/>
    <p:sldId id="293" r:id="rId9"/>
    <p:sldId id="294" r:id="rId10"/>
    <p:sldId id="295" r:id="rId11"/>
    <p:sldId id="296" r:id="rId12"/>
    <p:sldId id="266" r:id="rId13"/>
    <p:sldId id="277" r:id="rId14"/>
    <p:sldId id="288" r:id="rId15"/>
    <p:sldId id="275" r:id="rId16"/>
    <p:sldId id="286" r:id="rId17"/>
    <p:sldId id="260" r:id="rId18"/>
    <p:sldId id="272" r:id="rId19"/>
    <p:sldId id="280" r:id="rId20"/>
    <p:sldId id="274" r:id="rId21"/>
    <p:sldId id="289" r:id="rId22"/>
    <p:sldId id="285" r:id="rId23"/>
    <p:sldId id="290" r:id="rId24"/>
  </p:sldIdLst>
  <p:sldSz cx="18288000" cy="10287000"/>
  <p:notesSz cx="6858000" cy="9144000"/>
  <p:embeddedFontLst>
    <p:embeddedFont>
      <p:font typeface="Arial Narrow" panose="020B0606020202030204" pitchFamily="34" charset="0"/>
      <p:regular r:id="rId26"/>
      <p:bold r:id="rId27"/>
      <p:italic r:id="rId28"/>
      <p:boldItalic r:id="rId29"/>
    </p:embeddedFont>
    <p:embeddedFont>
      <p:font typeface="Calibri" panose="020F0502020204030204" pitchFamily="34" charset="0"/>
      <p:regular r:id="rId30"/>
      <p:bold r:id="rId31"/>
      <p:italic r:id="rId32"/>
      <p:boldItalic r:id="rId33"/>
    </p:embeddedFont>
    <p:embeddedFont>
      <p:font typeface="Telegraf" panose="020B0604020202020204" charset="0"/>
      <p:regular r:id="rId34"/>
    </p:embeddedFont>
    <p:embeddedFont>
      <p:font typeface="Telegraf Bold" panose="020B0604020202020204" charset="0"/>
      <p:regular r:id="rId35"/>
    </p:embeddedFont>
    <p:embeddedFont>
      <p:font typeface="Telegraf Bold Bold" panose="020B0604020202020204" charset="0"/>
      <p:regular r:id="rId36"/>
    </p:embeddedFont>
    <p:embeddedFont>
      <p:font typeface="Telegraf Medium" panose="020B0604020202020204" charset="0"/>
      <p:regular r:id="rId3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ritides97@gmail.com" initials="a" lastIdx="2" clrIdx="0">
    <p:extLst>
      <p:ext uri="{19B8F6BF-5375-455C-9EA6-DF929625EA0E}">
        <p15:presenceInfo xmlns:p15="http://schemas.microsoft.com/office/powerpoint/2012/main" userId="10f6b1128206557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0" d="100"/>
          <a:sy n="40" d="100"/>
        </p:scale>
        <p:origin x="828" y="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5EF4B-AF7D-4565-966E-35AD753E1E6F}" type="datetimeFigureOut">
              <a:rPr lang="el-GR" smtClean="0"/>
              <a:t>27/3/2024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D9688D-2E71-4ADF-A610-5FC234211147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55291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-16686"/>
            <a:ext cx="18288000" cy="3445686"/>
            <a:chOff x="0" y="0"/>
            <a:chExt cx="4816593" cy="90750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907506"/>
            </a:xfrm>
            <a:custGeom>
              <a:avLst/>
              <a:gdLst/>
              <a:ahLst/>
              <a:cxnLst/>
              <a:rect l="l" t="t" r="r" b="b"/>
              <a:pathLst>
                <a:path w="4816592" h="907506">
                  <a:moveTo>
                    <a:pt x="0" y="0"/>
                  </a:moveTo>
                  <a:lnTo>
                    <a:pt x="4816592" y="0"/>
                  </a:lnTo>
                  <a:lnTo>
                    <a:pt x="4816592" y="907506"/>
                  </a:lnTo>
                  <a:lnTo>
                    <a:pt x="0" y="907506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202524" y="1329267"/>
            <a:ext cx="13301422" cy="9459745"/>
            <a:chOff x="0" y="0"/>
            <a:chExt cx="3503255" cy="2491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03255" cy="2491456"/>
            </a:xfrm>
            <a:custGeom>
              <a:avLst/>
              <a:gdLst/>
              <a:ahLst/>
              <a:cxnLst/>
              <a:rect l="l" t="t" r="r" b="b"/>
              <a:pathLst>
                <a:path w="3503255" h="2491456">
                  <a:moveTo>
                    <a:pt x="29102" y="0"/>
                  </a:moveTo>
                  <a:lnTo>
                    <a:pt x="3474153" y="0"/>
                  </a:lnTo>
                  <a:cubicBezTo>
                    <a:pt x="3490226" y="0"/>
                    <a:pt x="3503255" y="13029"/>
                    <a:pt x="3503255" y="29102"/>
                  </a:cubicBezTo>
                  <a:lnTo>
                    <a:pt x="3503255" y="2462354"/>
                  </a:lnTo>
                  <a:cubicBezTo>
                    <a:pt x="3503255" y="2478426"/>
                    <a:pt x="3490226" y="2491456"/>
                    <a:pt x="3474153" y="2491456"/>
                  </a:cubicBezTo>
                  <a:lnTo>
                    <a:pt x="29102" y="2491456"/>
                  </a:lnTo>
                  <a:cubicBezTo>
                    <a:pt x="13029" y="2491456"/>
                    <a:pt x="0" y="2478426"/>
                    <a:pt x="0" y="2462354"/>
                  </a:cubicBezTo>
                  <a:lnTo>
                    <a:pt x="0" y="29102"/>
                  </a:lnTo>
                  <a:cubicBezTo>
                    <a:pt x="0" y="13029"/>
                    <a:pt x="13029" y="0"/>
                    <a:pt x="29102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3060798" y="1409077"/>
            <a:ext cx="4198502" cy="8532406"/>
            <a:chOff x="0" y="0"/>
            <a:chExt cx="5001260" cy="101638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5000993" cy="10163632"/>
            </a:xfrm>
            <a:custGeom>
              <a:avLst/>
              <a:gdLst/>
              <a:ahLst/>
              <a:cxnLst/>
              <a:rect l="l" t="t" r="r" b="b"/>
              <a:pathLst>
                <a:path w="5000993" h="10163632">
                  <a:moveTo>
                    <a:pt x="0" y="0"/>
                  </a:moveTo>
                  <a:lnTo>
                    <a:pt x="5000993" y="0"/>
                  </a:lnTo>
                  <a:lnTo>
                    <a:pt x="5000993" y="10163632"/>
                  </a:lnTo>
                  <a:lnTo>
                    <a:pt x="0" y="10163632"/>
                  </a:lnTo>
                  <a:close/>
                </a:path>
              </a:pathLst>
            </a:custGeom>
            <a:blipFill>
              <a:blip r:embed="rId2"/>
              <a:stretch>
                <a:fillRect l="-45" r="-45"/>
              </a:stretch>
            </a:blipFill>
          </p:spPr>
        </p:sp>
        <p:sp>
          <p:nvSpPr>
            <p:cNvPr id="10" name="Freeform 10"/>
            <p:cNvSpPr/>
            <p:nvPr/>
          </p:nvSpPr>
          <p:spPr>
            <a:xfrm>
              <a:off x="338760" y="288798"/>
              <a:ext cx="4330776" cy="9398000"/>
            </a:xfrm>
            <a:custGeom>
              <a:avLst/>
              <a:gdLst/>
              <a:ahLst/>
              <a:cxnLst/>
              <a:rect l="l" t="t" r="r" b="b"/>
              <a:pathLst>
                <a:path w="4330776" h="9398000">
                  <a:moveTo>
                    <a:pt x="3894366" y="9398000"/>
                  </a:moveTo>
                  <a:lnTo>
                    <a:pt x="436410" y="9398000"/>
                  </a:lnTo>
                  <a:cubicBezTo>
                    <a:pt x="195389" y="9398000"/>
                    <a:pt x="0" y="9202610"/>
                    <a:pt x="0" y="8961590"/>
                  </a:cubicBezTo>
                  <a:lnTo>
                    <a:pt x="0" y="436410"/>
                  </a:lnTo>
                  <a:cubicBezTo>
                    <a:pt x="0" y="195390"/>
                    <a:pt x="195389" y="0"/>
                    <a:pt x="436410" y="0"/>
                  </a:cubicBezTo>
                  <a:lnTo>
                    <a:pt x="861580" y="0"/>
                  </a:lnTo>
                  <a:cubicBezTo>
                    <a:pt x="902373" y="0"/>
                    <a:pt x="935444" y="33071"/>
                    <a:pt x="935444" y="73863"/>
                  </a:cubicBezTo>
                  <a:lnTo>
                    <a:pt x="935444" y="73863"/>
                  </a:lnTo>
                  <a:cubicBezTo>
                    <a:pt x="935444" y="225019"/>
                    <a:pt x="1057745" y="347688"/>
                    <a:pt x="1208913" y="348120"/>
                  </a:cubicBezTo>
                  <a:lnTo>
                    <a:pt x="3105874" y="353619"/>
                  </a:lnTo>
                  <a:cubicBezTo>
                    <a:pt x="3257651" y="354063"/>
                    <a:pt x="3380930" y="231140"/>
                    <a:pt x="3380930" y="79362"/>
                  </a:cubicBezTo>
                  <a:lnTo>
                    <a:pt x="3380930" y="73863"/>
                  </a:lnTo>
                  <a:cubicBezTo>
                    <a:pt x="3380930" y="33071"/>
                    <a:pt x="3414001" y="0"/>
                    <a:pt x="3454794" y="0"/>
                  </a:cubicBezTo>
                  <a:lnTo>
                    <a:pt x="3894366" y="0"/>
                  </a:lnTo>
                  <a:cubicBezTo>
                    <a:pt x="4135387" y="0"/>
                    <a:pt x="4330776" y="195390"/>
                    <a:pt x="4330776" y="436410"/>
                  </a:cubicBezTo>
                  <a:lnTo>
                    <a:pt x="4330776" y="8961603"/>
                  </a:lnTo>
                  <a:cubicBezTo>
                    <a:pt x="4330776" y="9202610"/>
                    <a:pt x="4135387" y="9398000"/>
                    <a:pt x="3894366" y="9398000"/>
                  </a:cubicBezTo>
                  <a:close/>
                </a:path>
              </a:pathLst>
            </a:custGeom>
            <a:blipFill>
              <a:blip r:embed="rId3"/>
              <a:stretch>
                <a:fillRect l="-57824" r="-57824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552840" y="4018841"/>
            <a:ext cx="12384816" cy="11505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999"/>
              </a:lnSpc>
            </a:pP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Soci</a:t>
            </a:r>
            <a:r>
              <a:rPr lang="en-US" sz="6600" u="none" dirty="0">
                <a:solidFill>
                  <a:srgbClr val="191919"/>
                </a:solidFill>
                <a:latin typeface="Arial Narrow" panose="020B0606020202030204" pitchFamily="34" charset="0"/>
              </a:rPr>
              <a:t>al Media Marketing in</a:t>
            </a:r>
            <a:r>
              <a:rPr lang="en-US" sz="6600" dirty="0">
                <a:solidFill>
                  <a:srgbClr val="191919"/>
                </a:solidFill>
                <a:latin typeface="Arial Narrow" panose="020B0606020202030204" pitchFamily="34" charset="0"/>
              </a:rPr>
              <a:t> </a:t>
            </a:r>
            <a:r>
              <a:rPr lang="en-US" sz="6600" u="none" dirty="0">
                <a:solidFill>
                  <a:srgbClr val="191919"/>
                </a:solidFill>
                <a:latin typeface="Arial Narrow" panose="020B0606020202030204" pitchFamily="34" charset="0"/>
              </a:rPr>
              <a:t>Businesses</a:t>
            </a:r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0F1216ED-BE16-4D68-A2EF-00071FC36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1252" y="1576101"/>
            <a:ext cx="1454798" cy="21478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822957" y="4750638"/>
          <a:ext cx="13436344" cy="4507662"/>
        </p:xfrm>
        <a:graphic>
          <a:graphicData uri="http://schemas.openxmlformats.org/drawingml/2006/table">
            <a:tbl>
              <a:tblPr/>
              <a:tblGrid>
                <a:gridCol w="651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3579">
                <a:tc gridSpan="3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83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191000" y="114476"/>
            <a:ext cx="12344400" cy="93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Social media statistics (5)</a:t>
            </a:r>
            <a:endParaRPr lang="en-US" sz="72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3B2D7-C73D-4C3F-972A-B0C7361EDBF2}"/>
              </a:ext>
            </a:extLst>
          </p:cNvPr>
          <p:cNvSpPr txBox="1"/>
          <p:nvPr/>
        </p:nvSpPr>
        <p:spPr>
          <a:xfrm>
            <a:off x="6477000" y="98666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https://datareportal.com/social-media-users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BB29EAF-9DFB-4108-8276-D523C82E1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12800"/>
            <a:ext cx="16935732" cy="84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438561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822957" y="4750638"/>
          <a:ext cx="13436344" cy="4507662"/>
        </p:xfrm>
        <a:graphic>
          <a:graphicData uri="http://schemas.openxmlformats.org/drawingml/2006/table">
            <a:tbl>
              <a:tblPr/>
              <a:tblGrid>
                <a:gridCol w="651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3579">
                <a:tc gridSpan="3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83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191000" y="114476"/>
            <a:ext cx="12344400" cy="93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Social media statistics (6)</a:t>
            </a:r>
            <a:endParaRPr lang="en-US" sz="72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3B2D7-C73D-4C3F-972A-B0C7361EDBF2}"/>
              </a:ext>
            </a:extLst>
          </p:cNvPr>
          <p:cNvSpPr txBox="1"/>
          <p:nvPr/>
        </p:nvSpPr>
        <p:spPr>
          <a:xfrm>
            <a:off x="6477000" y="98666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https://datareportal.com/social-media-users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D71589B-4F68-43BE-A330-1DD70F33D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40" y="1050758"/>
            <a:ext cx="16988920" cy="876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111145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4797" t="2891" b="2891"/>
          <a:stretch>
            <a:fillRect/>
          </a:stretch>
        </p:blipFill>
        <p:spPr>
          <a:xfrm>
            <a:off x="5722196" y="0"/>
            <a:ext cx="12565804" cy="8290381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723234" y="3263682"/>
            <a:ext cx="8140510" cy="7030938"/>
            <a:chOff x="0" y="0"/>
            <a:chExt cx="2144003" cy="18517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44002" cy="1851770"/>
            </a:xfrm>
            <a:custGeom>
              <a:avLst/>
              <a:gdLst/>
              <a:ahLst/>
              <a:cxnLst/>
              <a:rect l="l" t="t" r="r" b="b"/>
              <a:pathLst>
                <a:path w="2144002" h="1851770">
                  <a:moveTo>
                    <a:pt x="47552" y="0"/>
                  </a:moveTo>
                  <a:lnTo>
                    <a:pt x="2096451" y="0"/>
                  </a:lnTo>
                  <a:cubicBezTo>
                    <a:pt x="2109062" y="0"/>
                    <a:pt x="2121157" y="5010"/>
                    <a:pt x="2130075" y="13928"/>
                  </a:cubicBezTo>
                  <a:cubicBezTo>
                    <a:pt x="2138993" y="22845"/>
                    <a:pt x="2144002" y="34940"/>
                    <a:pt x="2144002" y="47552"/>
                  </a:cubicBezTo>
                  <a:lnTo>
                    <a:pt x="2144002" y="1804218"/>
                  </a:lnTo>
                  <a:cubicBezTo>
                    <a:pt x="2144002" y="1816829"/>
                    <a:pt x="2138993" y="1828924"/>
                    <a:pt x="2130075" y="1837842"/>
                  </a:cubicBezTo>
                  <a:cubicBezTo>
                    <a:pt x="2121157" y="1846760"/>
                    <a:pt x="2109062" y="1851770"/>
                    <a:pt x="2096451" y="1851770"/>
                  </a:cubicBezTo>
                  <a:lnTo>
                    <a:pt x="47552" y="1851770"/>
                  </a:lnTo>
                  <a:cubicBezTo>
                    <a:pt x="34940" y="1851770"/>
                    <a:pt x="22845" y="1846760"/>
                    <a:pt x="13928" y="1837842"/>
                  </a:cubicBezTo>
                  <a:cubicBezTo>
                    <a:pt x="5010" y="1828924"/>
                    <a:pt x="0" y="1816829"/>
                    <a:pt x="0" y="1804218"/>
                  </a:cubicBezTo>
                  <a:lnTo>
                    <a:pt x="0" y="47552"/>
                  </a:lnTo>
                  <a:cubicBezTo>
                    <a:pt x="0" y="34940"/>
                    <a:pt x="5010" y="22845"/>
                    <a:pt x="13928" y="13928"/>
                  </a:cubicBezTo>
                  <a:cubicBezTo>
                    <a:pt x="22845" y="5010"/>
                    <a:pt x="34940" y="0"/>
                    <a:pt x="47552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-152400" y="9236869"/>
            <a:ext cx="6998842" cy="2108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680"/>
              </a:lnSpc>
              <a:spcBef>
                <a:spcPct val="0"/>
              </a:spcBef>
            </a:pPr>
            <a:endParaRPr lang="en-US" sz="1400" u="none" spc="140" dirty="0">
              <a:solidFill>
                <a:srgbClr val="191919"/>
              </a:solidFill>
              <a:latin typeface="Telegraf Medium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4AFDA8-6C3D-F761-71CB-F6E1D5AFA50D}"/>
              </a:ext>
            </a:extLst>
          </p:cNvPr>
          <p:cNvSpPr txBox="1"/>
          <p:nvPr/>
        </p:nvSpPr>
        <p:spPr>
          <a:xfrm>
            <a:off x="295421" y="5561112"/>
            <a:ext cx="61031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Telegraf Bold Bold" panose="020B0604020202020204" charset="0"/>
              </a:rPr>
              <a:t>Social media marketing tips</a:t>
            </a:r>
          </a:p>
        </p:txBody>
      </p:sp>
    </p:spTree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4063" y="-162091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7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019307" y="4968147"/>
            <a:ext cx="3059207" cy="5216969"/>
            <a:chOff x="-283844" y="0"/>
            <a:chExt cx="4078943" cy="695596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-283844" y="2441903"/>
              <a:ext cx="3795099" cy="451405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 fontAlgn="base">
                <a:buFont typeface="Arial" panose="020B0604020202020204" pitchFamily="34" charset="0"/>
                <a:buChar char="•"/>
              </a:pPr>
              <a:r>
                <a:rPr lang="el-GR" sz="20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Τρόποι, γρήγορες συμβουλές</a:t>
              </a:r>
              <a:endPara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fontAlgn="base"/>
              <a:endParaRPr lang="el-GR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fontAlgn="base">
                <a:buFont typeface="Arial" panose="020B0604020202020204" pitchFamily="34" charset="0"/>
                <a:buChar char="•"/>
              </a:pPr>
              <a:r>
                <a:rPr lang="el-GR" sz="20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Τοπικά και βιομηχανικά</a:t>
              </a:r>
              <a:endPara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fontAlgn="base"/>
              <a:r>
                <a:rPr lang="en-US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l-GR" sz="20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νέα</a:t>
              </a:r>
            </a:p>
            <a:p>
              <a:pPr algn="l" fontAlgn="base"/>
              <a:endParaRPr lang="el-GR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fontAlgn="base">
                <a:buFont typeface="Arial" panose="020B0604020202020204" pitchFamily="34" charset="0"/>
                <a:buChar char="•"/>
              </a:pPr>
              <a:r>
                <a:rPr lang="el-GR" sz="20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Δημοσκοπήσεις</a:t>
              </a:r>
              <a:r>
                <a:rPr lang="en-US" sz="2000" dirty="0">
                  <a:solidFill>
                    <a:srgbClr val="40404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l-GR" sz="20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ερωτήσεις, διαγωνισμοί</a:t>
              </a:r>
              <a:endParaRPr lang="en-US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fontAlgn="base">
                <a:buFont typeface="Arial" panose="020B0604020202020204" pitchFamily="34" charset="0"/>
                <a:buChar char="•"/>
              </a:pPr>
              <a:endParaRPr lang="el-GR" sz="20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 fontAlgn="base">
                <a:buFont typeface="Arial" panose="020B0604020202020204" pitchFamily="34" charset="0"/>
                <a:buChar char="•"/>
              </a:pPr>
              <a:r>
                <a:rPr lang="el-GR" sz="20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Ενημερώσεις και ανακοινώσει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-277071" y="1212532"/>
              <a:ext cx="4072170" cy="88913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639"/>
                </a:lnSpc>
              </a:pPr>
              <a:r>
                <a:rPr lang="el-GR" sz="2400" b="1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Δημιουργήστε ποικίλο περιεχόμενο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28465" y="4954885"/>
            <a:ext cx="2846324" cy="3971584"/>
            <a:chOff x="0" y="0"/>
            <a:chExt cx="3795099" cy="5295445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0" y="2464669"/>
              <a:ext cx="3795099" cy="28307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l-GR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</a:t>
              </a:r>
              <a:r>
                <a:rPr lang="el-GR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άθε πλατφόρμα έχει το δικό της μοναδικό περιβάλλον , η ταυτότητα της επιχείρησής θα πρέπει να παραμένει συνεπής.</a:t>
              </a:r>
              <a:endParaRPr lang="en-US" sz="2000" u="none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12532"/>
              <a:ext cx="3795099" cy="4462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40"/>
                </a:lnSpc>
                <a:spcBef>
                  <a:spcPct val="0"/>
                </a:spcBef>
              </a:pPr>
              <a:r>
                <a:rPr lang="el-GR" sz="2400" b="1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Μείνετε συνεπείς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7824739" y="4954885"/>
            <a:ext cx="2846325" cy="3612511"/>
            <a:chOff x="-1" y="0"/>
            <a:chExt cx="3795100" cy="4816681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464669"/>
              <a:ext cx="3795099" cy="23520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l">
                <a:lnSpc>
                  <a:spcPts val="2800"/>
                </a:lnSpc>
                <a:spcBef>
                  <a:spcPct val="0"/>
                </a:spcBef>
              </a:pPr>
              <a:endParaRPr lang="en-US" sz="2000" u="none" dirty="0">
                <a:solidFill>
                  <a:srgbClr val="191919"/>
                </a:solidFill>
                <a:latin typeface="Telegraf"/>
              </a:endParaRPr>
            </a:p>
            <a:p>
              <a:pPr marL="0" lvl="1" indent="0" algn="l">
                <a:lnSpc>
                  <a:spcPts val="2800"/>
                </a:lnSpc>
                <a:spcBef>
                  <a:spcPct val="0"/>
                </a:spcBef>
              </a:pPr>
              <a:r>
                <a:rPr lang="el-GR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Πρέπει να προσέχετε ποιος αλληλεπιδρά με το περιεχόμενό σας και να ανταποκρίνεστε.</a:t>
              </a:r>
              <a:endParaRPr lang="en-US" sz="2000" u="none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-1" y="1212532"/>
              <a:ext cx="3795100" cy="133369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2639"/>
                </a:lnSpc>
                <a:spcBef>
                  <a:spcPct val="0"/>
                </a:spcBef>
              </a:pPr>
              <a:r>
                <a:rPr lang="el-GR" sz="2400" b="1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Μην δημοσιεύετε απλώς - λάβετε μέρος</a:t>
              </a:r>
              <a:endParaRPr lang="en-US" sz="2400" b="1" u="none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24" name="Group 24"/>
          <p:cNvGrpSpPr/>
          <p:nvPr/>
        </p:nvGrpSpPr>
        <p:grpSpPr>
          <a:xfrm>
            <a:off x="11095614" y="4954885"/>
            <a:ext cx="2871724" cy="4300894"/>
            <a:chOff x="-33867" y="0"/>
            <a:chExt cx="3828966" cy="5734525"/>
          </a:xfrm>
        </p:grpSpPr>
        <p:sp>
          <p:nvSpPr>
            <p:cNvPr id="25" name="TextBox 25"/>
            <p:cNvSpPr txBox="1"/>
            <p:nvPr/>
          </p:nvSpPr>
          <p:spPr>
            <a:xfrm>
              <a:off x="-33867" y="3370117"/>
              <a:ext cx="3795099" cy="23644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14350" lvl="1" indent="-514350" algn="l">
                <a:lnSpc>
                  <a:spcPts val="2800"/>
                </a:lnSpc>
                <a:spcBef>
                  <a:spcPct val="0"/>
                </a:spcBef>
                <a:buFont typeface="+mj-lt"/>
                <a:buAutoNum type="romanUcPeriod"/>
              </a:pPr>
              <a:r>
                <a:rPr lang="en-US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FlipHTML5</a:t>
              </a:r>
              <a:endParaRPr lang="el-GR" sz="2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14350" lvl="1" indent="-514350" algn="l">
                <a:lnSpc>
                  <a:spcPts val="2800"/>
                </a:lnSpc>
                <a:spcBef>
                  <a:spcPct val="0"/>
                </a:spcBef>
                <a:buFont typeface="+mj-lt"/>
                <a:buAutoNum type="romanUcPeriod"/>
              </a:pPr>
              <a:r>
                <a:rPr lang="en-US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Canva</a:t>
              </a:r>
            </a:p>
            <a:p>
              <a:pPr marL="514350" lvl="1" indent="-514350" algn="l">
                <a:lnSpc>
                  <a:spcPts val="2800"/>
                </a:lnSpc>
                <a:spcBef>
                  <a:spcPct val="0"/>
                </a:spcBef>
                <a:buFont typeface="+mj-lt"/>
                <a:buAutoNum type="romanUcPeriod"/>
              </a:pPr>
              <a:r>
                <a:rPr lang="en-US" sz="20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VistaCreate</a:t>
              </a:r>
            </a:p>
            <a:p>
              <a:pPr marL="514350" lvl="1" indent="-514350" algn="l">
                <a:lnSpc>
                  <a:spcPts val="2800"/>
                </a:lnSpc>
                <a:spcBef>
                  <a:spcPct val="0"/>
                </a:spcBef>
                <a:buFont typeface="+mj-lt"/>
                <a:buAutoNum type="romanUcPeriod"/>
              </a:pPr>
              <a:r>
                <a:rPr lang="en-US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Pablo</a:t>
              </a:r>
            </a:p>
            <a:p>
              <a:pPr marL="514350" lvl="1" indent="-514350" algn="l">
                <a:lnSpc>
                  <a:spcPts val="2800"/>
                </a:lnSpc>
                <a:spcBef>
                  <a:spcPct val="0"/>
                </a:spcBef>
                <a:buFont typeface="+mj-lt"/>
                <a:buAutoNum type="romanUcPeriod"/>
              </a:pPr>
              <a:r>
                <a:rPr lang="en-US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PiktoChart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1212532"/>
              <a:ext cx="3795099" cy="17782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39"/>
                </a:lnSpc>
                <a:spcBef>
                  <a:spcPct val="0"/>
                </a:spcBef>
              </a:pPr>
              <a:r>
                <a:rPr lang="el-GR" sz="2400" b="1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Χρησιμοποιήστε εργαλεία δημιουργίας περιεχομένου</a:t>
              </a:r>
            </a:p>
          </p:txBody>
        </p:sp>
        <p:grpSp>
          <p:nvGrpSpPr>
            <p:cNvPr id="27" name="Group 27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28" name="Freeform 2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29" name="TextBox 2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30" name="Group 30"/>
          <p:cNvGrpSpPr/>
          <p:nvPr/>
        </p:nvGrpSpPr>
        <p:grpSpPr>
          <a:xfrm>
            <a:off x="14417289" y="4954885"/>
            <a:ext cx="2881689" cy="4686338"/>
            <a:chOff x="0" y="0"/>
            <a:chExt cx="3842252" cy="6248451"/>
          </a:xfrm>
        </p:grpSpPr>
        <p:sp>
          <p:nvSpPr>
            <p:cNvPr id="31" name="TextBox 31"/>
            <p:cNvSpPr txBox="1"/>
            <p:nvPr/>
          </p:nvSpPr>
          <p:spPr>
            <a:xfrm>
              <a:off x="47153" y="2460148"/>
              <a:ext cx="3795099" cy="37883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>
                <a:lnSpc>
                  <a:spcPts val="2800"/>
                </a:lnSpc>
                <a:spcBef>
                  <a:spcPct val="0"/>
                </a:spcBef>
              </a:pPr>
              <a:r>
                <a:rPr lang="el-GR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Τα </a:t>
              </a:r>
              <a:r>
                <a:rPr lang="el-GR" sz="20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τρία</a:t>
              </a:r>
              <a:r>
                <a:rPr lang="en-US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Rs:</a:t>
              </a:r>
            </a:p>
            <a:p>
              <a:pPr marL="342900" lvl="1" indent="-342900">
                <a:lnSpc>
                  <a:spcPts val="28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endParaRPr lang="el-GR" sz="2000" u="none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1" indent="-342900">
                <a:lnSpc>
                  <a:spcPts val="28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el-GR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Επαναχρησιμοποίηση</a:t>
              </a:r>
              <a:endParaRPr lang="en-US" sz="2000" u="none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1" indent="-342900">
                <a:lnSpc>
                  <a:spcPts val="28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endParaRPr lang="el-GR" sz="2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1" indent="-342900">
                <a:lnSpc>
                  <a:spcPts val="28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el-GR" sz="20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l-GR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ναδημοσίευση, </a:t>
              </a:r>
              <a:endParaRPr lang="en-US" sz="2000" u="none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1" indent="-342900">
                <a:lnSpc>
                  <a:spcPts val="28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endParaRPr lang="el-GR" sz="20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lvl="1" indent="-342900">
                <a:lnSpc>
                  <a:spcPts val="2800"/>
                </a:lnSpc>
                <a:spcBef>
                  <a:spcPct val="0"/>
                </a:spcBef>
                <a:buFont typeface="Wingdings" panose="05000000000000000000" pitchFamily="2" charset="2"/>
                <a:buChar char="q"/>
              </a:pPr>
              <a:r>
                <a:rPr lang="el-GR" sz="20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l-GR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νακύκλωση</a:t>
              </a:r>
              <a:endParaRPr lang="en-US" sz="2000" u="none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lvl="1">
                <a:lnSpc>
                  <a:spcPts val="2800"/>
                </a:lnSpc>
                <a:spcBef>
                  <a:spcPct val="0"/>
                </a:spcBef>
              </a:pPr>
              <a:r>
                <a:rPr lang="en-US" sz="2000" u="none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1212532"/>
              <a:ext cx="3795099" cy="917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640"/>
                </a:lnSpc>
                <a:spcBef>
                  <a:spcPct val="0"/>
                </a:spcBef>
              </a:pPr>
              <a:r>
                <a:rPr lang="en-US" sz="2200" u="none" dirty="0">
                  <a:solidFill>
                    <a:srgbClr val="191919"/>
                  </a:solidFill>
                  <a:latin typeface="Telegraf Bold"/>
                </a:rPr>
                <a:t>Repurpose, repost, recycle</a:t>
              </a: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00"/>
                  </a:lnSpc>
                </a:pPr>
                <a:endParaRPr/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1232190" y="1414746"/>
            <a:ext cx="12878156" cy="2496372"/>
            <a:chOff x="0" y="258729"/>
            <a:chExt cx="17170873" cy="3328497"/>
          </a:xfrm>
        </p:grpSpPr>
        <p:sp>
          <p:nvSpPr>
            <p:cNvPr id="37" name="TextBox 37"/>
            <p:cNvSpPr txBox="1"/>
            <p:nvPr/>
          </p:nvSpPr>
          <p:spPr>
            <a:xfrm>
              <a:off x="6292582" y="258729"/>
              <a:ext cx="10878291" cy="2479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>
                <a:lnSpc>
                  <a:spcPts val="7200"/>
                </a:lnSpc>
              </a:pPr>
              <a:r>
                <a:rPr lang="en-US" sz="7200" dirty="0">
                  <a:solidFill>
                    <a:srgbClr val="191919"/>
                  </a:solidFill>
                  <a:latin typeface="Telegraf Bold Bold"/>
                </a:rPr>
                <a:t>Social media marketing tips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907979"/>
              <a:ext cx="10878291" cy="679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4079"/>
                </a:lnSpc>
                <a:spcBef>
                  <a:spcPct val="0"/>
                </a:spcBef>
              </a:pPr>
              <a:endParaRPr lang="en-US" sz="3400" u="none" dirty="0">
                <a:solidFill>
                  <a:srgbClr val="191919"/>
                </a:solidFill>
                <a:latin typeface="Telegraf"/>
              </a:endParaRPr>
            </a:p>
          </p:txBody>
        </p:sp>
      </p:grpSp>
    </p:spTree>
  </p:cSld>
  <p:clrMapOvr>
    <a:masterClrMapping/>
  </p:clrMapOvr>
  <p:transition spd="slow">
    <p:cove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E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8288000" cy="5143500"/>
            <a:chOff x="0" y="0"/>
            <a:chExt cx="4816593" cy="135466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87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98061" y="4969234"/>
            <a:ext cx="2846324" cy="4896806"/>
            <a:chOff x="0" y="0"/>
            <a:chExt cx="3795099" cy="6529074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9" name="TextBox 9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10"/>
            <p:cNvSpPr txBox="1"/>
            <p:nvPr/>
          </p:nvSpPr>
          <p:spPr>
            <a:xfrm>
              <a:off x="47153" y="2740772"/>
              <a:ext cx="3437080" cy="378830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R="0" lvl="0" algn="l" defTabSz="914400" rtl="0" eaLnBrk="1" fontAlgn="auto" latinLnBrk="0" hangingPunct="1">
                <a:lnSpc>
                  <a:spcPts val="28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Ακολουθήστε τους ανταγωνιστές σας για να μπορείτε να τους</a:t>
              </a:r>
              <a:r>
                <a:rPr lang="en-US" sz="2000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προσαρμόσετε στη δική σας στρατηγική και να εντοπίσετε τα κενά που μπορείτε να καλύψετε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212532"/>
              <a:ext cx="3795099" cy="917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3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Επιμεληθείτε τη δική σας ροή</a:t>
              </a: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8279757" y="4969234"/>
            <a:ext cx="2876804" cy="2832467"/>
            <a:chOff x="-40640" y="0"/>
            <a:chExt cx="3835739" cy="3776622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16"/>
            <p:cNvSpPr txBox="1"/>
            <p:nvPr/>
          </p:nvSpPr>
          <p:spPr>
            <a:xfrm>
              <a:off x="-40640" y="2848505"/>
              <a:ext cx="3795099" cy="92811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1" indent="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l-GR" sz="2000" b="1" dirty="0">
                  <a:solidFill>
                    <a:srgbClr val="19191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Εργαλείο</a:t>
              </a:r>
              <a:r>
                <a:rPr lang="el-GR" sz="2000" dirty="0">
                  <a:solidFill>
                    <a:srgbClr val="191919"/>
                  </a:solidFill>
                  <a:latin typeface="Telegraf"/>
                </a:rPr>
                <a:t> </a:t>
              </a:r>
              <a:r>
                <a:rPr lang="en-US" sz="2000" dirty="0">
                  <a:solidFill>
                    <a:srgbClr val="191919"/>
                  </a:solidFill>
                  <a:latin typeface="Telegraf"/>
                </a:rPr>
                <a:t>:</a:t>
              </a:r>
            </a:p>
            <a:p>
              <a:pPr marL="0" marR="0" lvl="1" indent="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000" u="sng" dirty="0">
                  <a:solidFill>
                    <a:srgbClr val="191919"/>
                  </a:solidFill>
                  <a:latin typeface="Telegraf"/>
                </a:rPr>
                <a:t>Google Analytics</a:t>
              </a:r>
              <a:endParaRPr kumimoji="0" lang="en-US" sz="2000" b="0" i="0" u="sng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1212532"/>
              <a:ext cx="3795099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4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Μετρήστε την επιτυχία με αναλυτικά στοιχεία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4043432" y="4982496"/>
            <a:ext cx="2846324" cy="4330656"/>
            <a:chOff x="0" y="0"/>
            <a:chExt cx="3795099" cy="5774207"/>
          </a:xfrm>
        </p:grpSpPr>
        <p:sp>
          <p:nvSpPr>
            <p:cNvPr id="19" name="TextBox 19"/>
            <p:cNvSpPr txBox="1"/>
            <p:nvPr/>
          </p:nvSpPr>
          <p:spPr>
            <a:xfrm>
              <a:off x="0" y="2464669"/>
              <a:ext cx="3795099" cy="33095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marR="0" lvl="1" indent="-34290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l-GR" sz="200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Διαφημίσεις στο Facebook</a:t>
              </a:r>
            </a:p>
            <a:p>
              <a:pPr marL="342900" marR="0" lvl="1" indent="-34290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lvl="1" indent="-34290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l-GR" sz="200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Διαφημίσεις Pinterest</a:t>
              </a:r>
            </a:p>
            <a:p>
              <a:pPr marL="0" marR="0" lvl="1" indent="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marR="0" lvl="1" indent="-342900" algn="l" defTabSz="914400" rtl="0" eaLnBrk="1" fontAlgn="auto" latinLnBrk="0" hangingPunct="1">
                <a:lnSpc>
                  <a:spcPts val="2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Wingdings" panose="05000000000000000000" pitchFamily="2" charset="2"/>
                <a:buChar char="ü"/>
                <a:tabLst/>
                <a:defRPr/>
              </a:pPr>
              <a:r>
                <a:rPr kumimoji="0" lang="el-GR" sz="200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Διαφημίσεις στο Instagram</a:t>
              </a:r>
              <a:endPara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1212532"/>
              <a:ext cx="3795099" cy="917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63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Δοκιμάστε τα επί πληρωμή social</a:t>
              </a:r>
            </a:p>
          </p:txBody>
        </p:sp>
        <p:grpSp>
          <p:nvGrpSpPr>
            <p:cNvPr id="21" name="Group 21"/>
            <p:cNvGrpSpPr/>
            <p:nvPr/>
          </p:nvGrpSpPr>
          <p:grpSpPr>
            <a:xfrm>
              <a:off x="0" y="0"/>
              <a:ext cx="502974" cy="502974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191919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1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6" name="Group 36"/>
          <p:cNvGrpSpPr/>
          <p:nvPr/>
        </p:nvGrpSpPr>
        <p:grpSpPr>
          <a:xfrm>
            <a:off x="517271" y="1712180"/>
            <a:ext cx="8873638" cy="2198938"/>
            <a:chOff x="-953226" y="655308"/>
            <a:chExt cx="11831517" cy="2931918"/>
          </a:xfrm>
        </p:grpSpPr>
        <p:sp>
          <p:nvSpPr>
            <p:cNvPr id="37" name="TextBox 37"/>
            <p:cNvSpPr txBox="1"/>
            <p:nvPr/>
          </p:nvSpPr>
          <p:spPr>
            <a:xfrm>
              <a:off x="-953226" y="655308"/>
              <a:ext cx="9470306" cy="24794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ts val="72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191919"/>
                  </a:solidFill>
                  <a:effectLst/>
                  <a:uLnTx/>
                  <a:uFillTx/>
                  <a:latin typeface="Telegraf Bold Bold"/>
                  <a:ea typeface="+mn-ea"/>
                  <a:cs typeface="+mn-cs"/>
                </a:rPr>
                <a:t>Social media marketing tips</a:t>
              </a:r>
            </a:p>
          </p:txBody>
        </p:sp>
        <p:sp>
          <p:nvSpPr>
            <p:cNvPr id="38" name="TextBox 38"/>
            <p:cNvSpPr txBox="1"/>
            <p:nvPr/>
          </p:nvSpPr>
          <p:spPr>
            <a:xfrm>
              <a:off x="0" y="2907979"/>
              <a:ext cx="10878291" cy="67924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4079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191919"/>
                </a:solidFill>
                <a:effectLst/>
                <a:uLnTx/>
                <a:uFillTx/>
                <a:latin typeface="Telegraf"/>
                <a:ea typeface="+mn-ea"/>
                <a:cs typeface="+mn-cs"/>
              </a:endParaRPr>
            </a:p>
          </p:txBody>
        </p:sp>
      </p:grpSp>
      <p:pic>
        <p:nvPicPr>
          <p:cNvPr id="41" name="Εικόνα 40">
            <a:extLst>
              <a:ext uri="{FF2B5EF4-FFF2-40B4-BE49-F238E27FC236}">
                <a16:creationId xmlns:a16="http://schemas.microsoft.com/office/drawing/2014/main" id="{F21A236A-C424-836A-E17B-C8F52AF09C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7087" y="41976"/>
            <a:ext cx="9390909" cy="495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85212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0" y="0"/>
            <a:ext cx="18287996" cy="1967837"/>
          </a:xfrm>
          <a:custGeom>
            <a:avLst/>
            <a:gdLst/>
            <a:ahLst/>
            <a:cxnLst/>
            <a:rect l="l" t="t" r="r" b="b"/>
            <a:pathLst>
              <a:path w="4816592" h="518278">
                <a:moveTo>
                  <a:pt x="0" y="0"/>
                </a:moveTo>
                <a:lnTo>
                  <a:pt x="4816592" y="0"/>
                </a:lnTo>
                <a:lnTo>
                  <a:pt x="4816592" y="518278"/>
                </a:lnTo>
                <a:lnTo>
                  <a:pt x="0" y="518278"/>
                </a:lnTo>
                <a:close/>
              </a:path>
            </a:pathLst>
          </a:custGeom>
          <a:solidFill>
            <a:srgbClr val="FEE600"/>
          </a:solidFill>
        </p:spPr>
      </p:sp>
      <p:graphicFrame>
        <p:nvGraphicFramePr>
          <p:cNvPr id="5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5066"/>
              </p:ext>
            </p:extLst>
          </p:nvPr>
        </p:nvGraphicFramePr>
        <p:xfrm>
          <a:off x="1068396" y="2729632"/>
          <a:ext cx="16192500" cy="6987306"/>
        </p:xfrm>
        <a:graphic>
          <a:graphicData uri="http://schemas.openxmlformats.org/drawingml/2006/table">
            <a:tbl>
              <a:tblPr/>
              <a:tblGrid>
                <a:gridCol w="5397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97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97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361063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i="1" dirty="0">
                          <a:solidFill>
                            <a:srgbClr val="191919"/>
                          </a:solidFill>
                          <a:latin typeface="Telegraf Bold"/>
                        </a:rPr>
                        <a:t>Knowledge of your audience</a:t>
                      </a:r>
                    </a:p>
                  </a:txBody>
                  <a:tcPr marL="190500" marR="190500" marT="190500" marB="1905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i="1" dirty="0">
                          <a:solidFill>
                            <a:srgbClr val="191919"/>
                          </a:solidFill>
                          <a:latin typeface="Telegraf Bold"/>
                        </a:rPr>
                        <a:t>Brand identity</a:t>
                      </a:r>
                    </a:p>
                  </a:txBody>
                  <a:tcPr marL="190500" marR="190500" marT="190500" marB="190500" anchor="b">
                    <a:lnL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i="1" dirty="0">
                          <a:solidFill>
                            <a:srgbClr val="191919"/>
                          </a:solidFill>
                          <a:latin typeface="Telegraf Bold"/>
                        </a:rPr>
                        <a:t>Content strategy</a:t>
                      </a:r>
                    </a:p>
                  </a:txBody>
                  <a:tcPr marL="190500" marR="190500" marT="190500" marB="190500" anchor="b">
                    <a:lnL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61332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294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 panose="020B0604020202020204" charset="0"/>
                          <a:cs typeface="Times New Roman" panose="02020603050405020304" pitchFamily="18" charset="0"/>
                        </a:rPr>
                        <a:t>What platforms they use,</a:t>
                      </a:r>
                    </a:p>
                    <a:p>
                      <a:pPr marL="342900" indent="-342900" algn="l">
                        <a:lnSpc>
                          <a:spcPts val="294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 panose="020B0604020202020204" charset="0"/>
                          <a:cs typeface="Times New Roman" panose="02020603050405020304" pitchFamily="18" charset="0"/>
                        </a:rPr>
                        <a:t>when they go on them and why</a:t>
                      </a:r>
                    </a:p>
                    <a:p>
                      <a:pPr marL="342900" indent="-342900" algn="l">
                        <a:lnSpc>
                          <a:spcPts val="294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 panose="020B0604020202020204" charset="0"/>
                          <a:cs typeface="Times New Roman" panose="02020603050405020304" pitchFamily="18" charset="0"/>
                        </a:rPr>
                        <a:t>what content they like, who else they’re following, and more.</a:t>
                      </a: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294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/>
                        </a:rPr>
                        <a:t>What is the message you want to convey to your audience?</a:t>
                      </a: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ts val="2940"/>
                        </a:lnSpc>
                        <a:defRPr/>
                      </a:pPr>
                      <a:endParaRPr lang="en-US" sz="2100" u="none" dirty="0">
                        <a:solidFill>
                          <a:srgbClr val="191919"/>
                        </a:solidFill>
                        <a:latin typeface="Telegraf"/>
                      </a:endParaRP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4064"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i="1" dirty="0">
                          <a:solidFill>
                            <a:srgbClr val="191919"/>
                          </a:solidFill>
                          <a:latin typeface="Telegraf Bold"/>
                        </a:rPr>
                        <a:t>Analytics</a:t>
                      </a:r>
                    </a:p>
                  </a:txBody>
                  <a:tcPr marL="190500" marR="190500" marT="190500" marB="190500" anchor="b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i="1" dirty="0">
                          <a:solidFill>
                            <a:srgbClr val="191919"/>
                          </a:solidFill>
                          <a:latin typeface="Telegraf Bold"/>
                        </a:rPr>
                        <a:t>Regular activity</a:t>
                      </a:r>
                    </a:p>
                  </a:txBody>
                  <a:tcPr marL="190500" marR="190500" marT="190500" marB="190500" anchor="b">
                    <a:lnL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640"/>
                        </a:lnSpc>
                        <a:defRPr/>
                      </a:pPr>
                      <a:r>
                        <a:rPr lang="en-US" sz="2600" i="1" dirty="0">
                          <a:solidFill>
                            <a:srgbClr val="191919"/>
                          </a:solidFill>
                          <a:latin typeface="Telegraf Bold"/>
                        </a:rPr>
                        <a:t>Inbound approach</a:t>
                      </a:r>
                    </a:p>
                  </a:txBody>
                  <a:tcPr marL="190500" marR="190500" marT="190500" marB="190500" anchor="b">
                    <a:lnL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45206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294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 panose="020B0604020202020204" charset="0"/>
                          <a:cs typeface="Dubai" panose="020B0503030403030204" pitchFamily="34" charset="-78"/>
                        </a:rPr>
                        <a:t>Quantifiable insights will inform your strategy.</a:t>
                      </a: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294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/>
                        </a:rPr>
                        <a:t>Make sure you do enough research </a:t>
                      </a:r>
                      <a:endParaRPr lang="en-US" sz="1100" dirty="0"/>
                    </a:p>
                    <a:p>
                      <a:pPr marL="0" indent="0">
                        <a:lnSpc>
                          <a:spcPts val="294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/>
                        </a:rPr>
                        <a:t>      to support your points. It’s also </a:t>
                      </a:r>
                    </a:p>
                    <a:p>
                      <a:pPr marL="0" lvl="0" indent="0">
                        <a:lnSpc>
                          <a:spcPts val="294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/>
                        </a:rPr>
                        <a:t>      a good idea to use visual aids.</a:t>
                      </a: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ts val="2940"/>
                        </a:lnSpc>
                        <a:buFont typeface="Arial" panose="020B0604020202020204" pitchFamily="34" charset="0"/>
                        <a:buChar char="•"/>
                        <a:defRPr/>
                      </a:pPr>
                      <a:r>
                        <a:rPr lang="en-US" sz="2100" dirty="0">
                          <a:solidFill>
                            <a:srgbClr val="191919"/>
                          </a:solidFill>
                          <a:latin typeface="Telegraf"/>
                        </a:rPr>
                        <a:t>Don’t use social media to pitch your business. Focus on adding value through useful and interesting content and building up those around you.</a:t>
                      </a:r>
                    </a:p>
                  </a:txBody>
                  <a:tcPr marL="190500" marR="190500" marT="190500" marB="190500">
                    <a:lnL w="9525" cap="flat" cmpd="sng" algn="ctr">
                      <a:solidFill>
                        <a:srgbClr val="19191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063F38A-62B8-ABC7-A25F-4F47E6583A32}"/>
              </a:ext>
            </a:extLst>
          </p:cNvPr>
          <p:cNvSpPr txBox="1"/>
          <p:nvPr/>
        </p:nvSpPr>
        <p:spPr>
          <a:xfrm>
            <a:off x="3810000" y="434839"/>
            <a:ext cx="11201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Telegraf Bold Bold" panose="020B0604020202020204" charset="0"/>
                <a:cs typeface="Times New Roman" panose="02020603050405020304" pitchFamily="18" charset="0"/>
              </a:rPr>
              <a:t>The essentials of a successful social media marketing strategy</a:t>
            </a:r>
            <a:endParaRPr lang="el-GR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4C91D564-F8BA-6CF5-FDFD-C1F6FF31A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04800"/>
            <a:ext cx="14516100" cy="967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887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23897" b="20495"/>
          <a:stretch>
            <a:fillRect/>
          </a:stretch>
        </p:blipFill>
        <p:spPr>
          <a:xfrm>
            <a:off x="0" y="-928885"/>
            <a:ext cx="18597292" cy="6851198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103363" y="1743119"/>
            <a:ext cx="7025054" cy="36748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6000" dirty="0">
                <a:solidFill>
                  <a:srgbClr val="191919"/>
                </a:solidFill>
                <a:latin typeface="Telegraf Bold Bold"/>
              </a:rPr>
              <a:t>Creating your social media marketing plan</a:t>
            </a:r>
          </a:p>
          <a:p>
            <a:pPr>
              <a:lnSpc>
                <a:spcPts val="7999"/>
              </a:lnSpc>
            </a:pPr>
            <a:endParaRPr lang="en-US" sz="4000" dirty="0">
              <a:solidFill>
                <a:srgbClr val="191919"/>
              </a:solidFill>
              <a:latin typeface="Telegraf Bold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327371" y="7089872"/>
            <a:ext cx="4477199" cy="14657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191919"/>
                </a:solidFill>
                <a:latin typeface="Telegraf"/>
              </a:rPr>
              <a:t>Target audience, platforms popular for your industry. Take on the number of platforms you can actively keep up with. 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1028700" y="4435053"/>
            <a:ext cx="5073204" cy="3230758"/>
            <a:chOff x="0" y="-239860"/>
            <a:chExt cx="1336153" cy="8509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336153" cy="405217"/>
            </a:xfrm>
            <a:custGeom>
              <a:avLst/>
              <a:gdLst/>
              <a:ahLst/>
              <a:cxnLst/>
              <a:rect l="l" t="t" r="r" b="b"/>
              <a:pathLst>
                <a:path w="1336153" h="405217">
                  <a:moveTo>
                    <a:pt x="30521" y="0"/>
                  </a:moveTo>
                  <a:lnTo>
                    <a:pt x="1305632" y="0"/>
                  </a:lnTo>
                  <a:cubicBezTo>
                    <a:pt x="1322488" y="0"/>
                    <a:pt x="1336153" y="13665"/>
                    <a:pt x="1336153" y="30521"/>
                  </a:cubicBezTo>
                  <a:lnTo>
                    <a:pt x="1336153" y="374696"/>
                  </a:lnTo>
                  <a:cubicBezTo>
                    <a:pt x="1336153" y="391552"/>
                    <a:pt x="1322488" y="405217"/>
                    <a:pt x="1305632" y="405217"/>
                  </a:cubicBezTo>
                  <a:lnTo>
                    <a:pt x="30521" y="405217"/>
                  </a:lnTo>
                  <a:cubicBezTo>
                    <a:pt x="13665" y="405217"/>
                    <a:pt x="0" y="391552"/>
                    <a:pt x="0" y="374696"/>
                  </a:cubicBezTo>
                  <a:lnTo>
                    <a:pt x="0" y="30521"/>
                  </a:lnTo>
                  <a:cubicBezTo>
                    <a:pt x="0" y="13665"/>
                    <a:pt x="13665" y="0"/>
                    <a:pt x="30521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34486" y="-23986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3120"/>
                </a:lnSpc>
              </a:pPr>
              <a:r>
                <a:rPr lang="en-US" sz="2600" dirty="0">
                  <a:solidFill>
                    <a:srgbClr val="191919"/>
                  </a:solidFill>
                  <a:latin typeface="Telegraf Bold"/>
                </a:rPr>
                <a:t>Choose your platforms</a:t>
              </a: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608066" y="4499669"/>
            <a:ext cx="5073204" cy="3230758"/>
            <a:chOff x="0" y="-222842"/>
            <a:chExt cx="1336153" cy="8509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36153" cy="405217"/>
            </a:xfrm>
            <a:custGeom>
              <a:avLst/>
              <a:gdLst/>
              <a:ahLst/>
              <a:cxnLst/>
              <a:rect l="l" t="t" r="r" b="b"/>
              <a:pathLst>
                <a:path w="1336153" h="405217">
                  <a:moveTo>
                    <a:pt x="30521" y="0"/>
                  </a:moveTo>
                  <a:lnTo>
                    <a:pt x="1305632" y="0"/>
                  </a:lnTo>
                  <a:cubicBezTo>
                    <a:pt x="1322488" y="0"/>
                    <a:pt x="1336153" y="13665"/>
                    <a:pt x="1336153" y="30521"/>
                  </a:cubicBezTo>
                  <a:lnTo>
                    <a:pt x="1336153" y="374696"/>
                  </a:lnTo>
                  <a:cubicBezTo>
                    <a:pt x="1336153" y="391552"/>
                    <a:pt x="1322488" y="405217"/>
                    <a:pt x="1305632" y="405217"/>
                  </a:cubicBezTo>
                  <a:lnTo>
                    <a:pt x="30521" y="405217"/>
                  </a:lnTo>
                  <a:cubicBezTo>
                    <a:pt x="13665" y="405217"/>
                    <a:pt x="0" y="391552"/>
                    <a:pt x="0" y="374696"/>
                  </a:cubicBezTo>
                  <a:lnTo>
                    <a:pt x="0" y="30521"/>
                  </a:lnTo>
                  <a:cubicBezTo>
                    <a:pt x="0" y="13665"/>
                    <a:pt x="13665" y="0"/>
                    <a:pt x="30521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8122" y="-222842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3120"/>
                </a:lnSpc>
              </a:pPr>
              <a:r>
                <a:rPr lang="en-US" sz="2600" dirty="0">
                  <a:solidFill>
                    <a:srgbClr val="191919"/>
                  </a:solidFill>
                  <a:latin typeface="Telegraf Bold"/>
                </a:rPr>
                <a:t>Set goals and objectives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2184759" y="4435053"/>
            <a:ext cx="5073204" cy="3230758"/>
            <a:chOff x="0" y="-239860"/>
            <a:chExt cx="1336153" cy="8509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36153" cy="405217"/>
            </a:xfrm>
            <a:custGeom>
              <a:avLst/>
              <a:gdLst/>
              <a:ahLst/>
              <a:cxnLst/>
              <a:rect l="l" t="t" r="r" b="b"/>
              <a:pathLst>
                <a:path w="1336153" h="405217">
                  <a:moveTo>
                    <a:pt x="30521" y="0"/>
                  </a:moveTo>
                  <a:lnTo>
                    <a:pt x="1305632" y="0"/>
                  </a:lnTo>
                  <a:cubicBezTo>
                    <a:pt x="1322488" y="0"/>
                    <a:pt x="1336153" y="13665"/>
                    <a:pt x="1336153" y="30521"/>
                  </a:cubicBezTo>
                  <a:lnTo>
                    <a:pt x="1336153" y="374696"/>
                  </a:lnTo>
                  <a:cubicBezTo>
                    <a:pt x="1336153" y="391552"/>
                    <a:pt x="1322488" y="405217"/>
                    <a:pt x="1305632" y="405217"/>
                  </a:cubicBezTo>
                  <a:lnTo>
                    <a:pt x="30521" y="405217"/>
                  </a:lnTo>
                  <a:cubicBezTo>
                    <a:pt x="13665" y="405217"/>
                    <a:pt x="0" y="391552"/>
                    <a:pt x="0" y="374696"/>
                  </a:cubicBezTo>
                  <a:lnTo>
                    <a:pt x="0" y="30521"/>
                  </a:lnTo>
                  <a:cubicBezTo>
                    <a:pt x="0" y="13665"/>
                    <a:pt x="13665" y="0"/>
                    <a:pt x="30521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93972" y="-239860"/>
              <a:ext cx="812800" cy="850900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>
                <a:lnSpc>
                  <a:spcPts val="3120"/>
                </a:lnSpc>
              </a:pPr>
              <a:r>
                <a:rPr lang="en-US" sz="2600" dirty="0">
                  <a:solidFill>
                    <a:srgbClr val="191919"/>
                  </a:solidFill>
                  <a:latin typeface="Telegraf Bold"/>
                </a:rPr>
                <a:t>Report and adjust regularly</a:t>
              </a: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703"/>
          <a:stretch>
            <a:fillRect/>
          </a:stretch>
        </p:blipFill>
        <p:spPr>
          <a:xfrm>
            <a:off x="5150106" y="5937528"/>
            <a:ext cx="572933" cy="355044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926047" y="7089872"/>
            <a:ext cx="4477199" cy="1137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191919"/>
                </a:solidFill>
                <a:latin typeface="Telegraf"/>
              </a:rPr>
              <a:t>like post once a day for a month, get your profiles set up, or do a competitive analysis..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703"/>
          <a:stretch>
            <a:fillRect/>
          </a:stretch>
        </p:blipFill>
        <p:spPr>
          <a:xfrm>
            <a:off x="10728135" y="5937528"/>
            <a:ext cx="572933" cy="355044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12504076" y="7089872"/>
            <a:ext cx="4477199" cy="18376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100" dirty="0">
                <a:solidFill>
                  <a:srgbClr val="191919"/>
                </a:solidFill>
                <a:latin typeface="Telegraf"/>
              </a:rPr>
              <a:t>to identify which posts generate the most engagement, whether you’re getting more followers, and to see your audience demographics..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8703"/>
          <a:stretch>
            <a:fillRect/>
          </a:stretch>
        </p:blipFill>
        <p:spPr>
          <a:xfrm>
            <a:off x="16306165" y="5937528"/>
            <a:ext cx="572933" cy="355044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1506200" y="3717949"/>
            <a:ext cx="5875771" cy="36143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5600"/>
              </a:lnSpc>
              <a:spcBef>
                <a:spcPct val="0"/>
              </a:spcBef>
            </a:pPr>
            <a:r>
              <a:rPr lang="en-US" sz="6000" u="none" dirty="0">
                <a:solidFill>
                  <a:srgbClr val="191919"/>
                </a:solidFill>
                <a:latin typeface="Telegraf Bold Bold" panose="020B0604020202020204" charset="0"/>
              </a:rPr>
              <a:t>The best social media marketing platforms for business</a:t>
            </a:r>
          </a:p>
        </p:txBody>
      </p:sp>
      <p:pic>
        <p:nvPicPr>
          <p:cNvPr id="29" name="Εικόνα 28">
            <a:extLst>
              <a:ext uri="{FF2B5EF4-FFF2-40B4-BE49-F238E27FC236}">
                <a16:creationId xmlns:a16="http://schemas.microsoft.com/office/drawing/2014/main" id="{F6FEB5C2-AC67-2B6E-AD52-34DC8A5F5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" y="0"/>
            <a:ext cx="9348537" cy="10287000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8715258" y="8093305"/>
            <a:ext cx="1124970" cy="1121993"/>
            <a:chOff x="0" y="0"/>
            <a:chExt cx="1499960" cy="149599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grpSp>
        <p:nvGrpSpPr>
          <p:cNvPr id="9" name="Group 9"/>
          <p:cNvGrpSpPr/>
          <p:nvPr/>
        </p:nvGrpSpPr>
        <p:grpSpPr>
          <a:xfrm>
            <a:off x="8715258" y="6171213"/>
            <a:ext cx="1124970" cy="1121993"/>
            <a:chOff x="0" y="0"/>
            <a:chExt cx="1499960" cy="1495990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8809641" y="4267263"/>
            <a:ext cx="1124970" cy="1121993"/>
            <a:chOff x="0" y="0"/>
            <a:chExt cx="1499960" cy="149599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1499960" cy="1495990"/>
              <a:chOff x="0" y="0"/>
              <a:chExt cx="296288" cy="29550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296288" cy="295504"/>
              </a:xfrm>
              <a:custGeom>
                <a:avLst/>
                <a:gdLst/>
                <a:ahLst/>
                <a:cxnLst/>
                <a:rect l="l" t="t" r="r" b="b"/>
                <a:pathLst>
                  <a:path w="296288" h="295504">
                    <a:moveTo>
                      <a:pt x="137638" y="0"/>
                    </a:moveTo>
                    <a:lnTo>
                      <a:pt x="158651" y="0"/>
                    </a:lnTo>
                    <a:cubicBezTo>
                      <a:pt x="195154" y="0"/>
                      <a:pt x="230163" y="14501"/>
                      <a:pt x="255975" y="40313"/>
                    </a:cubicBezTo>
                    <a:cubicBezTo>
                      <a:pt x="281787" y="66125"/>
                      <a:pt x="296288" y="101134"/>
                      <a:pt x="296288" y="137638"/>
                    </a:cubicBezTo>
                    <a:lnTo>
                      <a:pt x="296288" y="157866"/>
                    </a:lnTo>
                    <a:cubicBezTo>
                      <a:pt x="296288" y="233882"/>
                      <a:pt x="234666" y="295504"/>
                      <a:pt x="158651" y="295504"/>
                    </a:cubicBezTo>
                    <a:lnTo>
                      <a:pt x="137638" y="295504"/>
                    </a:lnTo>
                    <a:cubicBezTo>
                      <a:pt x="61623" y="295504"/>
                      <a:pt x="0" y="233882"/>
                      <a:pt x="0" y="157866"/>
                    </a:cubicBezTo>
                    <a:lnTo>
                      <a:pt x="0" y="137638"/>
                    </a:lnTo>
                    <a:cubicBezTo>
                      <a:pt x="0" y="61623"/>
                      <a:pt x="61623" y="0"/>
                      <a:pt x="137638" y="0"/>
                    </a:cubicBezTo>
                    <a:close/>
                  </a:path>
                </a:pathLst>
              </a:custGeom>
              <a:solidFill>
                <a:srgbClr val="FEE600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28575"/>
                <a:ext cx="812800" cy="841375"/>
              </a:xfrm>
              <a:prstGeom prst="rect">
                <a:avLst/>
              </a:prstGeom>
            </p:spPr>
            <p:txBody>
              <a:bodyPr lIns="254000" tIns="254000" rIns="254000" bIns="254000" rtlCol="0" anchor="ctr"/>
              <a:lstStyle/>
              <a:p>
                <a:pPr>
                  <a:lnSpc>
                    <a:spcPts val="2879"/>
                  </a:lnSpc>
                </a:pPr>
                <a:endParaRPr/>
              </a:p>
            </p:txBody>
          </p:sp>
        </p:grpSp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85364" y="466910"/>
              <a:ext cx="729231" cy="562171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2146" b="347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2642608" y="3848100"/>
            <a:ext cx="13002784" cy="1859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200"/>
              </a:lnSpc>
              <a:spcBef>
                <a:spcPct val="0"/>
              </a:spcBef>
            </a:pPr>
            <a:r>
              <a:rPr lang="en-US" sz="7200" u="none" dirty="0">
                <a:solidFill>
                  <a:srgbClr val="FEE600"/>
                </a:solidFill>
                <a:latin typeface="Telegraf Bold Bold"/>
              </a:rPr>
              <a:t>Social media marketing courses</a:t>
            </a:r>
          </a:p>
        </p:txBody>
      </p:sp>
    </p:spTree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9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2176" r="32176"/>
          <a:stretch>
            <a:fillRect/>
          </a:stretch>
        </p:blipFill>
        <p:spPr>
          <a:xfrm>
            <a:off x="10492058" y="-86517"/>
            <a:ext cx="7795942" cy="10584998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2400" y="4292910"/>
            <a:ext cx="10058400" cy="4267200"/>
            <a:chOff x="0" y="0"/>
            <a:chExt cx="1631449" cy="141092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31449" cy="1410923"/>
            </a:xfrm>
            <a:custGeom>
              <a:avLst/>
              <a:gdLst/>
              <a:ahLst/>
              <a:cxnLst/>
              <a:rect l="l" t="t" r="r" b="b"/>
              <a:pathLst>
                <a:path w="1631449" h="1410923">
                  <a:moveTo>
                    <a:pt x="62491" y="0"/>
                  </a:moveTo>
                  <a:lnTo>
                    <a:pt x="1568957" y="0"/>
                  </a:lnTo>
                  <a:cubicBezTo>
                    <a:pt x="1603470" y="0"/>
                    <a:pt x="1631449" y="27978"/>
                    <a:pt x="1631449" y="62491"/>
                  </a:cubicBezTo>
                  <a:lnTo>
                    <a:pt x="1631449" y="1348431"/>
                  </a:lnTo>
                  <a:cubicBezTo>
                    <a:pt x="1631449" y="1365005"/>
                    <a:pt x="1624865" y="1380900"/>
                    <a:pt x="1613145" y="1392619"/>
                  </a:cubicBezTo>
                  <a:cubicBezTo>
                    <a:pt x="1601426" y="1404339"/>
                    <a:pt x="1585531" y="1410923"/>
                    <a:pt x="1568957" y="1410923"/>
                  </a:cubicBezTo>
                  <a:lnTo>
                    <a:pt x="62491" y="1410923"/>
                  </a:lnTo>
                  <a:cubicBezTo>
                    <a:pt x="27978" y="1410923"/>
                    <a:pt x="0" y="1382944"/>
                    <a:pt x="0" y="1348431"/>
                  </a:cubicBezTo>
                  <a:lnTo>
                    <a:pt x="0" y="62491"/>
                  </a:lnTo>
                  <a:cubicBezTo>
                    <a:pt x="0" y="27978"/>
                    <a:pt x="27978" y="0"/>
                    <a:pt x="62491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62000" y="1478369"/>
            <a:ext cx="9144000" cy="96706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9600" dirty="0">
                <a:solidFill>
                  <a:srgbClr val="FFFFFF"/>
                </a:solidFill>
                <a:latin typeface="Arial Narrow" panose="020B0606020202030204" pitchFamily="34" charset="0"/>
              </a:rPr>
              <a:t>Issues </a:t>
            </a:r>
            <a:r>
              <a:rPr lang="en-US" sz="9600" u="none" dirty="0">
                <a:solidFill>
                  <a:srgbClr val="FFFFFF"/>
                </a:solidFill>
                <a:latin typeface="Arial Narrow" panose="020B0606020202030204" pitchFamily="34" charset="0"/>
              </a:rPr>
              <a:t>to discuss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04800" y="4456029"/>
            <a:ext cx="97536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830580" lvl="1" indent="-571500">
              <a:buFont typeface="Wingdings" panose="05000000000000000000" pitchFamily="2" charset="2"/>
              <a:buChar char="§"/>
            </a:pPr>
            <a:r>
              <a:rPr lang="en-US" sz="3600" b="0" i="0" dirty="0">
                <a:effectLst/>
                <a:latin typeface="Arial Narrow" panose="020B0606020202030204" pitchFamily="34" charset="0"/>
                <a:cs typeface="Times New Roman" panose="02020603050405020304" pitchFamily="18" charset="0"/>
              </a:rPr>
              <a:t>What social media marketing is, with benefits, stats, and tips.</a:t>
            </a:r>
            <a:endParaRPr lang="el-GR" sz="3600" b="0" i="0" dirty="0">
              <a:effectLst/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830580" lvl="1" indent="-571500">
              <a:buFont typeface="Wingdings" panose="05000000000000000000" pitchFamily="2" charset="2"/>
              <a:buChar char="§"/>
            </a:pPr>
            <a:r>
              <a:rPr lang="en-US" sz="3600" spc="48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How to build a social media marketing strategy and a plan to carry it out</a:t>
            </a:r>
            <a:r>
              <a:rPr lang="en-US" sz="4000" spc="48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830580" lvl="1" indent="-571500">
              <a:buFont typeface="Wingdings" panose="05000000000000000000" pitchFamily="2" charset="2"/>
              <a:buChar char="§"/>
            </a:pPr>
            <a:r>
              <a:rPr lang="en-US" sz="3600" spc="48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The seven best social media marketing platforms and how to use them.</a:t>
            </a:r>
            <a:endParaRPr lang="en-US" sz="4000" spc="48" dirty="0">
              <a:solidFill>
                <a:srgbClr val="191919"/>
              </a:solidFill>
              <a:latin typeface="Arial Narrow" panose="020B0606020202030204" pitchFamily="34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539159" y="5949761"/>
            <a:ext cx="1077392" cy="1153146"/>
          </a:xfrm>
          <a:prstGeom prst="rect">
            <a:avLst/>
          </a:prstGeom>
        </p:spPr>
        <p:txBody>
          <a:bodyPr lIns="254000" tIns="254000" rIns="254000" bIns="254000" rtlCol="0" anchor="ctr"/>
          <a:lstStyle/>
          <a:p>
            <a:pPr algn="just">
              <a:lnSpc>
                <a:spcPts val="1960"/>
              </a:lnSpc>
            </a:pPr>
            <a:endParaRPr lang="en-US" sz="1400" dirty="0">
              <a:solidFill>
                <a:srgbClr val="191919"/>
              </a:solidFill>
              <a:latin typeface="Telegraf"/>
            </a:endParaRPr>
          </a:p>
        </p:txBody>
      </p:sp>
    </p:spTree>
  </p:cSld>
  <p:clrMapOvr>
    <a:masterClrMapping/>
  </p:clrMapOvr>
  <p:transition spd="slow">
    <p:cov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000560" y="2382428"/>
            <a:ext cx="4221271" cy="1265518"/>
            <a:chOff x="-47681" y="48904"/>
            <a:chExt cx="5628362" cy="884680"/>
          </a:xfrm>
        </p:grpSpPr>
        <p:sp>
          <p:nvSpPr>
            <p:cNvPr id="5" name="TextBox 5"/>
            <p:cNvSpPr txBox="1"/>
            <p:nvPr/>
          </p:nvSpPr>
          <p:spPr>
            <a:xfrm>
              <a:off x="-47681" y="695747"/>
              <a:ext cx="5523358" cy="2378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940"/>
                </a:lnSpc>
              </a:pPr>
              <a:endParaRPr lang="en-US" sz="21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57323" y="48904"/>
              <a:ext cx="5523358" cy="5558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200" b="1" dirty="0">
                  <a:solidFill>
                    <a:srgbClr val="191919"/>
                  </a:solidFill>
                  <a:latin typeface="Arial Narrow" panose="020B0606020202030204" pitchFamily="34" charset="0"/>
                </a:rPr>
                <a:t>LOCALiQ Social Media Marketing Lab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009754" y="2347473"/>
            <a:ext cx="4142518" cy="7119136"/>
            <a:chOff x="111609" y="-3649243"/>
            <a:chExt cx="5523358" cy="9492181"/>
          </a:xfrm>
        </p:grpSpPr>
        <p:sp>
          <p:nvSpPr>
            <p:cNvPr id="8" name="TextBox 8"/>
            <p:cNvSpPr txBox="1"/>
            <p:nvPr/>
          </p:nvSpPr>
          <p:spPr>
            <a:xfrm>
              <a:off x="111609" y="-3649243"/>
              <a:ext cx="5523358" cy="107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200" b="1" dirty="0">
                  <a:solidFill>
                    <a:srgbClr val="191919"/>
                  </a:solidFill>
                  <a:latin typeface="Arial Narrow" panose="020B0606020202030204" pitchFamily="34" charset="0"/>
                </a:rPr>
                <a:t>Social Ads 101 [PPC University]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11609" y="-1543699"/>
              <a:ext cx="5523358" cy="73866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r>
                <a:rPr lang="el-GR" sz="24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Τα οφέλη, οι μετρήσεις και οι βέλτιστες πρακτικές της διαφήμισης στα μέσα κοινωνικής δικτύωσης.</a:t>
              </a: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endPara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r>
                <a:rPr lang="el-GR" sz="24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Διακοπές μαθημάτων σε διαφημίσεις Facebook, Instagram, LinkedIn, YouTube, Snapchat και TikTok.</a:t>
              </a: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endPara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r>
                <a:rPr lang="el-GR" sz="24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Οι συμβουλές και τα κόλπα των κοινωνικών πωλήσεων στο Facebook και το Instagram.</a:t>
              </a: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2789829" y="2278330"/>
            <a:ext cx="5253358" cy="7866819"/>
            <a:chOff x="213052" y="-146819"/>
            <a:chExt cx="5732139" cy="10489092"/>
          </a:xfrm>
        </p:grpSpPr>
        <p:sp>
          <p:nvSpPr>
            <p:cNvPr id="11" name="TextBox 11"/>
            <p:cNvSpPr txBox="1"/>
            <p:nvPr/>
          </p:nvSpPr>
          <p:spPr>
            <a:xfrm>
              <a:off x="421833" y="-146819"/>
              <a:ext cx="5523358" cy="10795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120"/>
                </a:lnSpc>
              </a:pPr>
              <a:r>
                <a:rPr lang="en-US" sz="3200" b="1" dirty="0">
                  <a:solidFill>
                    <a:srgbClr val="191919"/>
                  </a:solidFill>
                  <a:latin typeface="Arial Narrow" panose="020B0606020202030204" pitchFamily="34" charset="0"/>
                </a:rPr>
                <a:t>Facebook Ads 101 [PPC University]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213052" y="1970750"/>
              <a:ext cx="5523358" cy="837152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r>
                <a:rPr lang="el-GR" sz="24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Καθημερινός προϋπολογισμός συν στρατηγικές βελτιστοποίησης λογαριασμού.</a:t>
              </a: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endPara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r>
                <a:rPr lang="el-GR" sz="24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Τύποι διαφημίσεων Facebook, επιλογές στόχευσης κοινού και προγραμματισμός.</a:t>
              </a: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endPara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r>
                <a:rPr lang="el-GR" sz="24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Συμβουλές και πόροι για την παραγωγή αντιγράφων και δημιουργικών διαφημίσεων στο Facebook.</a:t>
              </a: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endParaRPr lang="en-US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342900" indent="-342900" algn="l" fontAlgn="base">
                <a:buFont typeface="Wingdings" panose="05000000000000000000" pitchFamily="2" charset="2"/>
                <a:buChar char="§"/>
              </a:pPr>
              <a:r>
                <a:rPr lang="el-GR" sz="2400" b="0" i="0" dirty="0">
                  <a:solidFill>
                    <a:srgbClr val="40404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Πώς να χρησιμοποιήσετε μια στρατηγική πλήρους διοχέτευσης για να καταρρίψετε τους ανταγωνιστές σας.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1512" y="190248"/>
            <a:ext cx="3086104" cy="3266930"/>
            <a:chOff x="-9140" y="-123642"/>
            <a:chExt cx="812800" cy="86042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96288" cy="295504"/>
            </a:xfrm>
            <a:custGeom>
              <a:avLst/>
              <a:gdLst/>
              <a:ahLst/>
              <a:cxnLst/>
              <a:rect l="l" t="t" r="r" b="b"/>
              <a:pathLst>
                <a:path w="296288" h="295504">
                  <a:moveTo>
                    <a:pt x="137638" y="0"/>
                  </a:moveTo>
                  <a:lnTo>
                    <a:pt x="158651" y="0"/>
                  </a:lnTo>
                  <a:cubicBezTo>
                    <a:pt x="195154" y="0"/>
                    <a:pt x="230163" y="14501"/>
                    <a:pt x="255975" y="40313"/>
                  </a:cubicBezTo>
                  <a:cubicBezTo>
                    <a:pt x="281787" y="66125"/>
                    <a:pt x="296288" y="101134"/>
                    <a:pt x="296288" y="137638"/>
                  </a:cubicBezTo>
                  <a:lnTo>
                    <a:pt x="296288" y="157866"/>
                  </a:lnTo>
                  <a:cubicBezTo>
                    <a:pt x="296288" y="233882"/>
                    <a:pt x="234666" y="295504"/>
                    <a:pt x="158651" y="295504"/>
                  </a:cubicBezTo>
                  <a:lnTo>
                    <a:pt x="137638" y="295504"/>
                  </a:lnTo>
                  <a:cubicBezTo>
                    <a:pt x="61623" y="295504"/>
                    <a:pt x="0" y="233882"/>
                    <a:pt x="0" y="157866"/>
                  </a:cubicBezTo>
                  <a:lnTo>
                    <a:pt x="0" y="137638"/>
                  </a:lnTo>
                  <a:cubicBezTo>
                    <a:pt x="0" y="61623"/>
                    <a:pt x="61623" y="0"/>
                    <a:pt x="137638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17" name="TextBox 17"/>
            <p:cNvSpPr txBox="1"/>
            <p:nvPr/>
          </p:nvSpPr>
          <p:spPr>
            <a:xfrm>
              <a:off x="-9140" y="-123642"/>
              <a:ext cx="812800" cy="8604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079"/>
                </a:lnSpc>
              </a:pPr>
              <a:r>
                <a:rPr lang="en-US" sz="3399" dirty="0">
                  <a:solidFill>
                    <a:srgbClr val="191919"/>
                  </a:solidFill>
                  <a:latin typeface="Telegraf Medium"/>
                </a:rPr>
                <a:t>01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6553200" y="148231"/>
            <a:ext cx="3247267" cy="3266930"/>
            <a:chOff x="0" y="-134708"/>
            <a:chExt cx="855246" cy="860425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296288" cy="295504"/>
            </a:xfrm>
            <a:custGeom>
              <a:avLst/>
              <a:gdLst/>
              <a:ahLst/>
              <a:cxnLst/>
              <a:rect l="l" t="t" r="r" b="b"/>
              <a:pathLst>
                <a:path w="296288" h="295504">
                  <a:moveTo>
                    <a:pt x="137638" y="0"/>
                  </a:moveTo>
                  <a:lnTo>
                    <a:pt x="158651" y="0"/>
                  </a:lnTo>
                  <a:cubicBezTo>
                    <a:pt x="195154" y="0"/>
                    <a:pt x="230163" y="14501"/>
                    <a:pt x="255975" y="40313"/>
                  </a:cubicBezTo>
                  <a:cubicBezTo>
                    <a:pt x="281787" y="66125"/>
                    <a:pt x="296288" y="101134"/>
                    <a:pt x="296288" y="137638"/>
                  </a:cubicBezTo>
                  <a:lnTo>
                    <a:pt x="296288" y="157866"/>
                  </a:lnTo>
                  <a:cubicBezTo>
                    <a:pt x="296288" y="233882"/>
                    <a:pt x="234666" y="295504"/>
                    <a:pt x="158651" y="295504"/>
                  </a:cubicBezTo>
                  <a:lnTo>
                    <a:pt x="137638" y="295504"/>
                  </a:lnTo>
                  <a:cubicBezTo>
                    <a:pt x="61623" y="295504"/>
                    <a:pt x="0" y="233882"/>
                    <a:pt x="0" y="157866"/>
                  </a:cubicBezTo>
                  <a:lnTo>
                    <a:pt x="0" y="137638"/>
                  </a:lnTo>
                  <a:cubicBezTo>
                    <a:pt x="0" y="61623"/>
                    <a:pt x="61623" y="0"/>
                    <a:pt x="137638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20" name="TextBox 20"/>
            <p:cNvSpPr txBox="1"/>
            <p:nvPr/>
          </p:nvSpPr>
          <p:spPr>
            <a:xfrm>
              <a:off x="42446" y="-134708"/>
              <a:ext cx="812800" cy="8604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079"/>
                </a:lnSpc>
              </a:pPr>
              <a:r>
                <a:rPr lang="en-US" sz="3399" dirty="0">
                  <a:solidFill>
                    <a:srgbClr val="191919"/>
                  </a:solidFill>
                  <a:latin typeface="Telegraf Medium"/>
                </a:rPr>
                <a:t>02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2227344" y="190248"/>
            <a:ext cx="3117557" cy="3266930"/>
            <a:chOff x="0" y="-142671"/>
            <a:chExt cx="821084" cy="860425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296288" cy="295504"/>
            </a:xfrm>
            <a:custGeom>
              <a:avLst/>
              <a:gdLst/>
              <a:ahLst/>
              <a:cxnLst/>
              <a:rect l="l" t="t" r="r" b="b"/>
              <a:pathLst>
                <a:path w="296288" h="295504">
                  <a:moveTo>
                    <a:pt x="137638" y="0"/>
                  </a:moveTo>
                  <a:lnTo>
                    <a:pt x="158651" y="0"/>
                  </a:lnTo>
                  <a:cubicBezTo>
                    <a:pt x="195154" y="0"/>
                    <a:pt x="230163" y="14501"/>
                    <a:pt x="255975" y="40313"/>
                  </a:cubicBezTo>
                  <a:cubicBezTo>
                    <a:pt x="281787" y="66125"/>
                    <a:pt x="296288" y="101134"/>
                    <a:pt x="296288" y="137638"/>
                  </a:cubicBezTo>
                  <a:lnTo>
                    <a:pt x="296288" y="157866"/>
                  </a:lnTo>
                  <a:cubicBezTo>
                    <a:pt x="296288" y="233882"/>
                    <a:pt x="234666" y="295504"/>
                    <a:pt x="158651" y="295504"/>
                  </a:cubicBezTo>
                  <a:lnTo>
                    <a:pt x="137638" y="295504"/>
                  </a:lnTo>
                  <a:cubicBezTo>
                    <a:pt x="61623" y="295504"/>
                    <a:pt x="0" y="233882"/>
                    <a:pt x="0" y="157866"/>
                  </a:cubicBezTo>
                  <a:lnTo>
                    <a:pt x="0" y="137638"/>
                  </a:lnTo>
                  <a:cubicBezTo>
                    <a:pt x="0" y="61623"/>
                    <a:pt x="61623" y="0"/>
                    <a:pt x="137638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8284" y="-142671"/>
              <a:ext cx="812800" cy="860425"/>
            </a:xfrm>
            <a:prstGeom prst="rect">
              <a:avLst/>
            </a:prstGeom>
          </p:spPr>
          <p:txBody>
            <a:bodyPr lIns="254000" tIns="254000" rIns="254000" bIns="254000" rtlCol="0" anchor="ctr"/>
            <a:lstStyle/>
            <a:p>
              <a:pPr algn="ctr">
                <a:lnSpc>
                  <a:spcPts val="4079"/>
                </a:lnSpc>
              </a:pPr>
              <a:r>
                <a:rPr lang="en-US" sz="3399" dirty="0">
                  <a:solidFill>
                    <a:srgbClr val="191919"/>
                  </a:solidFill>
                  <a:latin typeface="Telegraf Medium"/>
                </a:rPr>
                <a:t>03</a:t>
              </a: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36073BD2-2454-92D5-6694-6FD08A7C52A3}"/>
              </a:ext>
            </a:extLst>
          </p:cNvPr>
          <p:cNvSpPr txBox="1"/>
          <p:nvPr/>
        </p:nvSpPr>
        <p:spPr>
          <a:xfrm>
            <a:off x="1028700" y="3846781"/>
            <a:ext cx="48267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 fontAlgn="base">
              <a:buFont typeface="Wingdings" panose="05000000000000000000" pitchFamily="2" charset="2"/>
              <a:buChar char="§"/>
            </a:pPr>
            <a:r>
              <a:rPr lang="el-GR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Σύγκριση των δημογραφικών στοιχείων, των στατιστικών και της γενικής ατμόσφαιρας κάθε πλατφόρμας.</a:t>
            </a:r>
          </a:p>
          <a:p>
            <a:pPr marL="342900" indent="-342900" algn="l" fontAlgn="base">
              <a:buFont typeface="Wingdings" panose="05000000000000000000" pitchFamily="2" charset="2"/>
              <a:buChar char="§"/>
            </a:pPr>
            <a:endParaRPr lang="en-US" sz="24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§"/>
            </a:pPr>
            <a:r>
              <a:rPr lang="el-GR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Τι και πόσο συχνά να δημοσιεύετε σε κάθε πλατφόρμα.</a:t>
            </a:r>
          </a:p>
          <a:p>
            <a:pPr marL="342900" indent="-342900" algn="l" fontAlgn="base">
              <a:buFont typeface="Wingdings" panose="05000000000000000000" pitchFamily="2" charset="2"/>
              <a:buChar char="§"/>
            </a:pPr>
            <a:endParaRPr lang="en-US" sz="24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§"/>
            </a:pPr>
            <a:r>
              <a:rPr lang="el-GR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Απαιτήσεις προφίλ και συμβουλές βελτιστοποίησης.</a:t>
            </a:r>
          </a:p>
          <a:p>
            <a:pPr marL="342900" indent="-342900" algn="l" fontAlgn="base">
              <a:buFont typeface="Wingdings" panose="05000000000000000000" pitchFamily="2" charset="2"/>
              <a:buChar char="§"/>
            </a:pPr>
            <a:endParaRPr lang="en-US" sz="2400" b="0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 fontAlgn="base">
              <a:buFont typeface="Wingdings" panose="05000000000000000000" pitchFamily="2" charset="2"/>
              <a:buChar char="§"/>
            </a:pPr>
            <a:r>
              <a:rPr lang="el-GR" sz="2400" b="0" i="0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Πάνω από 131 αναρτήσεις ιδέες και παραδείγματα.</a:t>
            </a:r>
          </a:p>
        </p:txBody>
      </p:sp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8954" y="0"/>
            <a:ext cx="7624496" cy="10287000"/>
            <a:chOff x="0" y="0"/>
            <a:chExt cx="200809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098" cy="2709333"/>
            </a:xfrm>
            <a:custGeom>
              <a:avLst/>
              <a:gdLst/>
              <a:ahLst/>
              <a:cxnLst/>
              <a:rect l="l" t="t" r="r" b="b"/>
              <a:pathLst>
                <a:path w="2008098" h="2709333">
                  <a:moveTo>
                    <a:pt x="50770" y="0"/>
                  </a:moveTo>
                  <a:lnTo>
                    <a:pt x="1957328" y="0"/>
                  </a:lnTo>
                  <a:cubicBezTo>
                    <a:pt x="1985367" y="0"/>
                    <a:pt x="2008098" y="22731"/>
                    <a:pt x="2008098" y="50770"/>
                  </a:cubicBezTo>
                  <a:lnTo>
                    <a:pt x="2008098" y="2658563"/>
                  </a:lnTo>
                  <a:cubicBezTo>
                    <a:pt x="2008098" y="2672028"/>
                    <a:pt x="2002749" y="2684942"/>
                    <a:pt x="1993227" y="2694463"/>
                  </a:cubicBezTo>
                  <a:cubicBezTo>
                    <a:pt x="1983706" y="2703984"/>
                    <a:pt x="1970792" y="2709333"/>
                    <a:pt x="1957328" y="2709333"/>
                  </a:cubicBezTo>
                  <a:lnTo>
                    <a:pt x="50770" y="2709333"/>
                  </a:lnTo>
                  <a:cubicBezTo>
                    <a:pt x="22731" y="2709333"/>
                    <a:pt x="0" y="2686603"/>
                    <a:pt x="0" y="2658563"/>
                  </a:cubicBezTo>
                  <a:lnTo>
                    <a:pt x="0" y="50770"/>
                  </a:lnTo>
                  <a:cubicBezTo>
                    <a:pt x="0" y="22731"/>
                    <a:pt x="22731" y="0"/>
                    <a:pt x="50770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583728" y="495300"/>
            <a:ext cx="5059131" cy="3706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7200" u="none" dirty="0">
                <a:solidFill>
                  <a:srgbClr val="191919"/>
                </a:solidFill>
                <a:latin typeface="Telegraf Bold Bold"/>
              </a:rPr>
              <a:t>Social media marketing services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BC9FCF-C0B0-E6D9-5CF2-44774509D49A}"/>
              </a:ext>
            </a:extLst>
          </p:cNvPr>
          <p:cNvSpPr txBox="1"/>
          <p:nvPr/>
        </p:nvSpPr>
        <p:spPr>
          <a:xfrm>
            <a:off x="0" y="5045988"/>
            <a:ext cx="6936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Μια σταθερή στρατηγική μάρκετινγκ μέσων κοινωνικής δικτύωσης απαιτεί πολλαπλές πλατφόρμες και συχνά έναν συνδυασμό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" panose="020B0604020202020204" pitchFamily="34" charset="0"/>
                <a:cs typeface="Arial" panose="020B0604020202020204" pitchFamily="34" charset="0"/>
              </a:rPr>
              <a:t>ελεύθερων και επί πληρωμή μεθόδων.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51FB8E5-9606-6A24-53FE-1203056BC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08" y="8752822"/>
            <a:ext cx="1501691" cy="65983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84759B3-9949-07F8-EE66-1E46D60584B2}"/>
              </a:ext>
            </a:extLst>
          </p:cNvPr>
          <p:cNvSpPr txBox="1"/>
          <p:nvPr/>
        </p:nvSpPr>
        <p:spPr>
          <a:xfrm>
            <a:off x="7391400" y="723900"/>
            <a:ext cx="10896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u="sng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Λογισμικό διαχείρισης μέσων κοινωνικής δικτύωσης:</a:t>
            </a:r>
            <a:endParaRPr lang="en-US" sz="2800" b="1" u="sng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i="0" dirty="0">
              <a:solidFill>
                <a:srgbClr val="40404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b="1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635B576-0A27-3B3E-07CE-66E040956899}"/>
              </a:ext>
            </a:extLst>
          </p:cNvPr>
          <p:cNvSpPr txBox="1"/>
          <p:nvPr/>
        </p:nvSpPr>
        <p:spPr>
          <a:xfrm>
            <a:off x="8001000" y="1714500"/>
            <a:ext cx="922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Πλατφόρμες όπως το </a:t>
            </a:r>
            <a:r>
              <a:rPr lang="el-GR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HootSuite</a:t>
            </a:r>
            <a:r>
              <a:rPr lang="el-GR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και το </a:t>
            </a:r>
            <a:r>
              <a:rPr lang="el-GR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Sprout</a:t>
            </a:r>
            <a:r>
              <a:rPr lang="el-GR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Social. </a:t>
            </a:r>
            <a:endParaRPr lang="el-GR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730BA0A-9985-10BE-3E55-5D6F04E1AB1F}"/>
              </a:ext>
            </a:extLst>
          </p:cNvPr>
          <p:cNvSpPr txBox="1"/>
          <p:nvPr/>
        </p:nvSpPr>
        <p:spPr>
          <a:xfrm>
            <a:off x="8153400" y="2781300"/>
            <a:ext cx="883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4040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Χρησιμοποιούν αποκλειστική τεχνολογία για να βοηθήσουν τους πιο έμπειρους να αποκτήσουν προηγμένα αναλυτικά στοιχεία.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6E92A-CE42-A81A-80B9-DB0F7F1CDF7B}"/>
              </a:ext>
            </a:extLst>
          </p:cNvPr>
          <p:cNvSpPr txBox="1"/>
          <p:nvPr/>
        </p:nvSpPr>
        <p:spPr>
          <a:xfrm>
            <a:off x="7391400" y="4775984"/>
            <a:ext cx="975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2800" b="1" i="0" u="sng" dirty="0">
                <a:solidFill>
                  <a:srgbClr val="40404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Γραφεία μάρκετινγκ μέσων κοινωνικής δικτύωσης:</a:t>
            </a:r>
            <a:endParaRPr lang="el-GR" sz="28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B6D819-56B4-2097-E36E-9AB22779FDBD}"/>
              </a:ext>
            </a:extLst>
          </p:cNvPr>
          <p:cNvSpPr txBox="1"/>
          <p:nvPr/>
        </p:nvSpPr>
        <p:spPr>
          <a:xfrm>
            <a:off x="8153400" y="5905500"/>
            <a:ext cx="90678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4040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Ορισμένα πρακτορεία ειδικεύονται μόνο στο μάρκετινγκ μέσων </a:t>
            </a:r>
            <a:r>
              <a:rPr lang="en-US" sz="2800" dirty="0">
                <a:solidFill>
                  <a:srgbClr val="4040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 </a:t>
            </a:r>
            <a:r>
              <a:rPr lang="el-GR" sz="2800" dirty="0">
                <a:solidFill>
                  <a:srgbClr val="4040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κοινωνικής δικτύωσης, όπως το</a:t>
            </a:r>
            <a:r>
              <a:rPr lang="en-US" sz="2800" dirty="0">
                <a:solidFill>
                  <a:srgbClr val="4040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: </a:t>
            </a:r>
            <a:r>
              <a:rPr lang="en-US" sz="2800" dirty="0" err="1">
                <a:solidFill>
                  <a:srgbClr val="4040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Akvertise</a:t>
            </a:r>
            <a:endParaRPr lang="en-US" sz="2800" dirty="0">
              <a:solidFill>
                <a:srgbClr val="40404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188549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98954" y="0"/>
            <a:ext cx="7624496" cy="10287000"/>
            <a:chOff x="0" y="0"/>
            <a:chExt cx="2008098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008098" cy="2709333"/>
            </a:xfrm>
            <a:custGeom>
              <a:avLst/>
              <a:gdLst/>
              <a:ahLst/>
              <a:cxnLst/>
              <a:rect l="l" t="t" r="r" b="b"/>
              <a:pathLst>
                <a:path w="2008098" h="2709333">
                  <a:moveTo>
                    <a:pt x="50770" y="0"/>
                  </a:moveTo>
                  <a:lnTo>
                    <a:pt x="1957328" y="0"/>
                  </a:lnTo>
                  <a:cubicBezTo>
                    <a:pt x="1985367" y="0"/>
                    <a:pt x="2008098" y="22731"/>
                    <a:pt x="2008098" y="50770"/>
                  </a:cubicBezTo>
                  <a:lnTo>
                    <a:pt x="2008098" y="2658563"/>
                  </a:lnTo>
                  <a:cubicBezTo>
                    <a:pt x="2008098" y="2672028"/>
                    <a:pt x="2002749" y="2684942"/>
                    <a:pt x="1993227" y="2694463"/>
                  </a:cubicBezTo>
                  <a:cubicBezTo>
                    <a:pt x="1983706" y="2703984"/>
                    <a:pt x="1970792" y="2709333"/>
                    <a:pt x="1957328" y="2709333"/>
                  </a:cubicBezTo>
                  <a:lnTo>
                    <a:pt x="50770" y="2709333"/>
                  </a:lnTo>
                  <a:cubicBezTo>
                    <a:pt x="22731" y="2709333"/>
                    <a:pt x="0" y="2686603"/>
                    <a:pt x="0" y="2658563"/>
                  </a:cubicBezTo>
                  <a:lnTo>
                    <a:pt x="0" y="50770"/>
                  </a:lnTo>
                  <a:cubicBezTo>
                    <a:pt x="0" y="22731"/>
                    <a:pt x="22731" y="0"/>
                    <a:pt x="50770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8674" y="2922848"/>
            <a:ext cx="5059131" cy="3706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  <a:spcBef>
                <a:spcPct val="0"/>
              </a:spcBef>
            </a:pPr>
            <a:r>
              <a:rPr lang="en-US" sz="7200" u="none" dirty="0">
                <a:solidFill>
                  <a:srgbClr val="191919"/>
                </a:solidFill>
                <a:latin typeface="Telegraf Bold Bold"/>
              </a:rPr>
              <a:t>Social media marketing services</a:t>
            </a:r>
          </a:p>
        </p:txBody>
      </p:sp>
      <p:pic>
        <p:nvPicPr>
          <p:cNvPr id="18" name="Εικόνα 17">
            <a:extLst>
              <a:ext uri="{FF2B5EF4-FFF2-40B4-BE49-F238E27FC236}">
                <a16:creationId xmlns:a16="http://schemas.microsoft.com/office/drawing/2014/main" id="{251FB8E5-9606-6A24-53FE-1203056BC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308" y="8752822"/>
            <a:ext cx="1501691" cy="65983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BCB6D819-56B4-2097-E36E-9AB22779FDBD}"/>
              </a:ext>
            </a:extLst>
          </p:cNvPr>
          <p:cNvSpPr txBox="1"/>
          <p:nvPr/>
        </p:nvSpPr>
        <p:spPr>
          <a:xfrm>
            <a:off x="8153400" y="5905500"/>
            <a:ext cx="906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l-GR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281C6E7-0B07-68BA-C7A0-3C8C36F8DCB3}"/>
              </a:ext>
            </a:extLst>
          </p:cNvPr>
          <p:cNvSpPr txBox="1"/>
          <p:nvPr/>
        </p:nvSpPr>
        <p:spPr>
          <a:xfrm>
            <a:off x="8382000" y="876300"/>
            <a:ext cx="906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i="0" u="sng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Γραφεία ψηφιακού μάρκετινγκ:</a:t>
            </a:r>
            <a:endParaRPr lang="el-GR" sz="3200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55A5567-5101-957D-19FA-CB0CFAF1D7F7}"/>
              </a:ext>
            </a:extLst>
          </p:cNvPr>
          <p:cNvSpPr txBox="1"/>
          <p:nvPr/>
        </p:nvSpPr>
        <p:spPr>
          <a:xfrm>
            <a:off x="8882074" y="2013552"/>
            <a:ext cx="9405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solidFill>
                  <a:srgbClr val="4040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Μ</a:t>
            </a:r>
            <a:r>
              <a:rPr lang="el-GR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πορούν να </a:t>
            </a:r>
            <a:r>
              <a:rPr lang="el-GR" sz="2800" dirty="0">
                <a:solidFill>
                  <a:srgbClr val="40404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σας βοηθήσουν </a:t>
            </a:r>
            <a:r>
              <a:rPr lang="el-GR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να ενσωματώσετε το 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Social media marketing</a:t>
            </a:r>
            <a:r>
              <a:rPr lang="el-GR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στην ευρύτερη στρατηγική σας που περιλαμβάνει </a:t>
            </a:r>
            <a:r>
              <a:rPr lang="en-US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:</a:t>
            </a:r>
            <a:r>
              <a:rPr lang="el-GR" sz="2800" b="0" i="0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endParaRPr lang="en-US" sz="2800" dirty="0">
              <a:solidFill>
                <a:srgbClr val="40404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5FC0D7A-11B0-6134-CDFD-B36E14EF86E3}"/>
              </a:ext>
            </a:extLst>
          </p:cNvPr>
          <p:cNvSpPr txBox="1"/>
          <p:nvPr/>
        </p:nvSpPr>
        <p:spPr>
          <a:xfrm>
            <a:off x="8882074" y="3204318"/>
            <a:ext cx="635792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email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l-GR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Ιστοσελίδα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Search Engine optimization (</a:t>
            </a: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SEO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Narrow" panose="020B0606020202030204" pitchFamily="34" charset="0"/>
                <a:cs typeface="Arial" panose="020B0604020202020204" pitchFamily="34" charset="0"/>
              </a:rPr>
              <a:t>και άλλα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06E8E1A-8B4B-4EE1-F29B-5A7DBD4ECAEB}"/>
              </a:ext>
            </a:extLst>
          </p:cNvPr>
          <p:cNvSpPr txBox="1"/>
          <p:nvPr/>
        </p:nvSpPr>
        <p:spPr>
          <a:xfrm>
            <a:off x="8382000" y="5568100"/>
            <a:ext cx="762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i="0" u="sng" dirty="0">
                <a:solidFill>
                  <a:srgbClr val="404040"/>
                </a:solidFill>
                <a:effectLst/>
                <a:latin typeface="Arial Narrow" panose="020B0606020202030204" pitchFamily="34" charset="0"/>
                <a:cs typeface="Arial" panose="020B0604020202020204" pitchFamily="34" charset="0"/>
              </a:rPr>
              <a:t>Υβριδικές υπηρεσίες:</a:t>
            </a:r>
            <a:endParaRPr lang="el-GR" sz="3200" u="sng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D0D4B0C-B05E-151F-6AAB-2F668ACB20A1}"/>
              </a:ext>
            </a:extLst>
          </p:cNvPr>
          <p:cNvSpPr txBox="1"/>
          <p:nvPr/>
        </p:nvSpPr>
        <p:spPr>
          <a:xfrm>
            <a:off x="8882074" y="6541793"/>
            <a:ext cx="7848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Arial Narrow" panose="020B0606020202030204" pitchFamily="34" charset="0"/>
                <a:cs typeface="Arial" panose="020B0604020202020204" pitchFamily="34" charset="0"/>
              </a:rPr>
              <a:t>Ορισμένες προσφέρουν ένα συνδυασμό των παραπάνω. Για παράδειγμα</a:t>
            </a:r>
            <a:r>
              <a:rPr lang="en-US" sz="28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latin typeface="Arial Narrow" panose="020B0606020202030204" pitchFamily="34" charset="0"/>
                <a:cs typeface="Arial" panose="020B0604020202020204" pitchFamily="34" charset="0"/>
              </a:rPr>
              <a:t>το </a:t>
            </a:r>
            <a:r>
              <a:rPr lang="en-US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LOCALiQ’s social advertising offerings</a:t>
            </a:r>
            <a:r>
              <a:rPr lang="el-GR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B950D2-31B5-2FA8-D49D-00C720459F36}"/>
              </a:ext>
            </a:extLst>
          </p:cNvPr>
          <p:cNvSpPr txBox="1"/>
          <p:nvPr/>
        </p:nvSpPr>
        <p:spPr>
          <a:xfrm>
            <a:off x="8910148" y="8132193"/>
            <a:ext cx="85677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>
                <a:latin typeface="Arial Narrow" panose="020B0606020202030204" pitchFamily="34" charset="0"/>
                <a:cs typeface="Arial" panose="020B0604020202020204" pitchFamily="34" charset="0"/>
              </a:rPr>
              <a:t>Το </a:t>
            </a:r>
            <a:r>
              <a:rPr lang="el-GR" sz="28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LOCALiQ</a:t>
            </a:r>
            <a:r>
              <a:rPr lang="el-GR" sz="2800" dirty="0">
                <a:latin typeface="Arial Narrow" panose="020B0606020202030204" pitchFamily="34" charset="0"/>
                <a:cs typeface="Arial" panose="020B0604020202020204" pitchFamily="34" charset="0"/>
              </a:rPr>
              <a:t> προσφέρει μοναδική, μεθοδική στόχευση κοινού για την αύξηση της αποτελεσματικότητας μιας διαφημιστικής</a:t>
            </a:r>
          </a:p>
        </p:txBody>
      </p:sp>
    </p:spTree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B2D516C9-4916-073E-B897-ECA2BBFEF6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871537"/>
            <a:ext cx="11391900" cy="8543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5202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495872"/>
            <a:ext cx="18288000" cy="1791128"/>
            <a:chOff x="0" y="0"/>
            <a:chExt cx="4816593" cy="4717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471737"/>
            </a:xfrm>
            <a:custGeom>
              <a:avLst/>
              <a:gdLst/>
              <a:ahLst/>
              <a:cxnLst/>
              <a:rect l="l" t="t" r="r" b="b"/>
              <a:pathLst>
                <a:path w="4816592" h="471737">
                  <a:moveTo>
                    <a:pt x="0" y="0"/>
                  </a:moveTo>
                  <a:lnTo>
                    <a:pt x="4816592" y="0"/>
                  </a:lnTo>
                  <a:lnTo>
                    <a:pt x="4816592" y="471737"/>
                  </a:lnTo>
                  <a:lnTo>
                    <a:pt x="0" y="471737"/>
                  </a:lnTo>
                  <a:close/>
                </a:path>
              </a:pathLst>
            </a:custGeom>
            <a:solidFill>
              <a:srgbClr val="19191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77588"/>
            <a:ext cx="12111205" cy="10018911"/>
            <a:chOff x="0" y="0"/>
            <a:chExt cx="3503255" cy="249145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503255" cy="2491456"/>
            </a:xfrm>
            <a:custGeom>
              <a:avLst/>
              <a:gdLst/>
              <a:ahLst/>
              <a:cxnLst/>
              <a:rect l="l" t="t" r="r" b="b"/>
              <a:pathLst>
                <a:path w="3503255" h="2491456">
                  <a:moveTo>
                    <a:pt x="29102" y="0"/>
                  </a:moveTo>
                  <a:lnTo>
                    <a:pt x="3474153" y="0"/>
                  </a:lnTo>
                  <a:cubicBezTo>
                    <a:pt x="3490226" y="0"/>
                    <a:pt x="3503255" y="13029"/>
                    <a:pt x="3503255" y="29102"/>
                  </a:cubicBezTo>
                  <a:lnTo>
                    <a:pt x="3503255" y="2462354"/>
                  </a:lnTo>
                  <a:cubicBezTo>
                    <a:pt x="3503255" y="2478426"/>
                    <a:pt x="3490226" y="2491456"/>
                    <a:pt x="3474153" y="2491456"/>
                  </a:cubicBezTo>
                  <a:lnTo>
                    <a:pt x="29102" y="2491456"/>
                  </a:lnTo>
                  <a:cubicBezTo>
                    <a:pt x="13029" y="2491456"/>
                    <a:pt x="0" y="2478426"/>
                    <a:pt x="0" y="2462354"/>
                  </a:cubicBezTo>
                  <a:lnTo>
                    <a:pt x="0" y="29102"/>
                  </a:lnTo>
                  <a:cubicBezTo>
                    <a:pt x="0" y="13029"/>
                    <a:pt x="13029" y="0"/>
                    <a:pt x="29102" y="0"/>
                  </a:cubicBez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-295616" y="1666775"/>
            <a:ext cx="12208423" cy="5997031"/>
            <a:chOff x="0" y="2510509"/>
            <a:chExt cx="9197533" cy="7996037"/>
          </a:xfrm>
        </p:grpSpPr>
        <p:sp>
          <p:nvSpPr>
            <p:cNvPr id="12" name="TextBox 12"/>
            <p:cNvSpPr txBox="1"/>
            <p:nvPr/>
          </p:nvSpPr>
          <p:spPr>
            <a:xfrm>
              <a:off x="846223" y="2510509"/>
              <a:ext cx="7877264" cy="346436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l-GR" sz="5400" dirty="0">
                  <a:solidFill>
                    <a:srgbClr val="19191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Τι είναι το </a:t>
              </a:r>
              <a:r>
                <a:rPr lang="en-US" sz="5400" dirty="0">
                  <a:solidFill>
                    <a:srgbClr val="19191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social media</a:t>
              </a:r>
            </a:p>
            <a:p>
              <a:r>
                <a:rPr lang="en-US" sz="5400" dirty="0">
                  <a:solidFill>
                    <a:srgbClr val="191919"/>
                  </a:solidFill>
                  <a:latin typeface="Arial Narrow" panose="020B0606020202030204" pitchFamily="34" charset="0"/>
                  <a:cs typeface="Times New Roman" panose="02020603050405020304" pitchFamily="18" charset="0"/>
                </a:rPr>
                <a:t>Marketing;</a:t>
              </a:r>
            </a:p>
            <a:p>
              <a:pPr marL="0" lvl="0" indent="0" algn="l">
                <a:lnSpc>
                  <a:spcPts val="7200"/>
                </a:lnSpc>
              </a:pPr>
              <a:endParaRPr lang="en-US" sz="7200" u="none" dirty="0">
                <a:solidFill>
                  <a:srgbClr val="191919"/>
                </a:solidFill>
                <a:latin typeface="Telegraf Bold Bold"/>
              </a:endParaRP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15303" y="8290556"/>
              <a:ext cx="8882230" cy="221599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l-GR" sz="3600" dirty="0">
                  <a:latin typeface="Arial Narrow" panose="020B0606020202030204" pitchFamily="34" charset="0"/>
                  <a:cs typeface="Arial" panose="020B0604020202020204" pitchFamily="34" charset="0"/>
                </a:rPr>
                <a:t>Είναι</a:t>
              </a:r>
              <a:r>
                <a:rPr lang="el-GR" sz="3600" b="0" i="0" dirty="0">
                  <a:effectLst/>
                  <a:latin typeface="Arial Narrow" panose="020B0606020202030204" pitchFamily="34" charset="0"/>
                  <a:cs typeface="Arial" panose="020B0604020202020204" pitchFamily="34" charset="0"/>
                </a:rPr>
                <a:t> μια μορφή ψηφιακού μάρκετινγκ που αξιοποιεί τη δύναμη των δημοφιλών δικτύων κοινωνικής δικτύωσης για την επίτευξη των στόχων μάρκετινγκ και επωνυμίας σας.</a:t>
              </a:r>
              <a:endParaRPr lang="en-US" sz="3600" dirty="0"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383933"/>
              <a:ext cx="8882231" cy="19542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1" indent="0" algn="ctr">
                <a:lnSpc>
                  <a:spcPts val="2940"/>
                </a:lnSpc>
                <a:spcBef>
                  <a:spcPct val="0"/>
                </a:spcBef>
              </a:pPr>
              <a:endParaRPr lang="en-US" sz="2100" b="1" i="1" u="sng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0" algn="ctr">
                <a:lnSpc>
                  <a:spcPts val="2940"/>
                </a:lnSpc>
                <a:spcBef>
                  <a:spcPct val="0"/>
                </a:spcBef>
              </a:pPr>
              <a:endParaRPr lang="en-US" sz="2100" b="1" i="1" u="sng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0" algn="ctr">
                <a:lnSpc>
                  <a:spcPts val="2940"/>
                </a:lnSpc>
                <a:spcBef>
                  <a:spcPct val="0"/>
                </a:spcBef>
              </a:pPr>
              <a:endParaRPr lang="en-US" sz="2100" b="1" i="1" u="sng" dirty="0">
                <a:solidFill>
                  <a:srgbClr val="19191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1" indent="0" algn="ctr">
                <a:lnSpc>
                  <a:spcPts val="2940"/>
                </a:lnSpc>
                <a:spcBef>
                  <a:spcPct val="0"/>
                </a:spcBef>
              </a:pPr>
              <a:r>
                <a:rPr lang="el-GR" sz="2100" u="none" dirty="0">
                  <a:solidFill>
                    <a:srgbClr val="191919"/>
                  </a:solidFill>
                  <a:latin typeface="Telegraf"/>
                </a:rPr>
                <a:t> </a:t>
              </a:r>
              <a:endParaRPr lang="en-US" sz="2100" u="none" dirty="0">
                <a:solidFill>
                  <a:srgbClr val="191919"/>
                </a:solidFill>
                <a:latin typeface="Telegraf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5D1F0E1A-7B5E-2239-2A34-C7763DF5C49C}"/>
              </a:ext>
            </a:extLst>
          </p:cNvPr>
          <p:cNvSpPr txBox="1"/>
          <p:nvPr/>
        </p:nvSpPr>
        <p:spPr>
          <a:xfrm>
            <a:off x="122904" y="7860485"/>
            <a:ext cx="12111205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</a:rPr>
              <a:t>Το </a:t>
            </a:r>
            <a:r>
              <a:rPr lang="en-US" sz="3600" dirty="0">
                <a:latin typeface="Arial Narrow" panose="020B0606020202030204" pitchFamily="34" charset="0"/>
                <a:cs typeface="Arial" panose="020B0604020202020204" pitchFamily="34" charset="0"/>
              </a:rPr>
              <a:t>social media marketing 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</a:rPr>
              <a:t>περιλαμβάνει επίσης πληρωμένη διαφήμιση στα μέσα κοινωνικής δικτύωσης, όπου μπορείτε να πληρώσετε για να εμφανιστεί η επιχείρησή σας μπροστά</a:t>
            </a:r>
            <a:r>
              <a:rPr lang="en-US" sz="3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el-GR" sz="3600" dirty="0">
                <a:latin typeface="Arial Narrow" panose="020B0606020202030204" pitchFamily="34" charset="0"/>
                <a:cs typeface="Arial" panose="020B0604020202020204" pitchFamily="34" charset="0"/>
              </a:rPr>
              <a:t>από άλλες</a:t>
            </a:r>
            <a:r>
              <a:rPr lang="el-G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5FC5A542-23CD-4EFA-B730-AD25D5CEA0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021" y="63964"/>
            <a:ext cx="8352244" cy="5803895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2594394" cy="10287000"/>
            <a:chOff x="0" y="0"/>
            <a:chExt cx="68329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3297" cy="2709333"/>
            </a:xfrm>
            <a:custGeom>
              <a:avLst/>
              <a:gdLst/>
              <a:ahLst/>
              <a:cxnLst/>
              <a:rect l="l" t="t" r="r" b="b"/>
              <a:pathLst>
                <a:path w="683297" h="2709333">
                  <a:moveTo>
                    <a:pt x="0" y="0"/>
                  </a:moveTo>
                  <a:lnTo>
                    <a:pt x="683297" y="0"/>
                  </a:lnTo>
                  <a:lnTo>
                    <a:pt x="6832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0552217" y="303160"/>
            <a:ext cx="6784765" cy="27829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200"/>
              </a:lnSpc>
            </a:pP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Benefits of social media marketing</a:t>
            </a:r>
            <a:endParaRPr lang="en-US" sz="7200" u="none" dirty="0">
              <a:solidFill>
                <a:srgbClr val="191919"/>
              </a:solidFill>
              <a:latin typeface="Telegraf Bold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9906001" y="3294949"/>
            <a:ext cx="8381999" cy="40689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r>
              <a:rPr lang="el-GR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Εξανθρωπίστε την επιχείρησή σας</a:t>
            </a:r>
            <a:r>
              <a:rPr lang="en-GB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940"/>
              </a:lnSpc>
            </a:pPr>
            <a:r>
              <a:rPr lang="en-GB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   (</a:t>
            </a:r>
            <a:r>
              <a:rPr lang="en-US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Humanize your business)</a:t>
            </a:r>
            <a:endParaRPr lang="el-GR" sz="3200" spc="42" dirty="0">
              <a:solidFill>
                <a:srgbClr val="19191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endParaRPr lang="el-GR" sz="3200" spc="42" dirty="0">
              <a:solidFill>
                <a:srgbClr val="191919"/>
              </a:solidFill>
              <a:latin typeface="Arial Narrow" panose="020B0606020202030204" pitchFamily="34" charset="0"/>
            </a:endParaRP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r>
              <a:rPr lang="el-GR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Αυξήστε την επισκεψιμότητα</a:t>
            </a:r>
            <a:r>
              <a:rPr lang="en-US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endParaRPr lang="en-US" sz="3200" spc="42" dirty="0">
              <a:solidFill>
                <a:srgbClr val="19191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r>
              <a:rPr lang="el-GR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Δημιουργήστε δυνητικούς πελάτες και πελάτες</a:t>
            </a:r>
            <a:r>
              <a:rPr lang="en-US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endParaRPr lang="en-US" sz="3200" spc="42" dirty="0">
              <a:solidFill>
                <a:srgbClr val="19191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r>
              <a:rPr lang="el-GR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Αύξηση της αναγνωρισιμότητας της επωνυμίας</a:t>
            </a:r>
            <a:r>
              <a:rPr lang="en-US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endParaRPr lang="en-US" sz="3200" spc="42" dirty="0">
              <a:solidFill>
                <a:srgbClr val="19191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ts val="2940"/>
              </a:lnSpc>
              <a:buFont typeface="Wingdings" panose="05000000000000000000" pitchFamily="2" charset="2"/>
              <a:buChar char="§"/>
            </a:pPr>
            <a:r>
              <a:rPr lang="el-GR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Χτίστε σχέσεις</a:t>
            </a:r>
            <a:r>
              <a:rPr lang="en-US" sz="3200" spc="42" dirty="0">
                <a:solidFill>
                  <a:srgbClr val="191919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el-GR" sz="3200" spc="42" dirty="0">
              <a:solidFill>
                <a:srgbClr val="191919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2940"/>
              </a:lnSpc>
            </a:pPr>
            <a:endParaRPr lang="en-US" sz="2100" spc="42" dirty="0">
              <a:solidFill>
                <a:srgbClr val="191919"/>
              </a:solidFill>
              <a:latin typeface="Telegraf"/>
            </a:endParaRPr>
          </a:p>
        </p:txBody>
      </p:sp>
      <p:pic>
        <p:nvPicPr>
          <p:cNvPr id="31" name="Εικόνα 30">
            <a:extLst>
              <a:ext uri="{FF2B5EF4-FFF2-40B4-BE49-F238E27FC236}">
                <a16:creationId xmlns:a16="http://schemas.microsoft.com/office/drawing/2014/main" id="{D5EF9483-43D4-AA05-4E66-251C14D8A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546"/>
            <a:ext cx="9753600" cy="640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0" y="0"/>
            <a:ext cx="2594394" cy="10287000"/>
            <a:chOff x="0" y="0"/>
            <a:chExt cx="683297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3297" cy="2709333"/>
            </a:xfrm>
            <a:custGeom>
              <a:avLst/>
              <a:gdLst/>
              <a:ahLst/>
              <a:cxnLst/>
              <a:rect l="l" t="t" r="r" b="b"/>
              <a:pathLst>
                <a:path w="683297" h="2709333">
                  <a:moveTo>
                    <a:pt x="0" y="0"/>
                  </a:moveTo>
                  <a:lnTo>
                    <a:pt x="683297" y="0"/>
                  </a:lnTo>
                  <a:lnTo>
                    <a:pt x="683297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EE6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graphicFrame>
        <p:nvGraphicFramePr>
          <p:cNvPr id="6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782265"/>
              </p:ext>
            </p:extLst>
          </p:nvPr>
        </p:nvGraphicFramePr>
        <p:xfrm>
          <a:off x="3822957" y="4750638"/>
          <a:ext cx="13436344" cy="4507662"/>
        </p:xfrm>
        <a:graphic>
          <a:graphicData uri="http://schemas.openxmlformats.org/drawingml/2006/table">
            <a:tbl>
              <a:tblPr/>
              <a:tblGrid>
                <a:gridCol w="651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3579">
                <a:tc gridSpan="3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83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648200" y="522831"/>
            <a:ext cx="10516238" cy="1859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191919"/>
                </a:solidFill>
                <a:latin typeface="Telegraf Bold Bold"/>
              </a:rPr>
              <a:t>Social media marketing statistics</a:t>
            </a:r>
            <a:endParaRPr lang="en-US" sz="7200" u="none" dirty="0">
              <a:solidFill>
                <a:srgbClr val="191919"/>
              </a:solidFill>
              <a:latin typeface="Telegraf Bold Bold"/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2C6A5B77-73BD-0E67-4F0F-8FDE1B78E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506" y="2889115"/>
            <a:ext cx="8721531" cy="6369185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280C879C-9D7B-9368-48B1-B2F156996C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8427" y="2889115"/>
            <a:ext cx="8549573" cy="61014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D58E48-D343-31C3-4833-E32F2BC054FD}"/>
              </a:ext>
            </a:extLst>
          </p:cNvPr>
          <p:cNvSpPr txBox="1"/>
          <p:nvPr/>
        </p:nvSpPr>
        <p:spPr>
          <a:xfrm>
            <a:off x="7290056" y="9587984"/>
            <a:ext cx="10997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2021 Social Media Statistics by Queen Bee Media</a:t>
            </a:r>
          </a:p>
        </p:txBody>
      </p:sp>
    </p:spTree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822957" y="4750638"/>
          <a:ext cx="13436344" cy="4507662"/>
        </p:xfrm>
        <a:graphic>
          <a:graphicData uri="http://schemas.openxmlformats.org/drawingml/2006/table">
            <a:tbl>
              <a:tblPr/>
              <a:tblGrid>
                <a:gridCol w="651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3579">
                <a:tc gridSpan="3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83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191000" y="114476"/>
            <a:ext cx="12344400" cy="93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Social media statistics (1)</a:t>
            </a:r>
            <a:endParaRPr lang="en-US" sz="72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0E2AA1CE-0D38-40EF-BF33-06CD8B15A3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996411"/>
            <a:ext cx="16353585" cy="884020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563B2D7-C73D-4C3F-972A-B0C7361EDBF2}"/>
              </a:ext>
            </a:extLst>
          </p:cNvPr>
          <p:cNvSpPr txBox="1"/>
          <p:nvPr/>
        </p:nvSpPr>
        <p:spPr>
          <a:xfrm>
            <a:off x="6477000" y="98666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https://datareportal.com/social-media-users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705214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822957" y="4750638"/>
          <a:ext cx="13436344" cy="4507662"/>
        </p:xfrm>
        <a:graphic>
          <a:graphicData uri="http://schemas.openxmlformats.org/drawingml/2006/table">
            <a:tbl>
              <a:tblPr/>
              <a:tblGrid>
                <a:gridCol w="651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3579">
                <a:tc gridSpan="3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83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191000" y="114476"/>
            <a:ext cx="12344400" cy="93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Social media statistics (2)</a:t>
            </a:r>
            <a:endParaRPr lang="en-US" sz="72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3B2D7-C73D-4C3F-972A-B0C7361EDBF2}"/>
              </a:ext>
            </a:extLst>
          </p:cNvPr>
          <p:cNvSpPr txBox="1"/>
          <p:nvPr/>
        </p:nvSpPr>
        <p:spPr>
          <a:xfrm>
            <a:off x="6477000" y="98666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https://datareportal.com/social-media-users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72384BD1-C1F6-48C8-9152-FD072DB58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013374"/>
            <a:ext cx="16873644" cy="87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823663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822957" y="4750638"/>
          <a:ext cx="13436344" cy="4507662"/>
        </p:xfrm>
        <a:graphic>
          <a:graphicData uri="http://schemas.openxmlformats.org/drawingml/2006/table">
            <a:tbl>
              <a:tblPr/>
              <a:tblGrid>
                <a:gridCol w="651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3579">
                <a:tc gridSpan="3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83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191000" y="114476"/>
            <a:ext cx="12344400" cy="93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Social media statistics (3)</a:t>
            </a:r>
            <a:endParaRPr lang="en-US" sz="72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3B2D7-C73D-4C3F-972A-B0C7361EDBF2}"/>
              </a:ext>
            </a:extLst>
          </p:cNvPr>
          <p:cNvSpPr txBox="1"/>
          <p:nvPr/>
        </p:nvSpPr>
        <p:spPr>
          <a:xfrm>
            <a:off x="6477000" y="98666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https://datareportal.com/social-media-users</a:t>
            </a:r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3D7E2E69-F7AB-493F-AA12-4A0C5527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19" y="1028700"/>
            <a:ext cx="16613845" cy="861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1161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/>
          <p:cNvGraphicFramePr>
            <a:graphicFrameLocks noGrp="1"/>
          </p:cNvGraphicFramePr>
          <p:nvPr/>
        </p:nvGraphicFramePr>
        <p:xfrm>
          <a:off x="3822957" y="4750638"/>
          <a:ext cx="13436344" cy="4507662"/>
        </p:xfrm>
        <a:graphic>
          <a:graphicData uri="http://schemas.openxmlformats.org/drawingml/2006/table">
            <a:tbl>
              <a:tblPr/>
              <a:tblGrid>
                <a:gridCol w="65151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38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613579">
                <a:tc gridSpan="3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ts val="4759"/>
                        </a:lnSpc>
                        <a:defRPr/>
                      </a:pPr>
                      <a:r>
                        <a:rPr lang="en-US" sz="3399">
                          <a:solidFill>
                            <a:srgbClr val="191919"/>
                          </a:solidFill>
                          <a:latin typeface="Telegraf Bold"/>
                        </a:rPr>
                        <a:t>Show people how you started</a:t>
                      </a:r>
                      <a:endParaRPr lang="en-US" sz="1100"/>
                    </a:p>
                  </a:txBody>
                  <a:tcPr marL="190500" marR="190500" marT="190500" marB="190500" anchor="b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94083"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99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2940"/>
                        </a:lnSpc>
                        <a:defRPr/>
                      </a:pPr>
                      <a:endParaRPr lang="en-US" sz="1100" dirty="0"/>
                    </a:p>
                  </a:txBody>
                  <a:tcPr marL="190500" marR="190500" marT="190500" marB="190500">
                    <a:lnL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Box 7"/>
          <p:cNvSpPr txBox="1"/>
          <p:nvPr/>
        </p:nvSpPr>
        <p:spPr>
          <a:xfrm>
            <a:off x="4191000" y="114476"/>
            <a:ext cx="12344400" cy="93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200"/>
              </a:lnSpc>
            </a:pPr>
            <a:r>
              <a:rPr lang="en-US" sz="7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Social media statistics (4)</a:t>
            </a:r>
            <a:endParaRPr lang="en-US" sz="7200" u="none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563B2D7-C73D-4C3F-972A-B0C7361EDBF2}"/>
              </a:ext>
            </a:extLst>
          </p:cNvPr>
          <p:cNvSpPr txBox="1"/>
          <p:nvPr/>
        </p:nvSpPr>
        <p:spPr>
          <a:xfrm>
            <a:off x="6477000" y="9866698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https://datareportal.com/social-media-users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53821938-6B90-4FB4-B9A6-6060E621A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000" y="1075855"/>
            <a:ext cx="16725799" cy="858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633309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3190</TotalTime>
  <Words>882</Words>
  <Application>Microsoft Office PowerPoint</Application>
  <PresentationFormat>Προσαρμογή</PresentationFormat>
  <Paragraphs>151</Paragraphs>
  <Slides>23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33" baseType="lpstr">
      <vt:lpstr>Arial Narrow</vt:lpstr>
      <vt:lpstr>Times New Roman</vt:lpstr>
      <vt:lpstr>Telegraf Bold</vt:lpstr>
      <vt:lpstr>Calibri</vt:lpstr>
      <vt:lpstr>Arial</vt:lpstr>
      <vt:lpstr>Telegraf</vt:lpstr>
      <vt:lpstr>Telegraf Bold Bold</vt:lpstr>
      <vt:lpstr>Telegraf Medium</vt:lpstr>
      <vt:lpstr>Wingdings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Media Marketing Trends Marketing Presentation in Black Yellow Modern Style</dc:title>
  <dc:creator>USER</dc:creator>
  <cp:lastModifiedBy>Dimitrios Maditinos</cp:lastModifiedBy>
  <cp:revision>7</cp:revision>
  <dcterms:created xsi:type="dcterms:W3CDTF">2006-08-16T00:00:00Z</dcterms:created>
  <dcterms:modified xsi:type="dcterms:W3CDTF">2024-03-27T12:47:33Z</dcterms:modified>
  <dc:identifier>DAFeN0k9RRQ</dc:identifier>
</cp:coreProperties>
</file>