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5143500" cy="9144000"/>
  <p:embeddedFontLst>
    <p:embeddedFont>
      <p:font typeface="Play"/>
      <p:regular r:id="rId15"/>
      <p:bold r:id="rId16"/>
    </p:embeddedFont>
    <p:embeddedFont>
      <p:font typeface="Barlow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h9ba0rvRLeIih1paozRW93Q7Tp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arlow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Play-regular.fntdata"/><Relationship Id="rId14" Type="http://schemas.openxmlformats.org/officeDocument/2006/relationships/slide" Target="slides/slide10.xml"/><Relationship Id="rId17" Type="http://schemas.openxmlformats.org/officeDocument/2006/relationships/font" Target="fonts/Barlow-regular.fntdata"/><Relationship Id="rId16" Type="http://schemas.openxmlformats.org/officeDocument/2006/relationships/font" Target="fonts/Play-bold.fntdata"/><Relationship Id="rId5" Type="http://schemas.openxmlformats.org/officeDocument/2006/relationships/slide" Target="slides/slide1.xml"/><Relationship Id="rId19" Type="http://schemas.openxmlformats.org/officeDocument/2006/relationships/font" Target="fonts/Barlow-italic.fntdata"/><Relationship Id="rId6" Type="http://schemas.openxmlformats.org/officeDocument/2006/relationships/slide" Target="slides/slide2.xml"/><Relationship Id="rId18" Type="http://schemas.openxmlformats.org/officeDocument/2006/relationships/font" Target="fonts/Barlow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9" name="Google Shape;22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" name="Google Shape;28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9E9E9"/>
              </a:buClr>
              <a:buSzPts val="1800"/>
              <a:buNone/>
              <a:defRPr sz="1800">
                <a:solidFill>
                  <a:srgbClr val="E9E9E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E9E9"/>
              </a:buClr>
              <a:buSzPts val="1500"/>
              <a:buNone/>
              <a:defRPr sz="1500">
                <a:solidFill>
                  <a:srgbClr val="E9E9E9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E9E9"/>
              </a:buClr>
              <a:buSzPts val="1350"/>
              <a:buNone/>
              <a:defRPr sz="1350">
                <a:solidFill>
                  <a:srgbClr val="E9E9E9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E9E9"/>
              </a:buClr>
              <a:buSzPts val="1200"/>
              <a:buNone/>
              <a:defRPr sz="1200">
                <a:solidFill>
                  <a:srgbClr val="E9E9E9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E9E9"/>
              </a:buClr>
              <a:buSzPts val="1200"/>
              <a:buNone/>
              <a:defRPr sz="1200">
                <a:solidFill>
                  <a:srgbClr val="E9E9E9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E9E9"/>
              </a:buClr>
              <a:buSzPts val="1200"/>
              <a:buNone/>
              <a:defRPr sz="1200">
                <a:solidFill>
                  <a:srgbClr val="E9E9E9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E9E9"/>
              </a:buClr>
              <a:buSzPts val="1200"/>
              <a:buNone/>
              <a:defRPr sz="1200">
                <a:solidFill>
                  <a:srgbClr val="E9E9E9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E9E9"/>
              </a:buClr>
              <a:buSzPts val="1200"/>
              <a:buNone/>
              <a:defRPr sz="1200">
                <a:solidFill>
                  <a:srgbClr val="E9E9E9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9E9E9"/>
              </a:buClr>
              <a:buSzPts val="1200"/>
              <a:buNone/>
              <a:defRPr sz="1200">
                <a:solidFill>
                  <a:srgbClr val="E9E9E9"/>
                </a:solidFill>
              </a:defRPr>
            </a:lvl9pPr>
          </a:lstStyle>
          <a:p/>
        </p:txBody>
      </p:sp>
      <p:sp>
        <p:nvSpPr>
          <p:cNvPr id="40" name="Google Shape;40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5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3" name="Google Shape;53;p26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26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5" name="Google Shape;55;p26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71" name="Google Shape;71;p2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72" name="Google Shape;72;p2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3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79" name="Google Shape;79;p3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1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3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2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2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3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"/>
          <p:cNvSpPr/>
          <p:nvPr/>
        </p:nvSpPr>
        <p:spPr>
          <a:xfrm>
            <a:off x="3969023" y="1667396"/>
            <a:ext cx="4634954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Barlow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Αποκωδικοποιώντας τη Μάρκα</a:t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3969023" y="2756074"/>
            <a:ext cx="5092154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00"/>
              <a:buFont typeface="Barlow"/>
              <a:buNone/>
            </a:pPr>
            <a:r>
              <a:rPr b="1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Brand Identity vs. Brand Personality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3969023" y="3176513"/>
            <a:ext cx="2143571" cy="299591"/>
          </a:xfrm>
          <a:prstGeom prst="roundRect">
            <a:avLst>
              <a:gd fmla="val 17306" name="adj"/>
            </a:avLst>
          </a:prstGeom>
          <a:noFill/>
          <a:ln cap="flat" cmpd="sng" w="9525">
            <a:solidFill>
              <a:srgbClr val="F65F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4066356" y="3227561"/>
            <a:ext cx="2406104" cy="1974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F65F62"/>
              </a:buClr>
              <a:buSzPts val="950"/>
              <a:buFont typeface="Barlow"/>
              <a:buNone/>
            </a:pPr>
            <a:r>
              <a:rPr b="0" i="0" lang="en-US" sz="950" u="none" cap="none" strike="noStrike">
                <a:solidFill>
                  <a:srgbClr val="F65F62"/>
                </a:solidFill>
                <a:latin typeface="Barlow"/>
                <a:ea typeface="Barlow"/>
                <a:cs typeface="Barlow"/>
                <a:sym typeface="Barlow"/>
              </a:rPr>
              <a:t>ΣΤΡΑΤΗΓΙΚΌ ΜΆΡΚΕΤΙΝΓΚ — EMBA</a:t>
            </a:r>
            <a:endParaRPr b="0" i="0" sz="9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03" name="Google Shape;10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3" name="Google Shape;2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/>
          <p:nvPr/>
        </p:nvSpPr>
        <p:spPr>
          <a:xfrm>
            <a:off x="3901529" y="461888"/>
            <a:ext cx="3612431" cy="3750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50"/>
              <a:buFont typeface="Barlow"/>
              <a:buNone/>
            </a:pPr>
            <a:r>
              <a:rPr b="0" i="0" lang="en-US" sz="23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Βασικά Συμπεράσματα</a:t>
            </a:r>
            <a:endParaRPr b="0" i="0" sz="2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0"/>
          <p:cNvSpPr/>
          <p:nvPr/>
        </p:nvSpPr>
        <p:spPr>
          <a:xfrm>
            <a:off x="3901529" y="1014115"/>
            <a:ext cx="303758" cy="303758"/>
          </a:xfrm>
          <a:prstGeom prst="roundRect">
            <a:avLst>
              <a:gd fmla="val 18669" name="adj"/>
            </a:avLst>
          </a:prstGeom>
          <a:solidFill>
            <a:srgbClr val="790709"/>
          </a:solidFill>
          <a:ln cap="flat" cmpd="sng" w="952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0"/>
          <p:cNvSpPr/>
          <p:nvPr/>
        </p:nvSpPr>
        <p:spPr>
          <a:xfrm>
            <a:off x="3734805" y="1053480"/>
            <a:ext cx="408608" cy="225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400"/>
              <a:buFont typeface="Barlow"/>
              <a:buNone/>
            </a:pPr>
            <a:r>
              <a:rPr b="0" i="0" lang="en-US" sz="14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0"/>
          <p:cNvSpPr/>
          <p:nvPr/>
        </p:nvSpPr>
        <p:spPr>
          <a:xfrm>
            <a:off x="4323383" y="1060475"/>
            <a:ext cx="3863876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50"/>
              <a:buFont typeface="Barlow"/>
              <a:buNone/>
            </a:pP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Δύο διαφορετικές, συμπληρωματικές διαστάσεις</a:t>
            </a:r>
            <a:endParaRPr b="0" i="0" sz="1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0"/>
          <p:cNvSpPr/>
          <p:nvPr/>
        </p:nvSpPr>
        <p:spPr>
          <a:xfrm>
            <a:off x="4323383" y="1318840"/>
            <a:ext cx="4348088" cy="404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Η Identity απαντά στο «τι είμαστε», η Personality στο «πώς νιώθουν για εμάς».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0"/>
          <p:cNvSpPr/>
          <p:nvPr/>
        </p:nvSpPr>
        <p:spPr>
          <a:xfrm>
            <a:off x="3901529" y="1960066"/>
            <a:ext cx="303758" cy="303758"/>
          </a:xfrm>
          <a:prstGeom prst="roundRect">
            <a:avLst>
              <a:gd fmla="val 18669" name="adj"/>
            </a:avLst>
          </a:prstGeom>
          <a:solidFill>
            <a:srgbClr val="790709"/>
          </a:solidFill>
          <a:ln cap="flat" cmpd="sng" w="952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0"/>
          <p:cNvSpPr/>
          <p:nvPr/>
        </p:nvSpPr>
        <p:spPr>
          <a:xfrm>
            <a:off x="3734805" y="1999431"/>
            <a:ext cx="408608" cy="225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400"/>
              <a:buFont typeface="Barlow"/>
              <a:buNone/>
            </a:pPr>
            <a:r>
              <a:rPr b="0" i="0" lang="en-US" sz="14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0"/>
          <p:cNvSpPr/>
          <p:nvPr/>
        </p:nvSpPr>
        <p:spPr>
          <a:xfrm>
            <a:off x="4323383" y="2006426"/>
            <a:ext cx="4803279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50"/>
              <a:buFont typeface="Barlow"/>
              <a:buNone/>
            </a:pP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Η συναισθηματική σύνδεση είναι ανταγωνιστικό πλεονέκτημα</a:t>
            </a:r>
            <a:endParaRPr b="0" i="0" sz="1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0"/>
          <p:cNvSpPr/>
          <p:nvPr/>
        </p:nvSpPr>
        <p:spPr>
          <a:xfrm>
            <a:off x="4323383" y="2264792"/>
            <a:ext cx="4348088" cy="404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Brands με ισχυρή Personality (Nike, Tesla) διαφοροποιούνται πέρα από το προϊόν.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0"/>
          <p:cNvSpPr/>
          <p:nvPr/>
        </p:nvSpPr>
        <p:spPr>
          <a:xfrm>
            <a:off x="3901529" y="2906018"/>
            <a:ext cx="303758" cy="303758"/>
          </a:xfrm>
          <a:prstGeom prst="roundRect">
            <a:avLst>
              <a:gd fmla="val 18669" name="adj"/>
            </a:avLst>
          </a:prstGeom>
          <a:solidFill>
            <a:srgbClr val="790709"/>
          </a:solidFill>
          <a:ln cap="flat" cmpd="sng" w="952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0"/>
          <p:cNvSpPr/>
          <p:nvPr/>
        </p:nvSpPr>
        <p:spPr>
          <a:xfrm>
            <a:off x="3734805" y="2945383"/>
            <a:ext cx="408608" cy="225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400"/>
              <a:buFont typeface="Barlow"/>
              <a:buNone/>
            </a:pPr>
            <a:r>
              <a:rPr b="0" i="0" lang="en-US" sz="14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0"/>
          <p:cNvSpPr/>
          <p:nvPr/>
        </p:nvSpPr>
        <p:spPr>
          <a:xfrm>
            <a:off x="4323383" y="2952378"/>
            <a:ext cx="1957388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50"/>
              <a:buFont typeface="Barlow"/>
              <a:buNone/>
            </a:pP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Συνοχή = Αξιοπιστία</a:t>
            </a:r>
            <a:endParaRPr b="0" i="0" sz="1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0"/>
          <p:cNvSpPr/>
          <p:nvPr/>
        </p:nvSpPr>
        <p:spPr>
          <a:xfrm>
            <a:off x="4323383" y="3210744"/>
            <a:ext cx="4348088" cy="404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Η ευθυγράμμιση Identity &amp; Personality σε όλα τα touchpoints χτίζει εμπιστοσύνη και Brand Equity.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0"/>
          <p:cNvSpPr/>
          <p:nvPr/>
        </p:nvSpPr>
        <p:spPr>
          <a:xfrm>
            <a:off x="3901529" y="3748608"/>
            <a:ext cx="4769941" cy="933004"/>
          </a:xfrm>
          <a:prstGeom prst="roundRect">
            <a:avLst>
              <a:gd fmla="val 6078" name="adj"/>
            </a:avLst>
          </a:prstGeom>
          <a:solidFill>
            <a:srgbClr val="183A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78" name="Google Shape;27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6516" y="3951536"/>
            <a:ext cx="168771" cy="13498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"/>
          <p:cNvSpPr/>
          <p:nvPr/>
        </p:nvSpPr>
        <p:spPr>
          <a:xfrm>
            <a:off x="4340275" y="3900413"/>
            <a:ext cx="4196209" cy="6074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Barlow"/>
              <a:buNone/>
            </a:pPr>
            <a:r>
              <a:rPr b="1" i="0" lang="en-US" sz="10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Ερώτηση προς συζήτηση:</a:t>
            </a:r>
            <a:r>
              <a:rPr b="0" i="0" lang="en-US" sz="10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Σε ποιες περιπτώσεις η Personality μιας μάρκας μπορεί να </a:t>
            </a:r>
            <a:r>
              <a:rPr b="1" i="0" lang="en-US" sz="10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συγκρούεται</a:t>
            </a:r>
            <a:r>
              <a:rPr b="0" i="0" lang="en-US" sz="10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με την Identity της; Πώς το διαχειρίζεται στρατηγικά μια εταιρεία;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9" name="Google Shape;10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3842445" y="358229"/>
            <a:ext cx="3082528" cy="328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50"/>
              <a:buFont typeface="Barlow"/>
              <a:buNone/>
            </a:pPr>
            <a:r>
              <a:rPr b="0" i="0" lang="en-US" sz="20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Brand Identity</a:t>
            </a:r>
            <a:endParaRPr b="0" i="0" sz="2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3842445" y="722561"/>
            <a:ext cx="2692450" cy="164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Barlow"/>
              <a:buNone/>
            </a:pPr>
            <a:r>
              <a:rPr b="0" i="0" lang="en-US" sz="10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«Ποιοι είμαστε και τι υποσχόμαστε;»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3842445" y="1022300"/>
            <a:ext cx="4888111" cy="667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900"/>
              <a:buFont typeface="Barlow"/>
              <a:buNone/>
            </a:pPr>
            <a:r>
              <a:rPr b="0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Η Ταυτότητα της Μάρκας είναι το </a:t>
            </a:r>
            <a:r>
              <a:rPr b="1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στρατηγικό DNA</a:t>
            </a:r>
            <a:r>
              <a:rPr b="0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της επιχείρησης. Σύμφωνα με τον </a:t>
            </a:r>
            <a:r>
              <a:rPr b="1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Kapferer (2012)</a:t>
            </a:r>
            <a:r>
              <a:rPr b="0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, καθορίζεται εξ ολοκλήρου από τον «πομπό» — δηλαδή την ίδια την εταιρεία — και εκφράζει τον τρόπο με τον οποίο αυτή επιθυμεί να αναγνωρίζεται στην αγορά.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3842445" y="1791667"/>
            <a:ext cx="4888111" cy="650007"/>
          </a:xfrm>
          <a:prstGeom prst="roundRect">
            <a:avLst>
              <a:gd fmla="val 10551" name="adj"/>
            </a:avLst>
          </a:prstGeom>
          <a:solidFill>
            <a:srgbClr val="191718">
              <a:alpha val="94901"/>
            </a:srgbClr>
          </a:solidFill>
          <a:ln cap="flat" cmpd="sng" w="1427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3828157" y="1791667"/>
            <a:ext cx="57150" cy="650007"/>
          </a:xfrm>
          <a:prstGeom prst="roundRect">
            <a:avLst>
              <a:gd fmla="val 86822" name="adj"/>
            </a:avLst>
          </a:prstGeom>
          <a:solidFill>
            <a:srgbClr val="F65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4017690" y="1924050"/>
            <a:ext cx="1769864" cy="164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00"/>
              <a:buFont typeface="Barlow"/>
              <a:buNone/>
            </a:pPr>
            <a:r>
              <a:rPr b="0" i="0" lang="en-US" sz="10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Όραμα &amp; Αποστολή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4017690" y="2142381"/>
            <a:ext cx="5037683" cy="1669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900"/>
              <a:buFont typeface="Barlow"/>
              <a:buNone/>
            </a:pPr>
            <a:r>
              <a:rPr b="0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Ο σκοπός ύπαρξης της μάρκας — το «γιατί» υπάρχει </a:t>
            </a:r>
            <a:r>
              <a:rPr b="0" i="1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(Aaker, 1996)</a:t>
            </a:r>
            <a:r>
              <a:rPr b="0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3842445" y="2532087"/>
            <a:ext cx="4888111" cy="650007"/>
          </a:xfrm>
          <a:prstGeom prst="roundRect">
            <a:avLst>
              <a:gd fmla="val 10551" name="adj"/>
            </a:avLst>
          </a:prstGeom>
          <a:solidFill>
            <a:srgbClr val="191718">
              <a:alpha val="94901"/>
            </a:srgbClr>
          </a:solidFill>
          <a:ln cap="flat" cmpd="sng" w="1427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3828157" y="2532087"/>
            <a:ext cx="57150" cy="650007"/>
          </a:xfrm>
          <a:prstGeom prst="roundRect">
            <a:avLst>
              <a:gd fmla="val 86822" name="adj"/>
            </a:avLst>
          </a:prstGeom>
          <a:solidFill>
            <a:srgbClr val="F65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4017690" y="2664470"/>
            <a:ext cx="1769864" cy="164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00"/>
              <a:buFont typeface="Barlow"/>
              <a:buNone/>
            </a:pPr>
            <a:r>
              <a:rPr b="0" i="0" lang="en-US" sz="10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Πρόταση Αξίας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4017690" y="2882801"/>
            <a:ext cx="5037683" cy="1669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900"/>
              <a:buFont typeface="Barlow"/>
              <a:buNone/>
            </a:pPr>
            <a:r>
              <a:rPr b="0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Λειτουργική, συναισθηματική ή αυτο-εκφραστική αξία στον πελάτη </a:t>
            </a:r>
            <a:r>
              <a:rPr b="0" i="1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(Aaker, 1996)</a:t>
            </a:r>
            <a:r>
              <a:rPr b="0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3842445" y="3272507"/>
            <a:ext cx="4888111" cy="650007"/>
          </a:xfrm>
          <a:prstGeom prst="roundRect">
            <a:avLst>
              <a:gd fmla="val 10551" name="adj"/>
            </a:avLst>
          </a:prstGeom>
          <a:solidFill>
            <a:srgbClr val="191718">
              <a:alpha val="94901"/>
            </a:srgbClr>
          </a:solidFill>
          <a:ln cap="flat" cmpd="sng" w="1427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3828157" y="3272507"/>
            <a:ext cx="57150" cy="650007"/>
          </a:xfrm>
          <a:prstGeom prst="roundRect">
            <a:avLst>
              <a:gd fmla="val 86822" name="adj"/>
            </a:avLst>
          </a:prstGeom>
          <a:solidFill>
            <a:srgbClr val="F65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4017690" y="3404890"/>
            <a:ext cx="1769864" cy="164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00"/>
              <a:buFont typeface="Barlow"/>
              <a:buNone/>
            </a:pPr>
            <a:r>
              <a:rPr b="0" i="0" lang="en-US" sz="10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Οπτική Ταυτότητα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4017690" y="3623221"/>
            <a:ext cx="5037683" cy="1669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900"/>
              <a:buFont typeface="Barlow"/>
              <a:buNone/>
            </a:pPr>
            <a:r>
              <a:rPr b="0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Λογότυπο, εταιρικά χρώματα, design system </a:t>
            </a:r>
            <a:r>
              <a:rPr b="0" i="1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(Keller, 2013)</a:t>
            </a:r>
            <a:r>
              <a:rPr b="0" i="0" lang="en-US" sz="9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3842445" y="4024238"/>
            <a:ext cx="4888111" cy="760958"/>
          </a:xfrm>
          <a:prstGeom prst="roundRect">
            <a:avLst>
              <a:gd fmla="val 6521" name="adj"/>
            </a:avLst>
          </a:prstGeom>
          <a:solidFill>
            <a:srgbClr val="0223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26" name="Google Shape;12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0540" y="4197028"/>
            <a:ext cx="147637" cy="11809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"/>
          <p:cNvSpPr/>
          <p:nvPr/>
        </p:nvSpPr>
        <p:spPr>
          <a:xfrm>
            <a:off x="4226272" y="4144119"/>
            <a:ext cx="4386188" cy="5007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Barlow"/>
              <a:buNone/>
            </a:pPr>
            <a:r>
              <a:rPr b="1" i="0" lang="en-US" sz="9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Παράδειγμα — Volvo:</a:t>
            </a:r>
            <a:r>
              <a:rPr b="0" i="0" lang="en-US" sz="9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Η ταυτότητά της οικοδομήθηκε ιστορικά γύρω από έναν ενιαίο πυρήνα: την </a:t>
            </a:r>
            <a:r>
              <a:rPr b="1" i="0" lang="en-US" sz="9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Ασφάλεια (Safety)</a:t>
            </a:r>
            <a:r>
              <a:rPr b="0" i="0" lang="en-US" sz="9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— στοιχείο που διαπερνά τόσο τον σχεδιασμό όσο και κάθε μήνυμα επικοινωνίας της.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/>
          <p:nvPr/>
        </p:nvSpPr>
        <p:spPr>
          <a:xfrm>
            <a:off x="472529" y="384274"/>
            <a:ext cx="3457575" cy="3750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50"/>
              <a:buFont typeface="Barlow"/>
              <a:buNone/>
            </a:pPr>
            <a:r>
              <a:rPr b="0" i="0" lang="en-US" sz="23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Brand Personality</a:t>
            </a:r>
            <a:endParaRPr b="0" i="0" sz="2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72529" y="806574"/>
            <a:ext cx="4218682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"/>
              <a:buFont typeface="Barlow"/>
              <a:buNone/>
            </a:pPr>
            <a:r>
              <a:rPr b="0" i="0" lang="en-US" sz="11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«Αν η μάρκα ήταν άνθρωπος, τι χαρακτήρας θα ήταν;»</a:t>
            </a:r>
            <a:endParaRPr b="0" i="0" sz="1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472529" y="1171277"/>
            <a:ext cx="8198941" cy="404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Η Προσωπικότητα της Μάρκας ορίζεται ως </a:t>
            </a:r>
            <a:r>
              <a:rPr b="1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«το σύνολο των ανθρώπινων χαρακτηριστικών που συνδέονται με μια μάρκα»</a:t>
            </a: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0" i="1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(J. Aaker, 1997)</a:t>
            </a: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. Αποτελεί τον κύριο μηχανισμό για τη δημιουργία συναισθηματικής σύνδεσης και στρατηγικής διαφοροποίησης.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472529" y="1709142"/>
            <a:ext cx="2654201" cy="1465957"/>
          </a:xfrm>
          <a:prstGeom prst="roundRect">
            <a:avLst>
              <a:gd fmla="val 3868" name="adj"/>
            </a:avLst>
          </a:prstGeom>
          <a:solidFill>
            <a:srgbClr val="790709"/>
          </a:solidFill>
          <a:ln cap="flat" cmpd="sng" w="952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612279" y="1848892"/>
            <a:ext cx="405036" cy="405036"/>
          </a:xfrm>
          <a:prstGeom prst="roundRect">
            <a:avLst>
              <a:gd fmla="val 14108446" name="adj"/>
            </a:avLst>
          </a:prstGeom>
          <a:solidFill>
            <a:srgbClr val="F65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8" name="Google Shape;13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677" y="1960290"/>
            <a:ext cx="182240" cy="18224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"/>
          <p:cNvSpPr/>
          <p:nvPr/>
        </p:nvSpPr>
        <p:spPr>
          <a:xfrm>
            <a:off x="612279" y="2372023"/>
            <a:ext cx="1957388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50"/>
              <a:buFont typeface="Barlow"/>
              <a:buNone/>
            </a:pP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Sincerity</a:t>
            </a:r>
            <a:endParaRPr b="0" i="0" sz="1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612279" y="2630388"/>
            <a:ext cx="2374702" cy="404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Αυθεντική, φιλική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1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π.χ. Dove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3244825" y="1709142"/>
            <a:ext cx="2654275" cy="1465957"/>
          </a:xfrm>
          <a:prstGeom prst="roundRect">
            <a:avLst>
              <a:gd fmla="val 3868" name="adj"/>
            </a:avLst>
          </a:prstGeom>
          <a:solidFill>
            <a:srgbClr val="790709"/>
          </a:solidFill>
          <a:ln cap="flat" cmpd="sng" w="952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3384575" y="1848892"/>
            <a:ext cx="405036" cy="405036"/>
          </a:xfrm>
          <a:prstGeom prst="roundRect">
            <a:avLst>
              <a:gd fmla="val 14108446" name="adj"/>
            </a:avLst>
          </a:prstGeom>
          <a:solidFill>
            <a:srgbClr val="F65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43" name="Google Shape;14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5973" y="1960290"/>
            <a:ext cx="182240" cy="18224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/>
          <p:nvPr/>
        </p:nvSpPr>
        <p:spPr>
          <a:xfrm>
            <a:off x="3384575" y="2372023"/>
            <a:ext cx="1957388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50"/>
              <a:buFont typeface="Barlow"/>
              <a:buNone/>
            </a:pP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Excitement</a:t>
            </a:r>
            <a:endParaRPr b="0" i="0" sz="1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3384575" y="2630388"/>
            <a:ext cx="2374776" cy="404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Τολμηρή, νεανική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1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π.χ. Red Bull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6017196" y="1709142"/>
            <a:ext cx="2654275" cy="1465957"/>
          </a:xfrm>
          <a:prstGeom prst="roundRect">
            <a:avLst>
              <a:gd fmla="val 3868" name="adj"/>
            </a:avLst>
          </a:prstGeom>
          <a:solidFill>
            <a:srgbClr val="790709"/>
          </a:solidFill>
          <a:ln cap="flat" cmpd="sng" w="952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"/>
          <p:cNvSpPr/>
          <p:nvPr/>
        </p:nvSpPr>
        <p:spPr>
          <a:xfrm>
            <a:off x="6156945" y="1848892"/>
            <a:ext cx="405036" cy="405036"/>
          </a:xfrm>
          <a:prstGeom prst="roundRect">
            <a:avLst>
              <a:gd fmla="val 14108446" name="adj"/>
            </a:avLst>
          </a:prstGeom>
          <a:solidFill>
            <a:srgbClr val="F65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48" name="Google Shape;14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8343" y="1960290"/>
            <a:ext cx="182240" cy="18224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"/>
          <p:cNvSpPr/>
          <p:nvPr/>
        </p:nvSpPr>
        <p:spPr>
          <a:xfrm>
            <a:off x="6156945" y="2372023"/>
            <a:ext cx="1957388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50"/>
              <a:buFont typeface="Barlow"/>
              <a:buNone/>
            </a:pP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Competence</a:t>
            </a:r>
            <a:endParaRPr b="0" i="0" sz="1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6156945" y="2630388"/>
            <a:ext cx="2374776" cy="404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Αξιόπιστη, έξυπνη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1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π.χ. Google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"/>
          <p:cNvSpPr/>
          <p:nvPr/>
        </p:nvSpPr>
        <p:spPr>
          <a:xfrm>
            <a:off x="472529" y="3293194"/>
            <a:ext cx="4040386" cy="1465957"/>
          </a:xfrm>
          <a:prstGeom prst="roundRect">
            <a:avLst>
              <a:gd fmla="val 3868" name="adj"/>
            </a:avLst>
          </a:prstGeom>
          <a:solidFill>
            <a:srgbClr val="790709"/>
          </a:solidFill>
          <a:ln cap="flat" cmpd="sng" w="952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/>
          <p:nvPr/>
        </p:nvSpPr>
        <p:spPr>
          <a:xfrm>
            <a:off x="612279" y="3432944"/>
            <a:ext cx="405036" cy="405036"/>
          </a:xfrm>
          <a:prstGeom prst="roundRect">
            <a:avLst>
              <a:gd fmla="val 14108446" name="adj"/>
            </a:avLst>
          </a:prstGeom>
          <a:solidFill>
            <a:srgbClr val="F65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53" name="Google Shape;15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3677" y="3544342"/>
            <a:ext cx="182240" cy="182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"/>
          <p:cNvSpPr/>
          <p:nvPr/>
        </p:nvSpPr>
        <p:spPr>
          <a:xfrm>
            <a:off x="612279" y="3956075"/>
            <a:ext cx="1957388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50"/>
              <a:buFont typeface="Barlow"/>
              <a:buNone/>
            </a:pP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Sophistication</a:t>
            </a:r>
            <a:endParaRPr b="0" i="0" sz="1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612279" y="4214440"/>
            <a:ext cx="3760887" cy="404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Γοητευτική, upper-class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1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π.χ. Chanel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4631010" y="3293194"/>
            <a:ext cx="4040460" cy="1465957"/>
          </a:xfrm>
          <a:prstGeom prst="roundRect">
            <a:avLst>
              <a:gd fmla="val 3868" name="adj"/>
            </a:avLst>
          </a:prstGeom>
          <a:solidFill>
            <a:srgbClr val="790709"/>
          </a:solidFill>
          <a:ln cap="flat" cmpd="sng" w="9525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4770760" y="3432944"/>
            <a:ext cx="405036" cy="405036"/>
          </a:xfrm>
          <a:prstGeom prst="roundRect">
            <a:avLst>
              <a:gd fmla="val 14108446" name="adj"/>
            </a:avLst>
          </a:prstGeom>
          <a:solidFill>
            <a:srgbClr val="F65F6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58" name="Google Shape;15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82158" y="3544342"/>
            <a:ext cx="182240" cy="182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"/>
          <p:cNvSpPr/>
          <p:nvPr/>
        </p:nvSpPr>
        <p:spPr>
          <a:xfrm>
            <a:off x="4770760" y="3956075"/>
            <a:ext cx="1957388" cy="1875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50"/>
              <a:buFont typeface="Barlow"/>
              <a:buNone/>
            </a:pP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Ruggedness</a:t>
            </a:r>
            <a:endParaRPr b="0" i="0" sz="1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770760" y="4214440"/>
            <a:ext cx="3760961" cy="404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0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Σκληρή, outdoor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050"/>
              <a:buFont typeface="Barlow"/>
              <a:buNone/>
            </a:pPr>
            <a:r>
              <a:rPr b="0" i="1" lang="en-US" sz="10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π.χ. Jeep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"/>
          <p:cNvSpPr/>
          <p:nvPr/>
        </p:nvSpPr>
        <p:spPr>
          <a:xfrm>
            <a:off x="497830" y="483691"/>
            <a:ext cx="3832473" cy="3951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50"/>
              <a:buFont typeface="Barlow"/>
              <a:buNone/>
            </a:pPr>
            <a:r>
              <a:rPr b="0" i="0" lang="en-US" sz="24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Η Στρατηγική Διαφορά</a:t>
            </a:r>
            <a:endParaRPr b="0" i="0" sz="24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497830" y="931218"/>
            <a:ext cx="4584353" cy="197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Brand Identity vs. Brand Personality — Συγκριτική Ανάλυση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497830" y="1325463"/>
            <a:ext cx="8148340" cy="2393677"/>
          </a:xfrm>
          <a:prstGeom prst="roundRect">
            <a:avLst>
              <a:gd fmla="val 2496" name="adj"/>
            </a:avLst>
          </a:prstGeom>
          <a:noFill/>
          <a:ln cap="flat" cmpd="sng" w="9525">
            <a:solidFill>
              <a:srgbClr val="FFFFFF">
                <a:alpha val="2392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"/>
          <p:cNvSpPr/>
          <p:nvPr/>
        </p:nvSpPr>
        <p:spPr>
          <a:xfrm>
            <a:off x="644947" y="1413644"/>
            <a:ext cx="1798141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1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Κριτήριο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>
            <a:off x="2275061" y="1413644"/>
            <a:ext cx="3423493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1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Brand Identity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>
            <a:off x="5530528" y="1413644"/>
            <a:ext cx="3425875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1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Brand Personality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644947" y="1803946"/>
            <a:ext cx="1798141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1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Προέλευση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"/>
          <p:cNvSpPr/>
          <p:nvPr/>
        </p:nvSpPr>
        <p:spPr>
          <a:xfrm>
            <a:off x="2275061" y="1803946"/>
            <a:ext cx="2966293" cy="437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0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Sender-driven: Καθορίζεται από την Εταιρεία </a:t>
            </a:r>
            <a:r>
              <a:rPr b="0" i="1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(Kapferer, 2012)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"/>
          <p:cNvSpPr/>
          <p:nvPr/>
        </p:nvSpPr>
        <p:spPr>
          <a:xfrm>
            <a:off x="5530528" y="1803946"/>
            <a:ext cx="2968675" cy="437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0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Receiver-driven: Συν-διαμορφώνεται στο μυαλό του Καταναλωτή </a:t>
            </a:r>
            <a:r>
              <a:rPr b="0" i="1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(Keller, 2013)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"/>
          <p:cNvSpPr/>
          <p:nvPr/>
        </p:nvSpPr>
        <p:spPr>
          <a:xfrm>
            <a:off x="644947" y="2412950"/>
            <a:ext cx="1798141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1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Εστίαση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"/>
          <p:cNvSpPr/>
          <p:nvPr/>
        </p:nvSpPr>
        <p:spPr>
          <a:xfrm>
            <a:off x="2275061" y="2412950"/>
            <a:ext cx="2966293" cy="437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0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Λογική &amp; Στρατηγική — προδιαγραφές, positioning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"/>
          <p:cNvSpPr/>
          <p:nvPr/>
        </p:nvSpPr>
        <p:spPr>
          <a:xfrm>
            <a:off x="5530528" y="2412950"/>
            <a:ext cx="2968675" cy="437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0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Συναισθηματική σύνδεση μέσω ανθρώπινων χαρακτηριστικών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"/>
          <p:cNvSpPr/>
          <p:nvPr/>
        </p:nvSpPr>
        <p:spPr>
          <a:xfrm>
            <a:off x="644947" y="3021955"/>
            <a:ext cx="1798141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1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Εργαλεία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"/>
          <p:cNvSpPr/>
          <p:nvPr/>
        </p:nvSpPr>
        <p:spPr>
          <a:xfrm>
            <a:off x="2275061" y="3021955"/>
            <a:ext cx="3423493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0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Λογότυπο, Όραμα, Προϊόντα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"/>
          <p:cNvSpPr/>
          <p:nvPr/>
        </p:nvSpPr>
        <p:spPr>
          <a:xfrm>
            <a:off x="5530528" y="3021955"/>
            <a:ext cx="3425875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0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Tone of Voice, Storytelling, Διαφημιστικό ύφος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"/>
          <p:cNvSpPr/>
          <p:nvPr/>
        </p:nvSpPr>
        <p:spPr>
          <a:xfrm>
            <a:off x="644947" y="3412257"/>
            <a:ext cx="1798141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1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Ανάλογο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4"/>
          <p:cNvSpPr/>
          <p:nvPr/>
        </p:nvSpPr>
        <p:spPr>
          <a:xfrm>
            <a:off x="2275061" y="3412257"/>
            <a:ext cx="3423493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0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Το </a:t>
            </a:r>
            <a:r>
              <a:rPr b="1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Βιογραφικό</a:t>
            </a:r>
            <a:r>
              <a:rPr b="0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ενός ανθρώπου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"/>
          <p:cNvSpPr/>
          <p:nvPr/>
        </p:nvSpPr>
        <p:spPr>
          <a:xfrm>
            <a:off x="5530528" y="3412257"/>
            <a:ext cx="3425875" cy="218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00"/>
              <a:buFont typeface="Barlow"/>
              <a:buNone/>
            </a:pPr>
            <a:r>
              <a:rPr b="0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Ο </a:t>
            </a:r>
            <a:r>
              <a:rPr b="1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Χαρακτήρας</a:t>
            </a:r>
            <a:r>
              <a:rPr b="0" i="0" lang="en-US" sz="11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ενός ανθρώπου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/>
          <p:cNvSpPr/>
          <p:nvPr/>
        </p:nvSpPr>
        <p:spPr>
          <a:xfrm>
            <a:off x="497830" y="3866629"/>
            <a:ext cx="8148340" cy="793105"/>
          </a:xfrm>
          <a:prstGeom prst="roundRect">
            <a:avLst>
              <a:gd fmla="val 7533" name="adj"/>
            </a:avLst>
          </a:prstGeom>
          <a:solidFill>
            <a:srgbClr val="4804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85" name="Google Shape;18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35" y="4081760"/>
            <a:ext cx="177775" cy="14220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"/>
          <p:cNvSpPr/>
          <p:nvPr/>
        </p:nvSpPr>
        <p:spPr>
          <a:xfrm>
            <a:off x="960016" y="4033242"/>
            <a:ext cx="7543949" cy="437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Η ταυτότητα </a:t>
            </a:r>
            <a:r>
              <a:rPr b="1" i="0" lang="en-US" sz="1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σχεδιάζεται</a:t>
            </a:r>
            <a:r>
              <a:rPr b="0" i="0" lang="en-US" sz="1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— η προσωπικότητα </a:t>
            </a:r>
            <a:r>
              <a:rPr b="1" i="0" lang="en-US" sz="1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βιώνεται</a:t>
            </a:r>
            <a:r>
              <a:rPr b="0" i="0" lang="en-US" sz="11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. Και οι δύο διαστάσεις είναι αναγκαίες για συνεκτική στρατηγική μάρκας.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92" name="Google Shape;19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"/>
          <p:cNvSpPr/>
          <p:nvPr/>
        </p:nvSpPr>
        <p:spPr>
          <a:xfrm>
            <a:off x="540023" y="431155"/>
            <a:ext cx="38862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Barlow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Case Study 1 — Nike</a:t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5"/>
          <p:cNvSpPr/>
          <p:nvPr/>
        </p:nvSpPr>
        <p:spPr>
          <a:xfrm>
            <a:off x="540023" y="921469"/>
            <a:ext cx="4643363" cy="2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Barlow"/>
              <a:buNone/>
            </a:pPr>
            <a:r>
              <a:rPr b="0" i="0" lang="en-US" sz="13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Από το Προϊόν (Identity) στο Συναίσθημα (Personality)</a:t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"/>
          <p:cNvSpPr/>
          <p:nvPr/>
        </p:nvSpPr>
        <p:spPr>
          <a:xfrm>
            <a:off x="540023" y="1521470"/>
            <a:ext cx="2171700" cy="2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Barlow"/>
              <a:buNone/>
            </a:pPr>
            <a:r>
              <a:rPr b="0" i="0" lang="en-US" sz="13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Brand Identity</a:t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5"/>
          <p:cNvSpPr/>
          <p:nvPr/>
        </p:nvSpPr>
        <p:spPr>
          <a:xfrm>
            <a:off x="540023" y="1890043"/>
            <a:ext cx="2129284" cy="17283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00"/>
              <a:buFont typeface="Barlow"/>
              <a:buNone/>
            </a:pP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Αθλητικός εξοπλισμός καινοτομίας για την ενίσχυση της αθλητικής απόδοσης </a:t>
            </a:r>
            <a:r>
              <a:rPr b="0" i="1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(Keller, 2013)</a:t>
            </a: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. Βασικά στοιχεία: το εμβληματικό </a:t>
            </a:r>
            <a:r>
              <a:rPr b="1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Swoosh</a:t>
            </a: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και η minimal αισθητική.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5"/>
          <p:cNvSpPr/>
          <p:nvPr/>
        </p:nvSpPr>
        <p:spPr>
          <a:xfrm>
            <a:off x="3050456" y="1521470"/>
            <a:ext cx="2129284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Barlow"/>
              <a:buNone/>
            </a:pPr>
            <a:r>
              <a:rPr b="0" i="0" lang="en-US" sz="13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Brand Personality — Αρχέτυπο Ήρωα</a:t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5"/>
          <p:cNvSpPr/>
          <p:nvPr/>
        </p:nvSpPr>
        <p:spPr>
          <a:xfrm>
            <a:off x="3050456" y="2104355"/>
            <a:ext cx="2129284" cy="2469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00"/>
              <a:buFont typeface="Barlow"/>
              <a:buNone/>
            </a:pP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Σύμφωνα με τους </a:t>
            </a:r>
            <a:r>
              <a:rPr b="1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Mark &amp; Pearson (2001)</a:t>
            </a: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, η Nike ενσαρκώνει τον </a:t>
            </a:r>
            <a:r>
              <a:rPr b="1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Ήρωα</a:t>
            </a: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: τολμηρή, ενθαρρυντική, ασυμβίβαστη. Το </a:t>
            </a:r>
            <a:r>
              <a:rPr b="1" i="0" lang="en-US" sz="1200" u="none" cap="none" strike="noStrike">
                <a:solidFill>
                  <a:srgbClr val="F65F62"/>
                </a:solidFill>
                <a:latin typeface="Barlow"/>
                <a:ea typeface="Barlow"/>
                <a:cs typeface="Barlow"/>
                <a:sym typeface="Barlow"/>
              </a:rPr>
              <a:t>«Just Do It»</a:t>
            </a: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δεν περιγράφει το παπούτσι — απευθύνεται στην </a:t>
            </a:r>
            <a:r>
              <a:rPr b="1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υπέρβαση των προσωπικών ορίων</a:t>
            </a: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του αθλητή.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04" name="Google Shape;20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6"/>
          <p:cNvSpPr/>
          <p:nvPr/>
        </p:nvSpPr>
        <p:spPr>
          <a:xfrm>
            <a:off x="540023" y="554608"/>
            <a:ext cx="3886200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Barlow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Case Study 2 — Tesla</a:t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540023" y="1044922"/>
            <a:ext cx="4287962" cy="2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Barlow"/>
              <a:buNone/>
            </a:pPr>
            <a:r>
              <a:rPr b="0" i="0" lang="en-US" sz="13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Όταν η Προσωπικότητα Διαταράσσει την Αγορά</a:t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6"/>
          <p:cNvSpPr/>
          <p:nvPr/>
        </p:nvSpPr>
        <p:spPr>
          <a:xfrm>
            <a:off x="540023" y="1644923"/>
            <a:ext cx="2171700" cy="2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Barlow"/>
              <a:buNone/>
            </a:pPr>
            <a:r>
              <a:rPr b="0" i="0" lang="en-US" sz="13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Brand Identity</a:t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540023" y="2013496"/>
            <a:ext cx="2129284" cy="9876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00"/>
              <a:buFont typeface="Barlow"/>
              <a:buNone/>
            </a:pP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Ηλεκτρικά οχήματα υψηλών επιδόσεων, τεχνολογία μπαταριών και βιώσιμη ενέργεια </a:t>
            </a:r>
            <a:r>
              <a:rPr b="0" i="1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(Kotler &amp; Keller, 2016)</a:t>
            </a: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6"/>
          <p:cNvSpPr/>
          <p:nvPr/>
        </p:nvSpPr>
        <p:spPr>
          <a:xfrm>
            <a:off x="3050456" y="1644923"/>
            <a:ext cx="2129284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Barlow"/>
              <a:buNone/>
            </a:pPr>
            <a:r>
              <a:rPr b="0" i="0" lang="en-US" sz="13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Brand Personality — Αρχέτυπο Επαναστάτη</a:t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3050456" y="2227808"/>
            <a:ext cx="2129284" cy="2222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00"/>
              <a:buFont typeface="Barlow"/>
              <a:buNone/>
            </a:pP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Καινοτόμα, αντισυμβατική, οραματική. Η Tesla δανείζεται σε μεγάλο βαθμό την προσωπικότητα του CEO της, </a:t>
            </a:r>
            <a:r>
              <a:rPr b="1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Elon Musk</a:t>
            </a: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, δημιουργώντας μια </a:t>
            </a:r>
            <a:r>
              <a:rPr b="1" i="0" lang="en-US" sz="1200" u="none" cap="none" strike="noStrike">
                <a:solidFill>
                  <a:srgbClr val="F65F62"/>
                </a:solidFill>
                <a:latin typeface="Barlow"/>
                <a:ea typeface="Barlow"/>
                <a:cs typeface="Barlow"/>
                <a:sym typeface="Barlow"/>
              </a:rPr>
              <a:t>μάρκα-disruptor</a:t>
            </a: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που ξεπερνά τα όρια της αυτοκινητοβιομηχανίας.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"/>
          <p:cNvSpPr/>
          <p:nvPr/>
        </p:nvSpPr>
        <p:spPr>
          <a:xfrm>
            <a:off x="514722" y="409352"/>
            <a:ext cx="5375225" cy="408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50"/>
              <a:buFont typeface="Barlow"/>
              <a:buNone/>
            </a:pPr>
            <a:r>
              <a:rPr b="0" i="0" lang="en-US" sz="25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Identity &amp; Personality στην Πράξη</a:t>
            </a:r>
            <a:endParaRPr b="0" i="0" sz="25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7"/>
          <p:cNvSpPr/>
          <p:nvPr/>
        </p:nvSpPr>
        <p:spPr>
          <a:xfrm>
            <a:off x="514722" y="873919"/>
            <a:ext cx="3959200" cy="204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"/>
              <a:buFont typeface="Barlow"/>
              <a:buNone/>
            </a:pPr>
            <a:r>
              <a:rPr b="0" i="0" lang="en-US" sz="12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Πώς λειτουργούν μαζί στη στρατηγική μάρκας</a:t>
            </a:r>
            <a:endParaRPr b="0" i="0" sz="12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18" name="Google Shape;2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9038" y="1288405"/>
            <a:ext cx="4765923" cy="2828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19" name="Google Shape;21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680" y="1979769"/>
            <a:ext cx="405724" cy="40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/>
          <p:nvPr/>
        </p:nvSpPr>
        <p:spPr>
          <a:xfrm>
            <a:off x="5506205" y="3372164"/>
            <a:ext cx="1184715" cy="405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50"/>
              <a:buFont typeface="Barlow"/>
              <a:buNone/>
            </a:pPr>
            <a:r>
              <a:rPr b="0" i="0" lang="en-US" sz="12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Επίτευξη Brand Equity</a:t>
            </a:r>
            <a:endParaRPr b="0" i="0" sz="12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21" name="Google Shape;22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82348" y="1980529"/>
            <a:ext cx="405724" cy="40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/>
          <p:nvPr/>
        </p:nvSpPr>
        <p:spPr>
          <a:xfrm>
            <a:off x="4013139" y="3270733"/>
            <a:ext cx="1184715" cy="6085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50"/>
              <a:buFont typeface="Barlow"/>
              <a:buNone/>
            </a:pPr>
            <a:r>
              <a:rPr b="0" i="0" lang="en-US" sz="12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Δημιουργία Προσωπικότητας</a:t>
            </a:r>
            <a:endParaRPr b="0" i="0" sz="12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23" name="Google Shape;223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89282" y="1980529"/>
            <a:ext cx="405725" cy="40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7"/>
          <p:cNvSpPr/>
          <p:nvPr/>
        </p:nvSpPr>
        <p:spPr>
          <a:xfrm>
            <a:off x="2495730" y="3372164"/>
            <a:ext cx="1184715" cy="405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50"/>
              <a:buFont typeface="Barlow"/>
              <a:buNone/>
            </a:pPr>
            <a:r>
              <a:rPr b="0" i="0" lang="en-US" sz="12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Ορισμός Ταυτότητας</a:t>
            </a:r>
            <a:endParaRPr b="0" i="0" sz="12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/>
          <p:cNvSpPr/>
          <p:nvPr/>
        </p:nvSpPr>
        <p:spPr>
          <a:xfrm>
            <a:off x="514722" y="4274716"/>
            <a:ext cx="8114556" cy="4594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150"/>
              <a:buFont typeface="Barlow"/>
              <a:buNone/>
            </a:pP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Η </a:t>
            </a:r>
            <a:r>
              <a:rPr b="1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ταυτότητα</a:t>
            </a: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θέτει τα θεμέλια — η </a:t>
            </a:r>
            <a:r>
              <a:rPr b="1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προσωπικότητα</a:t>
            </a: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χτίζει τη σχέση με τον καταναλωτή. Μαζί, διαμορφώνουν το </a:t>
            </a:r>
            <a:r>
              <a:rPr b="1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Brand Equity</a:t>
            </a:r>
            <a:r>
              <a:rPr b="0" i="0" lang="en-US" sz="11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που μεταφράζεται σε ανταγωνιστικό πλεονέκτημα και premium τιμολόγηση.</a:t>
            </a:r>
            <a:endParaRPr b="0" i="0" sz="1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"/>
          <p:cNvSpPr/>
          <p:nvPr/>
        </p:nvSpPr>
        <p:spPr>
          <a:xfrm>
            <a:off x="540023" y="1027658"/>
            <a:ext cx="4200674" cy="428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Barlow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Κοινά Στρατηγικά Λάθη</a:t>
            </a:r>
            <a:endParaRPr b="0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540023" y="1764878"/>
            <a:ext cx="2585145" cy="2350889"/>
          </a:xfrm>
          <a:prstGeom prst="roundRect">
            <a:avLst>
              <a:gd fmla="val 2757" name="adj"/>
            </a:avLst>
          </a:prstGeom>
          <a:solidFill>
            <a:srgbClr val="191718">
              <a:alpha val="94901"/>
            </a:srgbClr>
          </a:solidFill>
          <a:ln cap="flat" cmpd="sng" w="19050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559073" y="1783928"/>
            <a:ext cx="2547045" cy="462855"/>
          </a:xfrm>
          <a:prstGeom prst="roundRect">
            <a:avLst>
              <a:gd fmla="val 9063" name="adj"/>
            </a:avLst>
          </a:prstGeom>
          <a:solidFill>
            <a:srgbClr val="79070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34" name="Google Shape;23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6881" y="1894880"/>
            <a:ext cx="231428" cy="23142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8"/>
          <p:cNvSpPr/>
          <p:nvPr/>
        </p:nvSpPr>
        <p:spPr>
          <a:xfrm>
            <a:off x="713333" y="2401044"/>
            <a:ext cx="2418085" cy="2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350"/>
              <a:buFont typeface="Barlow"/>
              <a:buNone/>
            </a:pPr>
            <a:r>
              <a:rPr b="0" i="0" lang="en-US" sz="13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Identity χωρίς Personality</a:t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8"/>
          <p:cNvSpPr/>
          <p:nvPr/>
        </p:nvSpPr>
        <p:spPr>
          <a:xfrm>
            <a:off x="713333" y="2707928"/>
            <a:ext cx="2238524" cy="1234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00"/>
              <a:buFont typeface="Barlow"/>
              <a:buNone/>
            </a:pP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Η μάρκα είναι αναγνωρίσιμη αλλά «κρύα» — δεν δημιουργεί συναισθηματική δέσμευση. Αποτέλεσμα: χαμηλή αφοσίωση πελατών.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3279428" y="1764878"/>
            <a:ext cx="2585145" cy="2350889"/>
          </a:xfrm>
          <a:prstGeom prst="roundRect">
            <a:avLst>
              <a:gd fmla="val 2757" name="adj"/>
            </a:avLst>
          </a:prstGeom>
          <a:solidFill>
            <a:srgbClr val="191718">
              <a:alpha val="94901"/>
            </a:srgbClr>
          </a:solidFill>
          <a:ln cap="flat" cmpd="sng" w="19050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3298478" y="1783928"/>
            <a:ext cx="2547045" cy="462855"/>
          </a:xfrm>
          <a:prstGeom prst="roundRect">
            <a:avLst>
              <a:gd fmla="val 9063" name="adj"/>
            </a:avLst>
          </a:prstGeom>
          <a:solidFill>
            <a:srgbClr val="79070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39" name="Google Shape;23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6286" y="1894880"/>
            <a:ext cx="231428" cy="23142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8"/>
          <p:cNvSpPr/>
          <p:nvPr/>
        </p:nvSpPr>
        <p:spPr>
          <a:xfrm>
            <a:off x="3452738" y="2401044"/>
            <a:ext cx="2418085" cy="2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350"/>
              <a:buFont typeface="Barlow"/>
              <a:buNone/>
            </a:pPr>
            <a:r>
              <a:rPr b="0" i="0" lang="en-US" sz="13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Personality χωρίς Identity</a:t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3452738" y="2707928"/>
            <a:ext cx="2238524" cy="1234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00"/>
              <a:buFont typeface="Barlow"/>
              <a:buNone/>
            </a:pP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Η μάρκα είναι «συμπαθητική» αλλά ασαφής ως προς το τι πραγματικά προσφέρει. Αποτέλεσμα: σύγχυση positioning.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8"/>
          <p:cNvSpPr/>
          <p:nvPr/>
        </p:nvSpPr>
        <p:spPr>
          <a:xfrm>
            <a:off x="6018833" y="1764878"/>
            <a:ext cx="2585145" cy="2350889"/>
          </a:xfrm>
          <a:prstGeom prst="roundRect">
            <a:avLst>
              <a:gd fmla="val 2757" name="adj"/>
            </a:avLst>
          </a:prstGeom>
          <a:solidFill>
            <a:srgbClr val="191718">
              <a:alpha val="94901"/>
            </a:srgbClr>
          </a:solidFill>
          <a:ln cap="flat" cmpd="sng" w="19050">
            <a:solidFill>
              <a:srgbClr val="9220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"/>
          <p:cNvSpPr/>
          <p:nvPr/>
        </p:nvSpPr>
        <p:spPr>
          <a:xfrm>
            <a:off x="6037883" y="1783928"/>
            <a:ext cx="2547045" cy="462855"/>
          </a:xfrm>
          <a:prstGeom prst="roundRect">
            <a:avLst>
              <a:gd fmla="val 9063" name="adj"/>
            </a:avLst>
          </a:prstGeom>
          <a:solidFill>
            <a:srgbClr val="79070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44" name="Google Shape;24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5691" y="1894880"/>
            <a:ext cx="231428" cy="23142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/>
          <p:nvPr/>
        </p:nvSpPr>
        <p:spPr>
          <a:xfrm>
            <a:off x="6192143" y="2401044"/>
            <a:ext cx="2368748" cy="21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350"/>
              <a:buFont typeface="Barlow"/>
              <a:buNone/>
            </a:pPr>
            <a:r>
              <a:rPr b="0" i="0" lang="en-US" sz="13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Ασυνέπεια Μεταξύ τους</a:t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6192143" y="2707928"/>
            <a:ext cx="2238524" cy="1234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1200"/>
              <a:buFont typeface="Barlow"/>
              <a:buNone/>
            </a:pPr>
            <a:r>
              <a:rPr b="0" i="0" lang="en-US" sz="120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Identity και Personality στέλνουν αντιφατικά μηνύματα. Αποτέλεσμα: διάβρωση εμπιστοσύνης και αξιοπιστίας.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"/>
          <p:cNvSpPr/>
          <p:nvPr/>
        </p:nvSpPr>
        <p:spPr>
          <a:xfrm>
            <a:off x="727249" y="360685"/>
            <a:ext cx="3776290" cy="3482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Barlow"/>
              <a:buNone/>
            </a:pPr>
            <a:r>
              <a:rPr b="0" i="0" lang="en-US" sz="21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Στρατηγικές Προεκτάσεις</a:t>
            </a:r>
            <a:endParaRPr b="0" i="0" sz="21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53" name="Google Shape;25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249" y="976312"/>
            <a:ext cx="3691830" cy="3691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4" name="Google Shape;25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249" y="976312"/>
            <a:ext cx="3691830" cy="3691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9"/>
          <p:cNvSpPr/>
          <p:nvPr/>
        </p:nvSpPr>
        <p:spPr>
          <a:xfrm>
            <a:off x="4729683" y="1981721"/>
            <a:ext cx="2424782" cy="1741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Barlow"/>
              <a:buNone/>
            </a:pPr>
            <a:r>
              <a:rPr b="0" i="0" lang="en-US" sz="105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Γιατί έχει σημασία η διάκριση;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9"/>
          <p:cNvSpPr/>
          <p:nvPr/>
        </p:nvSpPr>
        <p:spPr>
          <a:xfrm>
            <a:off x="4729683" y="2257648"/>
            <a:ext cx="3691830" cy="3635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950"/>
              <a:buFont typeface="Barlow"/>
              <a:buNone/>
            </a:pPr>
            <a:r>
              <a:rPr b="0" i="0" lang="en-US" sz="9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Η σαφής διάκριση μεταξύ Identity και Personality επιτρέπει στα στελέχη να:</a:t>
            </a:r>
            <a:endParaRPr b="0" i="0" sz="9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9"/>
          <p:cNvSpPr/>
          <p:nvPr/>
        </p:nvSpPr>
        <p:spPr>
          <a:xfrm>
            <a:off x="4729683" y="2712913"/>
            <a:ext cx="3691830" cy="1015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950"/>
              <a:buFont typeface="Barlow"/>
              <a:buChar char="•"/>
            </a:pPr>
            <a:r>
              <a:rPr b="0" i="0" lang="en-US" sz="9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Κατανέμουν στρατηγικά τους πόρους επικοινωνίας</a:t>
            </a:r>
            <a:endParaRPr b="0" i="0" sz="9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950"/>
              <a:buFont typeface="Barlow"/>
              <a:buChar char="•"/>
            </a:pPr>
            <a:r>
              <a:rPr b="0" i="0" lang="en-US" sz="9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Διαφοροποιούνται από ανταγωνιστές με παρόμοια προϊόντα</a:t>
            </a:r>
            <a:endParaRPr b="0" i="0" sz="9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950"/>
              <a:buFont typeface="Barlow"/>
              <a:buChar char="•"/>
            </a:pPr>
            <a:r>
              <a:rPr b="0" i="0" lang="en-US" sz="9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Χτίζουν </a:t>
            </a:r>
            <a:r>
              <a:rPr b="1" i="0" lang="en-US" sz="9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Brand Equity</a:t>
            </a:r>
            <a:r>
              <a:rPr b="0" i="0" lang="en-US" sz="9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 που δεν αντιγράφεται εύκολα</a:t>
            </a:r>
            <a:endParaRPr b="0" i="0" sz="9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>
                <a:srgbClr val="E5E0DF"/>
              </a:buClr>
              <a:buSzPts val="950"/>
              <a:buFont typeface="Barlow"/>
              <a:buChar char="•"/>
            </a:pPr>
            <a:r>
              <a:rPr b="0" i="0" lang="en-US" sz="950" u="none" cap="none" strike="noStrike">
                <a:solidFill>
                  <a:srgbClr val="E5E0DF"/>
                </a:solidFill>
                <a:latin typeface="Barlow"/>
                <a:ea typeface="Barlow"/>
                <a:cs typeface="Barlow"/>
                <a:sym typeface="Barlow"/>
              </a:rPr>
              <a:t>Διατηρούν συνοχή σε όλα τα σημεία επαφής με τον πελάτη</a:t>
            </a:r>
            <a:endParaRPr b="0" i="0" sz="9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Θέμα του 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