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03"/>
  </p:notesMasterIdLst>
  <p:handoutMasterIdLst>
    <p:handoutMasterId r:id="rId104"/>
  </p:handoutMasterIdLst>
  <p:sldIdLst>
    <p:sldId id="256" r:id="rId2"/>
    <p:sldId id="490" r:id="rId3"/>
    <p:sldId id="559" r:id="rId4"/>
    <p:sldId id="674" r:id="rId5"/>
    <p:sldId id="768" r:id="rId6"/>
    <p:sldId id="769"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1" r:id="rId33"/>
    <p:sldId id="700" r:id="rId34"/>
    <p:sldId id="702" r:id="rId35"/>
    <p:sldId id="703" r:id="rId36"/>
    <p:sldId id="704" r:id="rId37"/>
    <p:sldId id="705" r:id="rId38"/>
    <p:sldId id="706" r:id="rId39"/>
    <p:sldId id="707" r:id="rId40"/>
    <p:sldId id="708" r:id="rId41"/>
    <p:sldId id="709" r:id="rId42"/>
    <p:sldId id="710" r:id="rId43"/>
    <p:sldId id="711" r:id="rId44"/>
    <p:sldId id="712" r:id="rId45"/>
    <p:sldId id="713" r:id="rId46"/>
    <p:sldId id="714" r:id="rId47"/>
    <p:sldId id="715" r:id="rId48"/>
    <p:sldId id="716" r:id="rId49"/>
    <p:sldId id="717" r:id="rId50"/>
    <p:sldId id="718" r:id="rId51"/>
    <p:sldId id="719" r:id="rId52"/>
    <p:sldId id="720" r:id="rId53"/>
    <p:sldId id="721" r:id="rId54"/>
    <p:sldId id="722" r:id="rId55"/>
    <p:sldId id="723" r:id="rId56"/>
    <p:sldId id="724" r:id="rId57"/>
    <p:sldId id="725" r:id="rId58"/>
    <p:sldId id="726" r:id="rId59"/>
    <p:sldId id="727" r:id="rId60"/>
    <p:sldId id="728" r:id="rId61"/>
    <p:sldId id="729" r:id="rId62"/>
    <p:sldId id="730" r:id="rId63"/>
    <p:sldId id="731" r:id="rId64"/>
    <p:sldId id="732" r:id="rId65"/>
    <p:sldId id="733" r:id="rId66"/>
    <p:sldId id="734" r:id="rId67"/>
    <p:sldId id="735" r:id="rId68"/>
    <p:sldId id="736" r:id="rId69"/>
    <p:sldId id="737" r:id="rId70"/>
    <p:sldId id="738" r:id="rId71"/>
    <p:sldId id="739" r:id="rId72"/>
    <p:sldId id="740" r:id="rId73"/>
    <p:sldId id="741" r:id="rId74"/>
    <p:sldId id="742" r:id="rId75"/>
    <p:sldId id="743" r:id="rId76"/>
    <p:sldId id="744" r:id="rId77"/>
    <p:sldId id="745" r:id="rId78"/>
    <p:sldId id="746" r:id="rId79"/>
    <p:sldId id="747" r:id="rId80"/>
    <p:sldId id="748" r:id="rId81"/>
    <p:sldId id="749" r:id="rId82"/>
    <p:sldId id="750" r:id="rId83"/>
    <p:sldId id="751" r:id="rId84"/>
    <p:sldId id="752" r:id="rId85"/>
    <p:sldId id="753" r:id="rId86"/>
    <p:sldId id="754" r:id="rId87"/>
    <p:sldId id="755" r:id="rId88"/>
    <p:sldId id="756" r:id="rId89"/>
    <p:sldId id="757" r:id="rId90"/>
    <p:sldId id="758" r:id="rId91"/>
    <p:sldId id="759" r:id="rId92"/>
    <p:sldId id="760" r:id="rId93"/>
    <p:sldId id="761" r:id="rId94"/>
    <p:sldId id="762" r:id="rId95"/>
    <p:sldId id="763" r:id="rId96"/>
    <p:sldId id="764" r:id="rId97"/>
    <p:sldId id="765" r:id="rId98"/>
    <p:sldId id="673" r:id="rId99"/>
    <p:sldId id="766" r:id="rId100"/>
    <p:sldId id="767" r:id="rId101"/>
    <p:sldId id="346" r:id="rId10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AA624"/>
    <a:srgbClr val="008000"/>
    <a:srgbClr val="800080"/>
    <a:srgbClr val="DB4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713" autoAdjust="0"/>
  </p:normalViewPr>
  <p:slideViewPr>
    <p:cSldViewPr>
      <p:cViewPr varScale="1">
        <p:scale>
          <a:sx n="60" d="100"/>
          <a:sy n="60" d="100"/>
        </p:scale>
        <p:origin x="1440" y="44"/>
      </p:cViewPr>
      <p:guideLst>
        <p:guide orient="horz" pos="2160"/>
        <p:guide pos="2880"/>
      </p:guideLst>
    </p:cSldViewPr>
  </p:slideViewPr>
  <p:outlineViewPr>
    <p:cViewPr>
      <p:scale>
        <a:sx n="33" d="100"/>
        <a:sy n="33" d="100"/>
      </p:scale>
      <p:origin x="0" y="36972"/>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8106E8B9-BB0A-4701-962A-5ECD4584214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5091" name="Rectangle 3">
            <a:extLst>
              <a:ext uri="{FF2B5EF4-FFF2-40B4-BE49-F238E27FC236}">
                <a16:creationId xmlns:a16="http://schemas.microsoft.com/office/drawing/2014/main" id="{796B8962-9EE8-4386-94CE-AA98E09B9350}"/>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45092" name="Rectangle 4">
            <a:extLst>
              <a:ext uri="{FF2B5EF4-FFF2-40B4-BE49-F238E27FC236}">
                <a16:creationId xmlns:a16="http://schemas.microsoft.com/office/drawing/2014/main" id="{A13E6286-5E1C-41F7-825A-C316B7AD929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5093" name="Rectangle 5">
            <a:extLst>
              <a:ext uri="{FF2B5EF4-FFF2-40B4-BE49-F238E27FC236}">
                <a16:creationId xmlns:a16="http://schemas.microsoft.com/office/drawing/2014/main" id="{E13863C5-CA7B-47A4-A066-2F84C9FB0395}"/>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989D55-13C0-496B-A1E6-103E3D1F6B34}" type="slidenum">
              <a:rPr lang="en-US" altLang="el-GR"/>
              <a:pPr>
                <a:defRPr/>
              </a:pPr>
              <a:t>‹#›</a:t>
            </a:fld>
            <a:endParaRPr lang="en-US"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AC35F460-605D-4231-8C7C-832A3DF4361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4067" name="Rectangle 3">
            <a:extLst>
              <a:ext uri="{FF2B5EF4-FFF2-40B4-BE49-F238E27FC236}">
                <a16:creationId xmlns:a16="http://schemas.microsoft.com/office/drawing/2014/main" id="{69DEFFC7-A6CD-4E91-B80A-4A04AAB4A3F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55B16397-846D-4594-A184-6D741E85B4F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9" name="Rectangle 5">
            <a:extLst>
              <a:ext uri="{FF2B5EF4-FFF2-40B4-BE49-F238E27FC236}">
                <a16:creationId xmlns:a16="http://schemas.microsoft.com/office/drawing/2014/main" id="{77779A96-4936-4F07-8D70-D3E40C2ACF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4070" name="Rectangle 6">
            <a:extLst>
              <a:ext uri="{FF2B5EF4-FFF2-40B4-BE49-F238E27FC236}">
                <a16:creationId xmlns:a16="http://schemas.microsoft.com/office/drawing/2014/main" id="{A3C7682F-9A51-4BE2-AEC8-6587E97C8C6D}"/>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4071" name="Rectangle 7">
            <a:extLst>
              <a:ext uri="{FF2B5EF4-FFF2-40B4-BE49-F238E27FC236}">
                <a16:creationId xmlns:a16="http://schemas.microsoft.com/office/drawing/2014/main" id="{8EB20536-E687-4D5A-A04A-86B1AF0C52D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45FEB9-3CA2-4AE5-93DC-F61417649E6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947BA0C-E46A-4498-8DE6-5633564963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AB06F2-9355-4E19-87CB-780F2215F83E}" type="slidenum">
              <a:rPr lang="en-US" altLang="el-GR" smtClean="0"/>
              <a:pPr>
                <a:spcBef>
                  <a:spcPct val="0"/>
                </a:spcBef>
              </a:pPr>
              <a:t>1</a:t>
            </a:fld>
            <a:endParaRPr lang="en-US" altLang="el-GR"/>
          </a:p>
        </p:txBody>
      </p:sp>
      <p:sp>
        <p:nvSpPr>
          <p:cNvPr id="6147" name="Rectangle 2">
            <a:extLst>
              <a:ext uri="{FF2B5EF4-FFF2-40B4-BE49-F238E27FC236}">
                <a16:creationId xmlns:a16="http://schemas.microsoft.com/office/drawing/2014/main" id="{911A386D-0B0F-4C42-96FE-2004A25BAD6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E85FB60-D42F-44EF-B2F1-47A5A50926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459105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EDC553B-353F-4204-9A70-DA95A54E9C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BECAF4-C820-4B77-8323-76C8E2E8CAF8}" type="slidenum">
              <a:rPr lang="en-US" altLang="el-GR" smtClean="0"/>
              <a:pPr>
                <a:spcBef>
                  <a:spcPct val="0"/>
                </a:spcBef>
              </a:pPr>
              <a:t>100</a:t>
            </a:fld>
            <a:endParaRPr lang="en-US" altLang="el-GR"/>
          </a:p>
        </p:txBody>
      </p:sp>
      <p:sp>
        <p:nvSpPr>
          <p:cNvPr id="43011" name="Rectangle 2">
            <a:extLst>
              <a:ext uri="{FF2B5EF4-FFF2-40B4-BE49-F238E27FC236}">
                <a16:creationId xmlns:a16="http://schemas.microsoft.com/office/drawing/2014/main" id="{37EDEF81-230C-4B62-B908-C33DAD9AD77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012142F-7C98-4802-B8AB-FDB562A8C7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650293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EBE1D48-FE36-4EA1-97C9-88F48D72DA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451CAF-B8FE-4AE1-BE15-01D2C0B098A7}" type="slidenum">
              <a:rPr lang="en-US" altLang="el-GR" smtClean="0"/>
              <a:pPr>
                <a:spcBef>
                  <a:spcPct val="0"/>
                </a:spcBef>
              </a:pPr>
              <a:t>101</a:t>
            </a:fld>
            <a:endParaRPr lang="en-US" altLang="el-GR"/>
          </a:p>
        </p:txBody>
      </p:sp>
      <p:sp>
        <p:nvSpPr>
          <p:cNvPr id="45059" name="Rectangle 2">
            <a:extLst>
              <a:ext uri="{FF2B5EF4-FFF2-40B4-BE49-F238E27FC236}">
                <a16:creationId xmlns:a16="http://schemas.microsoft.com/office/drawing/2014/main" id="{36368B6C-D702-47FB-AC7A-E36BAA5EA6F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EA7CADC-0DA2-4F33-9847-63BC9FC73F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46725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04463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05373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8900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6913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24436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9549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587543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19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4374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F14E668-AB63-4B4F-B4FD-43D5B34BA5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E485DE-DC69-48C7-9D05-3CAC2A87E320}" type="slidenum">
              <a:rPr lang="en-US" altLang="el-GR" smtClean="0"/>
              <a:pPr>
                <a:spcBef>
                  <a:spcPct val="0"/>
                </a:spcBef>
              </a:pPr>
              <a:t>2</a:t>
            </a:fld>
            <a:endParaRPr lang="en-US" altLang="el-GR"/>
          </a:p>
        </p:txBody>
      </p:sp>
      <p:sp>
        <p:nvSpPr>
          <p:cNvPr id="8195" name="Rectangle 2">
            <a:extLst>
              <a:ext uri="{FF2B5EF4-FFF2-40B4-BE49-F238E27FC236}">
                <a16:creationId xmlns:a16="http://schemas.microsoft.com/office/drawing/2014/main" id="{0E5FC86B-49DD-45EE-BA6A-504453902FF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773CA9F-78E6-4AAF-8739-B7939EFAB6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364671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7470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51049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6759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379560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5914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1655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65110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34263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29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1684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88917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026129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634573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40617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898642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7308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91104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86509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82903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39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9756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54573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33661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526083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30453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80526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10728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586080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078284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635178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50392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49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698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28175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25427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842976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842370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43384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74580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520072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212379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97590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99302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59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94296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370741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03128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49547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224861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3035861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41634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220032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612182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2178396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9097459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69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90449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347656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7510322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043843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45703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3396001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469364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8003776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150886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525537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178096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79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05409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720047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012100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298805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1499579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722982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610109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8255663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05469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31764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88</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7394982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89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54476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3257419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90</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052813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91</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976364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92</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021996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93</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1946085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94</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774547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95</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665875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96</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25821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CC24B2A-F164-498E-BC04-0E101C1EAC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7FF93F-C1DF-40FB-B8DC-9607A8F39DEF}" type="slidenum">
              <a:rPr lang="en-US" altLang="el-GR" smtClean="0"/>
              <a:pPr>
                <a:spcBef>
                  <a:spcPct val="0"/>
                </a:spcBef>
              </a:pPr>
              <a:t>97</a:t>
            </a:fld>
            <a:endParaRPr lang="en-US" altLang="el-GR"/>
          </a:p>
        </p:txBody>
      </p:sp>
      <p:sp>
        <p:nvSpPr>
          <p:cNvPr id="10243" name="Rectangle 2">
            <a:extLst>
              <a:ext uri="{FF2B5EF4-FFF2-40B4-BE49-F238E27FC236}">
                <a16:creationId xmlns:a16="http://schemas.microsoft.com/office/drawing/2014/main" id="{570B13C4-31A0-4D4D-9A28-DE6616053A5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AC7B26E-2228-4ECE-AE97-9F53B4DAE9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8927901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EDC553B-353F-4204-9A70-DA95A54E9C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BECAF4-C820-4B77-8323-76C8E2E8CAF8}" type="slidenum">
              <a:rPr lang="en-US" altLang="el-GR" smtClean="0"/>
              <a:pPr>
                <a:spcBef>
                  <a:spcPct val="0"/>
                </a:spcBef>
              </a:pPr>
              <a:t>98</a:t>
            </a:fld>
            <a:endParaRPr lang="en-US" altLang="el-GR"/>
          </a:p>
        </p:txBody>
      </p:sp>
      <p:sp>
        <p:nvSpPr>
          <p:cNvPr id="43011" name="Rectangle 2">
            <a:extLst>
              <a:ext uri="{FF2B5EF4-FFF2-40B4-BE49-F238E27FC236}">
                <a16:creationId xmlns:a16="http://schemas.microsoft.com/office/drawing/2014/main" id="{37EDEF81-230C-4B62-B908-C33DAD9AD77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012142F-7C98-4802-B8AB-FDB562A8C7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0117118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EDC553B-353F-4204-9A70-DA95A54E9C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BECAF4-C820-4B77-8323-76C8E2E8CAF8}" type="slidenum">
              <a:rPr lang="en-US" altLang="el-GR" smtClean="0"/>
              <a:pPr>
                <a:spcBef>
                  <a:spcPct val="0"/>
                </a:spcBef>
              </a:pPr>
              <a:t>99</a:t>
            </a:fld>
            <a:endParaRPr lang="en-US" altLang="el-GR"/>
          </a:p>
        </p:txBody>
      </p:sp>
      <p:sp>
        <p:nvSpPr>
          <p:cNvPr id="43011" name="Rectangle 2">
            <a:extLst>
              <a:ext uri="{FF2B5EF4-FFF2-40B4-BE49-F238E27FC236}">
                <a16:creationId xmlns:a16="http://schemas.microsoft.com/office/drawing/2014/main" id="{37EDEF81-230C-4B62-B908-C33DAD9AD77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012142F-7C98-4802-B8AB-FDB562A8C7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3751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1493AB40-93B1-4E3F-A52F-DF98380CDA7C}"/>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 name="Group 8">
            <a:extLst>
              <a:ext uri="{FF2B5EF4-FFF2-40B4-BE49-F238E27FC236}">
                <a16:creationId xmlns:a16="http://schemas.microsoft.com/office/drawing/2014/main" id="{DD6B9D4A-3C68-4C44-9EC9-50BF9350FF0A}"/>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CF7DDA46-49C7-4BEB-91C5-10C967850F92}"/>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7" name="Oval 10">
              <a:extLst>
                <a:ext uri="{FF2B5EF4-FFF2-40B4-BE49-F238E27FC236}">
                  <a16:creationId xmlns:a16="http://schemas.microsoft.com/office/drawing/2014/main" id="{A6A3CDD8-0F15-4408-BCE1-DF3175577EA9}"/>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8" name="Oval 11">
              <a:extLst>
                <a:ext uri="{FF2B5EF4-FFF2-40B4-BE49-F238E27FC236}">
                  <a16:creationId xmlns:a16="http://schemas.microsoft.com/office/drawing/2014/main" id="{23D98C67-F4EF-4447-91AC-640EBA7F2905}"/>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9" name="Oval 12">
              <a:extLst>
                <a:ext uri="{FF2B5EF4-FFF2-40B4-BE49-F238E27FC236}">
                  <a16:creationId xmlns:a16="http://schemas.microsoft.com/office/drawing/2014/main" id="{0DA6497E-2091-4454-B40B-DBD279DE2F57}"/>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 name="Oval 13">
              <a:extLst>
                <a:ext uri="{FF2B5EF4-FFF2-40B4-BE49-F238E27FC236}">
                  <a16:creationId xmlns:a16="http://schemas.microsoft.com/office/drawing/2014/main" id="{8F0E8F72-2C9C-4648-A580-CC245CACD9F5}"/>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1" name="Oval 14">
              <a:extLst>
                <a:ext uri="{FF2B5EF4-FFF2-40B4-BE49-F238E27FC236}">
                  <a16:creationId xmlns:a16="http://schemas.microsoft.com/office/drawing/2014/main" id="{8F629E92-5348-4CE3-A277-8B0600E100F5}"/>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2" name="Oval 15">
              <a:extLst>
                <a:ext uri="{FF2B5EF4-FFF2-40B4-BE49-F238E27FC236}">
                  <a16:creationId xmlns:a16="http://schemas.microsoft.com/office/drawing/2014/main" id="{EAEFB320-C80C-43D6-9088-1BA794256E0C}"/>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3" name="Oval 16">
              <a:extLst>
                <a:ext uri="{FF2B5EF4-FFF2-40B4-BE49-F238E27FC236}">
                  <a16:creationId xmlns:a16="http://schemas.microsoft.com/office/drawing/2014/main" id="{07ADB6C4-4480-4487-BB53-056BF04AD771}"/>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4" name="Oval 17">
              <a:extLst>
                <a:ext uri="{FF2B5EF4-FFF2-40B4-BE49-F238E27FC236}">
                  <a16:creationId xmlns:a16="http://schemas.microsoft.com/office/drawing/2014/main" id="{D4D4D207-5634-4406-AAE6-BDD2DD00641B}"/>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5" name="Oval 18">
              <a:extLst>
                <a:ext uri="{FF2B5EF4-FFF2-40B4-BE49-F238E27FC236}">
                  <a16:creationId xmlns:a16="http://schemas.microsoft.com/office/drawing/2014/main" id="{E2A05251-FC34-4347-8804-C82737058E97}"/>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6" name="Oval 19">
              <a:extLst>
                <a:ext uri="{FF2B5EF4-FFF2-40B4-BE49-F238E27FC236}">
                  <a16:creationId xmlns:a16="http://schemas.microsoft.com/office/drawing/2014/main" id="{5E1A721C-2AA9-4FCF-9661-B666850B0F01}"/>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7" name="Oval 20">
              <a:extLst>
                <a:ext uri="{FF2B5EF4-FFF2-40B4-BE49-F238E27FC236}">
                  <a16:creationId xmlns:a16="http://schemas.microsoft.com/office/drawing/2014/main" id="{139FF749-D46F-453A-A12B-132D0DD32C82}"/>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8" name="Oval 21">
              <a:extLst>
                <a:ext uri="{FF2B5EF4-FFF2-40B4-BE49-F238E27FC236}">
                  <a16:creationId xmlns:a16="http://schemas.microsoft.com/office/drawing/2014/main" id="{FCAA4DA6-D830-4D75-BBC6-075C650E2AD4}"/>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9" name="Oval 22">
              <a:extLst>
                <a:ext uri="{FF2B5EF4-FFF2-40B4-BE49-F238E27FC236}">
                  <a16:creationId xmlns:a16="http://schemas.microsoft.com/office/drawing/2014/main" id="{AE75DBE4-D444-4146-B269-BC989EC3A2D1}"/>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0" name="Oval 23">
              <a:extLst>
                <a:ext uri="{FF2B5EF4-FFF2-40B4-BE49-F238E27FC236}">
                  <a16:creationId xmlns:a16="http://schemas.microsoft.com/office/drawing/2014/main" id="{8BEF014B-3702-4083-A922-13E285B32001}"/>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1" name="Oval 24">
              <a:extLst>
                <a:ext uri="{FF2B5EF4-FFF2-40B4-BE49-F238E27FC236}">
                  <a16:creationId xmlns:a16="http://schemas.microsoft.com/office/drawing/2014/main" id="{FCBD749F-F943-424A-BCF1-2A52444219CE}"/>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2" name="Oval 25">
              <a:extLst>
                <a:ext uri="{FF2B5EF4-FFF2-40B4-BE49-F238E27FC236}">
                  <a16:creationId xmlns:a16="http://schemas.microsoft.com/office/drawing/2014/main" id="{BE95601D-F46A-493E-81FC-394CBF075CB9}"/>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3" name="Oval 26">
              <a:extLst>
                <a:ext uri="{FF2B5EF4-FFF2-40B4-BE49-F238E27FC236}">
                  <a16:creationId xmlns:a16="http://schemas.microsoft.com/office/drawing/2014/main" id="{6BE5EADD-81C0-4F4D-BDB5-BF4250638AF5}"/>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4" name="Oval 27">
              <a:extLst>
                <a:ext uri="{FF2B5EF4-FFF2-40B4-BE49-F238E27FC236}">
                  <a16:creationId xmlns:a16="http://schemas.microsoft.com/office/drawing/2014/main" id="{2263A851-838A-4FB1-ACA8-BE7B128B7A46}"/>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5" name="Oval 28">
              <a:extLst>
                <a:ext uri="{FF2B5EF4-FFF2-40B4-BE49-F238E27FC236}">
                  <a16:creationId xmlns:a16="http://schemas.microsoft.com/office/drawing/2014/main" id="{FE535FC2-CB0A-483D-BD18-A4C7D0487287}"/>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6" name="Oval 29">
              <a:extLst>
                <a:ext uri="{FF2B5EF4-FFF2-40B4-BE49-F238E27FC236}">
                  <a16:creationId xmlns:a16="http://schemas.microsoft.com/office/drawing/2014/main" id="{6A4B11D8-F17B-4921-8C70-CA57C3B8D71D}"/>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7" name="Oval 30">
              <a:extLst>
                <a:ext uri="{FF2B5EF4-FFF2-40B4-BE49-F238E27FC236}">
                  <a16:creationId xmlns:a16="http://schemas.microsoft.com/office/drawing/2014/main" id="{5D268CA6-298F-4006-92B9-17B674DAE87D}"/>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8" name="Oval 31">
              <a:extLst>
                <a:ext uri="{FF2B5EF4-FFF2-40B4-BE49-F238E27FC236}">
                  <a16:creationId xmlns:a16="http://schemas.microsoft.com/office/drawing/2014/main" id="{937A1FDC-4A87-42CA-80D6-63E1DFB30F17}"/>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9" name="Oval 32">
              <a:extLst>
                <a:ext uri="{FF2B5EF4-FFF2-40B4-BE49-F238E27FC236}">
                  <a16:creationId xmlns:a16="http://schemas.microsoft.com/office/drawing/2014/main" id="{FCE77D64-227C-4BA2-9F10-8409002CB147}"/>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0" name="Oval 33">
              <a:extLst>
                <a:ext uri="{FF2B5EF4-FFF2-40B4-BE49-F238E27FC236}">
                  <a16:creationId xmlns:a16="http://schemas.microsoft.com/office/drawing/2014/main" id="{1A645D8F-7CB7-4397-A9FE-6173F1B3B176}"/>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1" name="Oval 34">
              <a:extLst>
                <a:ext uri="{FF2B5EF4-FFF2-40B4-BE49-F238E27FC236}">
                  <a16:creationId xmlns:a16="http://schemas.microsoft.com/office/drawing/2014/main" id="{E7C57E33-52AB-4305-9C9D-F8CFA672EDB8}"/>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2" name="Oval 35">
              <a:extLst>
                <a:ext uri="{FF2B5EF4-FFF2-40B4-BE49-F238E27FC236}">
                  <a16:creationId xmlns:a16="http://schemas.microsoft.com/office/drawing/2014/main" id="{A90BEB1A-A568-4C4E-BC24-BB01773DE431}"/>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3" name="Oval 36">
              <a:extLst>
                <a:ext uri="{FF2B5EF4-FFF2-40B4-BE49-F238E27FC236}">
                  <a16:creationId xmlns:a16="http://schemas.microsoft.com/office/drawing/2014/main" id="{2C1A98C0-31FD-4F11-AF67-E33388CD8493}"/>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4" name="Oval 37">
              <a:extLst>
                <a:ext uri="{FF2B5EF4-FFF2-40B4-BE49-F238E27FC236}">
                  <a16:creationId xmlns:a16="http://schemas.microsoft.com/office/drawing/2014/main" id="{601B2854-A616-44BE-BE42-797348BC5F99}"/>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5" name="Oval 38">
              <a:extLst>
                <a:ext uri="{FF2B5EF4-FFF2-40B4-BE49-F238E27FC236}">
                  <a16:creationId xmlns:a16="http://schemas.microsoft.com/office/drawing/2014/main" id="{AE26A118-834F-4858-A8AE-5BC7C48A361F}"/>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6" name="Oval 39">
              <a:extLst>
                <a:ext uri="{FF2B5EF4-FFF2-40B4-BE49-F238E27FC236}">
                  <a16:creationId xmlns:a16="http://schemas.microsoft.com/office/drawing/2014/main" id="{AB023C1D-6269-4AB9-8435-5E102C8C7B46}"/>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grpSp>
      <p:sp>
        <p:nvSpPr>
          <p:cNvPr id="37" name="Line 40">
            <a:extLst>
              <a:ext uri="{FF2B5EF4-FFF2-40B4-BE49-F238E27FC236}">
                <a16:creationId xmlns:a16="http://schemas.microsoft.com/office/drawing/2014/main" id="{544C9584-8E9D-4ABA-86C5-C49A201FEC3A}"/>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688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Κάντε κλικ για επεξεργασία του τίτλου</a:t>
            </a:r>
          </a:p>
        </p:txBody>
      </p:sp>
      <p:sp>
        <p:nvSpPr>
          <p:cNvPr id="5068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Κάντε κλικ για να επεξεργαστείτε τον υπότιτλο του υποδείγματος</a:t>
            </a:r>
          </a:p>
        </p:txBody>
      </p:sp>
      <p:sp>
        <p:nvSpPr>
          <p:cNvPr id="38" name="Rectangle 5">
            <a:extLst>
              <a:ext uri="{FF2B5EF4-FFF2-40B4-BE49-F238E27FC236}">
                <a16:creationId xmlns:a16="http://schemas.microsoft.com/office/drawing/2014/main" id="{2D7D458D-479C-4ECB-8425-571F03CEF221}"/>
              </a:ext>
            </a:extLst>
          </p:cNvPr>
          <p:cNvSpPr>
            <a:spLocks noGrp="1" noChangeArrowheads="1"/>
          </p:cNvSpPr>
          <p:nvPr>
            <p:ph type="dt" sz="half" idx="10"/>
          </p:nvPr>
        </p:nvSpPr>
        <p:spPr/>
        <p:txBody>
          <a:bodyPr/>
          <a:lstStyle>
            <a:lvl1pPr>
              <a:defRPr/>
            </a:lvl1pPr>
          </a:lstStyle>
          <a:p>
            <a:pPr>
              <a:defRPr/>
            </a:pPr>
            <a:endParaRPr lang="en-GB" altLang="en-US"/>
          </a:p>
        </p:txBody>
      </p:sp>
      <p:sp>
        <p:nvSpPr>
          <p:cNvPr id="39" name="Rectangle 6">
            <a:extLst>
              <a:ext uri="{FF2B5EF4-FFF2-40B4-BE49-F238E27FC236}">
                <a16:creationId xmlns:a16="http://schemas.microsoft.com/office/drawing/2014/main" id="{1B3EDCDA-B518-4EF7-87CB-05DBFBDA2184}"/>
              </a:ext>
            </a:extLst>
          </p:cNvPr>
          <p:cNvSpPr>
            <a:spLocks noGrp="1" noChangeArrowheads="1"/>
          </p:cNvSpPr>
          <p:nvPr>
            <p:ph type="ftr" sz="quarter" idx="11"/>
          </p:nvPr>
        </p:nvSpPr>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40" name="Rectangle 7">
            <a:extLst>
              <a:ext uri="{FF2B5EF4-FFF2-40B4-BE49-F238E27FC236}">
                <a16:creationId xmlns:a16="http://schemas.microsoft.com/office/drawing/2014/main" id="{95F5FF21-EBFB-46C7-BA9D-59C9C315C4C5}"/>
              </a:ext>
            </a:extLst>
          </p:cNvPr>
          <p:cNvSpPr>
            <a:spLocks noGrp="1" noChangeArrowheads="1"/>
          </p:cNvSpPr>
          <p:nvPr>
            <p:ph type="sldNum" sz="quarter" idx="12"/>
          </p:nvPr>
        </p:nvSpPr>
        <p:spPr/>
        <p:txBody>
          <a:bodyPr/>
          <a:lstStyle>
            <a:lvl1pPr>
              <a:defRPr/>
            </a:lvl1pPr>
          </a:lstStyle>
          <a:p>
            <a:pPr>
              <a:defRPr/>
            </a:pPr>
            <a:fld id="{242C30B8-420E-40E6-A6FB-D64B9954A108}" type="slidenum">
              <a:rPr lang="en-GB" altLang="en-US"/>
              <a:pPr>
                <a:defRPr/>
              </a:pPr>
              <a:t>‹#›</a:t>
            </a:fld>
            <a:endParaRPr lang="en-GB" altLang="en-US"/>
          </a:p>
        </p:txBody>
      </p:sp>
    </p:spTree>
    <p:extLst>
      <p:ext uri="{BB962C8B-B14F-4D97-AF65-F5344CB8AC3E}">
        <p14:creationId xmlns:p14="http://schemas.microsoft.com/office/powerpoint/2010/main" val="194375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D7412270-10B9-4DD4-AD0E-FDA65A468C2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A3EAC06-B7ED-4ACF-9F6F-D8F1AA973D7A}"/>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7DF7D12A-7BB3-4F8C-B2A8-43F59D2EC7D9}"/>
              </a:ext>
            </a:extLst>
          </p:cNvPr>
          <p:cNvSpPr>
            <a:spLocks noGrp="1" noChangeArrowheads="1"/>
          </p:cNvSpPr>
          <p:nvPr>
            <p:ph type="sldNum" sz="quarter" idx="12"/>
          </p:nvPr>
        </p:nvSpPr>
        <p:spPr>
          <a:ln/>
        </p:spPr>
        <p:txBody>
          <a:bodyPr/>
          <a:lstStyle>
            <a:lvl1pPr>
              <a:defRPr/>
            </a:lvl1pPr>
          </a:lstStyle>
          <a:p>
            <a:pPr>
              <a:defRPr/>
            </a:pPr>
            <a:fld id="{2A9D7938-F1ED-492B-9236-74C8982D7203}" type="slidenum">
              <a:rPr lang="en-GB" altLang="en-US"/>
              <a:pPr>
                <a:defRPr/>
              </a:pPr>
              <a:t>‹#›</a:t>
            </a:fld>
            <a:endParaRPr lang="en-GB" altLang="en-US"/>
          </a:p>
        </p:txBody>
      </p:sp>
    </p:spTree>
    <p:extLst>
      <p:ext uri="{BB962C8B-B14F-4D97-AF65-F5344CB8AC3E}">
        <p14:creationId xmlns:p14="http://schemas.microsoft.com/office/powerpoint/2010/main" val="297213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C907693E-0998-4202-B793-DF1187E2432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52D2D3AF-B247-4B28-9856-245066F27480}"/>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72AB4E82-F324-4463-B0BB-093E4DAD1A0F}"/>
              </a:ext>
            </a:extLst>
          </p:cNvPr>
          <p:cNvSpPr>
            <a:spLocks noGrp="1" noChangeArrowheads="1"/>
          </p:cNvSpPr>
          <p:nvPr>
            <p:ph type="sldNum" sz="quarter" idx="12"/>
          </p:nvPr>
        </p:nvSpPr>
        <p:spPr>
          <a:ln/>
        </p:spPr>
        <p:txBody>
          <a:bodyPr/>
          <a:lstStyle>
            <a:lvl1pPr>
              <a:defRPr/>
            </a:lvl1pPr>
          </a:lstStyle>
          <a:p>
            <a:pPr>
              <a:defRPr/>
            </a:pPr>
            <a:fld id="{125AD244-D786-4015-A5E2-52951C3D36DD}" type="slidenum">
              <a:rPr lang="en-GB" altLang="en-US"/>
              <a:pPr>
                <a:defRPr/>
              </a:pPr>
              <a:t>‹#›</a:t>
            </a:fld>
            <a:endParaRPr lang="en-GB" altLang="en-US"/>
          </a:p>
        </p:txBody>
      </p:sp>
    </p:spTree>
    <p:extLst>
      <p:ext uri="{BB962C8B-B14F-4D97-AF65-F5344CB8AC3E}">
        <p14:creationId xmlns:p14="http://schemas.microsoft.com/office/powerpoint/2010/main" val="61397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0A2E4F15-E0FC-4427-8E14-4BDFF6CFB1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2137CC83-3460-4515-8D17-F3058D5C5089}"/>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F02FBC61-CCDE-4816-9DD1-3F3156E59048}"/>
              </a:ext>
            </a:extLst>
          </p:cNvPr>
          <p:cNvSpPr>
            <a:spLocks noGrp="1" noChangeArrowheads="1"/>
          </p:cNvSpPr>
          <p:nvPr>
            <p:ph type="sldNum" sz="quarter" idx="12"/>
          </p:nvPr>
        </p:nvSpPr>
        <p:spPr>
          <a:ln/>
        </p:spPr>
        <p:txBody>
          <a:bodyPr/>
          <a:lstStyle>
            <a:lvl1pPr>
              <a:defRPr/>
            </a:lvl1pPr>
          </a:lstStyle>
          <a:p>
            <a:pPr>
              <a:defRPr/>
            </a:pPr>
            <a:fld id="{735358E4-000C-4DF6-83BC-76A67F3F80B1}" type="slidenum">
              <a:rPr lang="en-GB" altLang="en-US"/>
              <a:pPr>
                <a:defRPr/>
              </a:pPr>
              <a:t>‹#›</a:t>
            </a:fld>
            <a:endParaRPr lang="en-GB" altLang="en-US"/>
          </a:p>
        </p:txBody>
      </p:sp>
    </p:spTree>
    <p:extLst>
      <p:ext uri="{BB962C8B-B14F-4D97-AF65-F5344CB8AC3E}">
        <p14:creationId xmlns:p14="http://schemas.microsoft.com/office/powerpoint/2010/main" val="12373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28792B2-E8BB-4ECB-8099-B7D75F06375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C52B2C86-6F37-47D9-A52E-382A7BE154B3}"/>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4A752D4A-1ED9-48C0-BE70-CAB1A9BD3F17}"/>
              </a:ext>
            </a:extLst>
          </p:cNvPr>
          <p:cNvSpPr>
            <a:spLocks noGrp="1" noChangeArrowheads="1"/>
          </p:cNvSpPr>
          <p:nvPr>
            <p:ph type="sldNum" sz="quarter" idx="12"/>
          </p:nvPr>
        </p:nvSpPr>
        <p:spPr>
          <a:ln/>
        </p:spPr>
        <p:txBody>
          <a:bodyPr/>
          <a:lstStyle>
            <a:lvl1pPr>
              <a:defRPr/>
            </a:lvl1pPr>
          </a:lstStyle>
          <a:p>
            <a:pPr>
              <a:defRPr/>
            </a:pPr>
            <a:fld id="{AF811D61-EC1E-4140-A87B-91552D15FF19}" type="slidenum">
              <a:rPr lang="en-GB" altLang="en-US"/>
              <a:pPr>
                <a:defRPr/>
              </a:pPr>
              <a:t>‹#›</a:t>
            </a:fld>
            <a:endParaRPr lang="en-GB" altLang="en-US"/>
          </a:p>
        </p:txBody>
      </p:sp>
    </p:spTree>
    <p:extLst>
      <p:ext uri="{BB962C8B-B14F-4D97-AF65-F5344CB8AC3E}">
        <p14:creationId xmlns:p14="http://schemas.microsoft.com/office/powerpoint/2010/main" val="173324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5">
            <a:extLst>
              <a:ext uri="{FF2B5EF4-FFF2-40B4-BE49-F238E27FC236}">
                <a16:creationId xmlns:a16="http://schemas.microsoft.com/office/drawing/2014/main" id="{DE4C92F6-462E-4D38-B245-7FC1D6DECE7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C9847E0-B996-41C7-991F-3A93B51E72BD}"/>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DFF47550-3999-4393-9764-F02A6C9CBCA6}"/>
              </a:ext>
            </a:extLst>
          </p:cNvPr>
          <p:cNvSpPr>
            <a:spLocks noGrp="1" noChangeArrowheads="1"/>
          </p:cNvSpPr>
          <p:nvPr>
            <p:ph type="sldNum" sz="quarter" idx="12"/>
          </p:nvPr>
        </p:nvSpPr>
        <p:spPr>
          <a:ln/>
        </p:spPr>
        <p:txBody>
          <a:bodyPr/>
          <a:lstStyle>
            <a:lvl1pPr>
              <a:defRPr/>
            </a:lvl1pPr>
          </a:lstStyle>
          <a:p>
            <a:pPr>
              <a:defRPr/>
            </a:pPr>
            <a:fld id="{BA4C5018-4CDD-41A3-A9BB-56E9F48D4F8D}" type="slidenum">
              <a:rPr lang="en-GB" altLang="en-US"/>
              <a:pPr>
                <a:defRPr/>
              </a:pPr>
              <a:t>‹#›</a:t>
            </a:fld>
            <a:endParaRPr lang="en-GB" altLang="en-US"/>
          </a:p>
        </p:txBody>
      </p:sp>
    </p:spTree>
    <p:extLst>
      <p:ext uri="{BB962C8B-B14F-4D97-AF65-F5344CB8AC3E}">
        <p14:creationId xmlns:p14="http://schemas.microsoft.com/office/powerpoint/2010/main" val="40542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5">
            <a:extLst>
              <a:ext uri="{FF2B5EF4-FFF2-40B4-BE49-F238E27FC236}">
                <a16:creationId xmlns:a16="http://schemas.microsoft.com/office/drawing/2014/main" id="{6F79D6C9-2659-4A5C-B94A-87A4107DF30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464FA47F-2CD1-45E8-9165-BCF41E465195}"/>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9" name="Rectangle 7">
            <a:extLst>
              <a:ext uri="{FF2B5EF4-FFF2-40B4-BE49-F238E27FC236}">
                <a16:creationId xmlns:a16="http://schemas.microsoft.com/office/drawing/2014/main" id="{7082BDCC-0379-4A1C-BA58-5671C7429F97}"/>
              </a:ext>
            </a:extLst>
          </p:cNvPr>
          <p:cNvSpPr>
            <a:spLocks noGrp="1" noChangeArrowheads="1"/>
          </p:cNvSpPr>
          <p:nvPr>
            <p:ph type="sldNum" sz="quarter" idx="12"/>
          </p:nvPr>
        </p:nvSpPr>
        <p:spPr>
          <a:ln/>
        </p:spPr>
        <p:txBody>
          <a:bodyPr/>
          <a:lstStyle>
            <a:lvl1pPr>
              <a:defRPr/>
            </a:lvl1pPr>
          </a:lstStyle>
          <a:p>
            <a:pPr>
              <a:defRPr/>
            </a:pPr>
            <a:fld id="{C223EBD2-C81C-40C0-9B79-B8B16C1CC0D1}" type="slidenum">
              <a:rPr lang="en-GB" altLang="en-US"/>
              <a:pPr>
                <a:defRPr/>
              </a:pPr>
              <a:t>‹#›</a:t>
            </a:fld>
            <a:endParaRPr lang="en-GB" altLang="en-US"/>
          </a:p>
        </p:txBody>
      </p:sp>
    </p:spTree>
    <p:extLst>
      <p:ext uri="{BB962C8B-B14F-4D97-AF65-F5344CB8AC3E}">
        <p14:creationId xmlns:p14="http://schemas.microsoft.com/office/powerpoint/2010/main" val="72460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5">
            <a:extLst>
              <a:ext uri="{FF2B5EF4-FFF2-40B4-BE49-F238E27FC236}">
                <a16:creationId xmlns:a16="http://schemas.microsoft.com/office/drawing/2014/main" id="{8D2044F5-9526-41FA-8403-F54F67F32B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1AA8CB8B-C790-46DE-B93D-AFB5F189D32F}"/>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5" name="Rectangle 7">
            <a:extLst>
              <a:ext uri="{FF2B5EF4-FFF2-40B4-BE49-F238E27FC236}">
                <a16:creationId xmlns:a16="http://schemas.microsoft.com/office/drawing/2014/main" id="{CEB1F69B-AFF6-4E51-AEA7-1EA054E59D3A}"/>
              </a:ext>
            </a:extLst>
          </p:cNvPr>
          <p:cNvSpPr>
            <a:spLocks noGrp="1" noChangeArrowheads="1"/>
          </p:cNvSpPr>
          <p:nvPr>
            <p:ph type="sldNum" sz="quarter" idx="12"/>
          </p:nvPr>
        </p:nvSpPr>
        <p:spPr>
          <a:ln/>
        </p:spPr>
        <p:txBody>
          <a:bodyPr/>
          <a:lstStyle>
            <a:lvl1pPr>
              <a:defRPr/>
            </a:lvl1pPr>
          </a:lstStyle>
          <a:p>
            <a:pPr>
              <a:defRPr/>
            </a:pPr>
            <a:fld id="{4A4A11FD-1FC4-469F-B3DA-86182FD45F18}" type="slidenum">
              <a:rPr lang="en-GB" altLang="en-US"/>
              <a:pPr>
                <a:defRPr/>
              </a:pPr>
              <a:t>‹#›</a:t>
            </a:fld>
            <a:endParaRPr lang="en-GB" altLang="en-US"/>
          </a:p>
        </p:txBody>
      </p:sp>
    </p:spTree>
    <p:extLst>
      <p:ext uri="{BB962C8B-B14F-4D97-AF65-F5344CB8AC3E}">
        <p14:creationId xmlns:p14="http://schemas.microsoft.com/office/powerpoint/2010/main" val="98799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E0DD588-93F1-43E2-A6C0-9FD88B563DC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BE128E44-CAA2-411C-B200-D53CC03BD430}"/>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4" name="Rectangle 7">
            <a:extLst>
              <a:ext uri="{FF2B5EF4-FFF2-40B4-BE49-F238E27FC236}">
                <a16:creationId xmlns:a16="http://schemas.microsoft.com/office/drawing/2014/main" id="{E7DB8630-6CC1-4276-AAF8-239FEAC9D59C}"/>
              </a:ext>
            </a:extLst>
          </p:cNvPr>
          <p:cNvSpPr>
            <a:spLocks noGrp="1" noChangeArrowheads="1"/>
          </p:cNvSpPr>
          <p:nvPr>
            <p:ph type="sldNum" sz="quarter" idx="12"/>
          </p:nvPr>
        </p:nvSpPr>
        <p:spPr>
          <a:ln/>
        </p:spPr>
        <p:txBody>
          <a:bodyPr/>
          <a:lstStyle>
            <a:lvl1pPr>
              <a:defRPr/>
            </a:lvl1pPr>
          </a:lstStyle>
          <a:p>
            <a:pPr>
              <a:defRPr/>
            </a:pPr>
            <a:fld id="{F7672793-1242-4F77-B93D-9E14BC3375F6}" type="slidenum">
              <a:rPr lang="en-GB" altLang="en-US"/>
              <a:pPr>
                <a:defRPr/>
              </a:pPr>
              <a:t>‹#›</a:t>
            </a:fld>
            <a:endParaRPr lang="en-GB" altLang="en-US"/>
          </a:p>
        </p:txBody>
      </p:sp>
    </p:spTree>
    <p:extLst>
      <p:ext uri="{BB962C8B-B14F-4D97-AF65-F5344CB8AC3E}">
        <p14:creationId xmlns:p14="http://schemas.microsoft.com/office/powerpoint/2010/main" val="388409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B0DC324-30EF-4C3B-8724-744300E385D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E3C4992-120E-4666-982F-1275BFB5583C}"/>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D6BAB70B-9617-4B0A-B1C7-6A0DFC80018E}"/>
              </a:ext>
            </a:extLst>
          </p:cNvPr>
          <p:cNvSpPr>
            <a:spLocks noGrp="1" noChangeArrowheads="1"/>
          </p:cNvSpPr>
          <p:nvPr>
            <p:ph type="sldNum" sz="quarter" idx="12"/>
          </p:nvPr>
        </p:nvSpPr>
        <p:spPr>
          <a:ln/>
        </p:spPr>
        <p:txBody>
          <a:bodyPr/>
          <a:lstStyle>
            <a:lvl1pPr>
              <a:defRPr/>
            </a:lvl1pPr>
          </a:lstStyle>
          <a:p>
            <a:pPr>
              <a:defRPr/>
            </a:pPr>
            <a:fld id="{A642FC54-C7E0-4831-907C-5839CDE0F736}" type="slidenum">
              <a:rPr lang="en-GB" altLang="en-US"/>
              <a:pPr>
                <a:defRPr/>
              </a:pPr>
              <a:t>‹#›</a:t>
            </a:fld>
            <a:endParaRPr lang="en-GB" altLang="en-US"/>
          </a:p>
        </p:txBody>
      </p:sp>
    </p:spTree>
    <p:extLst>
      <p:ext uri="{BB962C8B-B14F-4D97-AF65-F5344CB8AC3E}">
        <p14:creationId xmlns:p14="http://schemas.microsoft.com/office/powerpoint/2010/main" val="225536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DB399F8-3E64-45D5-9247-0518CDC242F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CDF49B7-B58A-428E-BED5-57079D391727}"/>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38675500-DD0D-4F50-AE72-1F258022D426}"/>
              </a:ext>
            </a:extLst>
          </p:cNvPr>
          <p:cNvSpPr>
            <a:spLocks noGrp="1" noChangeArrowheads="1"/>
          </p:cNvSpPr>
          <p:nvPr>
            <p:ph type="sldNum" sz="quarter" idx="12"/>
          </p:nvPr>
        </p:nvSpPr>
        <p:spPr>
          <a:ln/>
        </p:spPr>
        <p:txBody>
          <a:bodyPr/>
          <a:lstStyle>
            <a:lvl1pPr>
              <a:defRPr/>
            </a:lvl1pPr>
          </a:lstStyle>
          <a:p>
            <a:pPr>
              <a:defRPr/>
            </a:pPr>
            <a:fld id="{5AC9204D-0379-4637-87E9-12770A8BBE72}" type="slidenum">
              <a:rPr lang="en-GB" altLang="en-US"/>
              <a:pPr>
                <a:defRPr/>
              </a:pPr>
              <a:t>‹#›</a:t>
            </a:fld>
            <a:endParaRPr lang="en-GB" altLang="en-US"/>
          </a:p>
        </p:txBody>
      </p:sp>
    </p:spTree>
    <p:extLst>
      <p:ext uri="{BB962C8B-B14F-4D97-AF65-F5344CB8AC3E}">
        <p14:creationId xmlns:p14="http://schemas.microsoft.com/office/powerpoint/2010/main" val="41801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F5324DD9-D11A-45E9-A070-B81678C77059}"/>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7" name="Rectangle 3">
            <a:extLst>
              <a:ext uri="{FF2B5EF4-FFF2-40B4-BE49-F238E27FC236}">
                <a16:creationId xmlns:a16="http://schemas.microsoft.com/office/drawing/2014/main" id="{B2D2887F-D056-4AE1-874D-F2A98AC141BF}"/>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Κάντε κλικ για επεξεργασία του τίτλου</a:t>
            </a:r>
          </a:p>
        </p:txBody>
      </p:sp>
      <p:sp>
        <p:nvSpPr>
          <p:cNvPr id="1028" name="Rectangle 4">
            <a:extLst>
              <a:ext uri="{FF2B5EF4-FFF2-40B4-BE49-F238E27FC236}">
                <a16:creationId xmlns:a16="http://schemas.microsoft.com/office/drawing/2014/main" id="{82F26616-865C-42E8-A9A0-C706082B8FF0}"/>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Κάντε κλικ για να επεξεργαστείτε τα στυλ κειμένου του υποδείγματος</a:t>
            </a:r>
          </a:p>
          <a:p>
            <a:pPr lvl="1"/>
            <a:r>
              <a:rPr lang="en-GB" altLang="en-US"/>
              <a:t>Δεύτερου επιπέδου</a:t>
            </a:r>
          </a:p>
          <a:p>
            <a:pPr lvl="2"/>
            <a:r>
              <a:rPr lang="en-GB" altLang="en-US"/>
              <a:t>Τρίτου επιπέδου</a:t>
            </a:r>
          </a:p>
          <a:p>
            <a:pPr lvl="3"/>
            <a:r>
              <a:rPr lang="en-GB" altLang="en-US"/>
              <a:t>Τέταρτου επιπέδου</a:t>
            </a:r>
          </a:p>
          <a:p>
            <a:pPr lvl="4"/>
            <a:r>
              <a:rPr lang="en-GB" altLang="en-US"/>
              <a:t>Πέμπτου επιπέδου</a:t>
            </a:r>
          </a:p>
        </p:txBody>
      </p:sp>
      <p:sp>
        <p:nvSpPr>
          <p:cNvPr id="505861" name="Rectangle 5">
            <a:extLst>
              <a:ext uri="{FF2B5EF4-FFF2-40B4-BE49-F238E27FC236}">
                <a16:creationId xmlns:a16="http://schemas.microsoft.com/office/drawing/2014/main" id="{C72514F7-FC63-4F00-96EC-3542A47915C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GB" altLang="en-US"/>
          </a:p>
        </p:txBody>
      </p:sp>
      <p:sp>
        <p:nvSpPr>
          <p:cNvPr id="505862" name="Rectangle 6">
            <a:extLst>
              <a:ext uri="{FF2B5EF4-FFF2-40B4-BE49-F238E27FC236}">
                <a16:creationId xmlns:a16="http://schemas.microsoft.com/office/drawing/2014/main" id="{357B9FB5-8D21-4E86-94F3-A495BE0E164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505863" name="Rectangle 7">
            <a:extLst>
              <a:ext uri="{FF2B5EF4-FFF2-40B4-BE49-F238E27FC236}">
                <a16:creationId xmlns:a16="http://schemas.microsoft.com/office/drawing/2014/main" id="{54D5E34E-0DAF-45B5-8F72-554E7C5A5EA5}"/>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2141E1E-95D4-4B23-AE82-54B3F750CCDE}" type="slidenum">
              <a:rPr lang="en-GB" altLang="en-US"/>
              <a:pPr>
                <a:defRPr/>
              </a:pPr>
              <a:t>‹#›</a:t>
            </a:fld>
            <a:endParaRPr lang="en-GB" altLang="en-US"/>
          </a:p>
        </p:txBody>
      </p:sp>
      <p:grpSp>
        <p:nvGrpSpPr>
          <p:cNvPr id="1032" name="Group 8">
            <a:extLst>
              <a:ext uri="{FF2B5EF4-FFF2-40B4-BE49-F238E27FC236}">
                <a16:creationId xmlns:a16="http://schemas.microsoft.com/office/drawing/2014/main" id="{8AC2B77C-994B-4856-8E38-08508DAC1049}"/>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EC4F9299-49C2-474D-AB18-D1215A0CD0EA}"/>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4" name="Oval 10">
              <a:extLst>
                <a:ext uri="{FF2B5EF4-FFF2-40B4-BE49-F238E27FC236}">
                  <a16:creationId xmlns:a16="http://schemas.microsoft.com/office/drawing/2014/main" id="{5D2219C9-479E-45DA-91EB-DA5A1F73CEB0}"/>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5" name="Oval 11">
              <a:extLst>
                <a:ext uri="{FF2B5EF4-FFF2-40B4-BE49-F238E27FC236}">
                  <a16:creationId xmlns:a16="http://schemas.microsoft.com/office/drawing/2014/main" id="{4781F0FE-F169-43B3-BC50-8E66D4568AEF}"/>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6" name="Oval 12">
              <a:extLst>
                <a:ext uri="{FF2B5EF4-FFF2-40B4-BE49-F238E27FC236}">
                  <a16:creationId xmlns:a16="http://schemas.microsoft.com/office/drawing/2014/main" id="{47761AD5-3BCE-4D5B-B381-D54AE61991BC}"/>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7" name="Oval 13">
              <a:extLst>
                <a:ext uri="{FF2B5EF4-FFF2-40B4-BE49-F238E27FC236}">
                  <a16:creationId xmlns:a16="http://schemas.microsoft.com/office/drawing/2014/main" id="{D004DC39-EB26-4607-B177-533E0245DB6E}"/>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8" name="Oval 14">
              <a:extLst>
                <a:ext uri="{FF2B5EF4-FFF2-40B4-BE49-F238E27FC236}">
                  <a16:creationId xmlns:a16="http://schemas.microsoft.com/office/drawing/2014/main" id="{33B2C4A2-828D-4AAB-8B71-4BE1ABE99E82}"/>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9" name="Oval 15">
              <a:extLst>
                <a:ext uri="{FF2B5EF4-FFF2-40B4-BE49-F238E27FC236}">
                  <a16:creationId xmlns:a16="http://schemas.microsoft.com/office/drawing/2014/main" id="{D4366520-759F-46A9-A192-9B69CC3BA644}"/>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0" name="Oval 16">
              <a:extLst>
                <a:ext uri="{FF2B5EF4-FFF2-40B4-BE49-F238E27FC236}">
                  <a16:creationId xmlns:a16="http://schemas.microsoft.com/office/drawing/2014/main" id="{BB031717-4538-4F1B-8C57-A75046FBBD4B}"/>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1" name="Oval 17">
              <a:extLst>
                <a:ext uri="{FF2B5EF4-FFF2-40B4-BE49-F238E27FC236}">
                  <a16:creationId xmlns:a16="http://schemas.microsoft.com/office/drawing/2014/main" id="{069B4035-D61D-44E9-B7A8-BCB16C228744}"/>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2" name="Oval 18">
              <a:extLst>
                <a:ext uri="{FF2B5EF4-FFF2-40B4-BE49-F238E27FC236}">
                  <a16:creationId xmlns:a16="http://schemas.microsoft.com/office/drawing/2014/main" id="{01C2A823-6962-4D93-B02F-D615AC8594DA}"/>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3" name="Oval 19">
              <a:extLst>
                <a:ext uri="{FF2B5EF4-FFF2-40B4-BE49-F238E27FC236}">
                  <a16:creationId xmlns:a16="http://schemas.microsoft.com/office/drawing/2014/main" id="{0D0731DC-E508-4168-89A4-8232BFA89FEE}"/>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4" name="Oval 20">
              <a:extLst>
                <a:ext uri="{FF2B5EF4-FFF2-40B4-BE49-F238E27FC236}">
                  <a16:creationId xmlns:a16="http://schemas.microsoft.com/office/drawing/2014/main" id="{0C398FE0-25F0-445B-8350-7A13CF2BCA11}"/>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5" name="Oval 21">
              <a:extLst>
                <a:ext uri="{FF2B5EF4-FFF2-40B4-BE49-F238E27FC236}">
                  <a16:creationId xmlns:a16="http://schemas.microsoft.com/office/drawing/2014/main" id="{DA1EDEA6-2C01-4390-A3C2-977E7F9F24CC}"/>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6" name="Oval 22">
              <a:extLst>
                <a:ext uri="{FF2B5EF4-FFF2-40B4-BE49-F238E27FC236}">
                  <a16:creationId xmlns:a16="http://schemas.microsoft.com/office/drawing/2014/main" id="{444228E5-F503-4D74-931A-1C6CED473AAB}"/>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7" name="Oval 23">
              <a:extLst>
                <a:ext uri="{FF2B5EF4-FFF2-40B4-BE49-F238E27FC236}">
                  <a16:creationId xmlns:a16="http://schemas.microsoft.com/office/drawing/2014/main" id="{1D6C7836-1329-49EC-977B-507AC1565CC3}"/>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8" name="Oval 24">
              <a:extLst>
                <a:ext uri="{FF2B5EF4-FFF2-40B4-BE49-F238E27FC236}">
                  <a16:creationId xmlns:a16="http://schemas.microsoft.com/office/drawing/2014/main" id="{574AEB17-0F4E-4EFC-B628-55E09CA72C7B}"/>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9" name="Oval 25">
              <a:extLst>
                <a:ext uri="{FF2B5EF4-FFF2-40B4-BE49-F238E27FC236}">
                  <a16:creationId xmlns:a16="http://schemas.microsoft.com/office/drawing/2014/main" id="{CA44A154-9B63-441B-86A9-C22DF933319A}"/>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0" name="Oval 26">
              <a:extLst>
                <a:ext uri="{FF2B5EF4-FFF2-40B4-BE49-F238E27FC236}">
                  <a16:creationId xmlns:a16="http://schemas.microsoft.com/office/drawing/2014/main" id="{A7EE4023-6590-4C7D-85E1-362D8D6A35F3}"/>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1" name="Oval 27">
              <a:extLst>
                <a:ext uri="{FF2B5EF4-FFF2-40B4-BE49-F238E27FC236}">
                  <a16:creationId xmlns:a16="http://schemas.microsoft.com/office/drawing/2014/main" id="{22BB3904-42EC-4A41-B239-30306AF9D747}"/>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2" name="Oval 28">
              <a:extLst>
                <a:ext uri="{FF2B5EF4-FFF2-40B4-BE49-F238E27FC236}">
                  <a16:creationId xmlns:a16="http://schemas.microsoft.com/office/drawing/2014/main" id="{C7CCF387-7C4E-40A2-B3E8-D2239FB9317C}"/>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3" name="Oval 29">
              <a:extLst>
                <a:ext uri="{FF2B5EF4-FFF2-40B4-BE49-F238E27FC236}">
                  <a16:creationId xmlns:a16="http://schemas.microsoft.com/office/drawing/2014/main" id="{A6B15FDE-CF46-46A3-93F8-9A3FC035CBC3}"/>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4" name="Oval 30">
              <a:extLst>
                <a:ext uri="{FF2B5EF4-FFF2-40B4-BE49-F238E27FC236}">
                  <a16:creationId xmlns:a16="http://schemas.microsoft.com/office/drawing/2014/main" id="{83B13E41-676C-4F79-B146-4D000D0CF51C}"/>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5" name="Oval 31">
              <a:extLst>
                <a:ext uri="{FF2B5EF4-FFF2-40B4-BE49-F238E27FC236}">
                  <a16:creationId xmlns:a16="http://schemas.microsoft.com/office/drawing/2014/main" id="{53947593-ABC3-4CCB-91E7-33E2AB89E495}"/>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6" name="Oval 32">
              <a:extLst>
                <a:ext uri="{FF2B5EF4-FFF2-40B4-BE49-F238E27FC236}">
                  <a16:creationId xmlns:a16="http://schemas.microsoft.com/office/drawing/2014/main" id="{C6235328-944A-48F4-8988-7E0140046070}"/>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7" name="Oval 33">
              <a:extLst>
                <a:ext uri="{FF2B5EF4-FFF2-40B4-BE49-F238E27FC236}">
                  <a16:creationId xmlns:a16="http://schemas.microsoft.com/office/drawing/2014/main" id="{466D972A-EEAB-400E-94DE-D407F93E3B48}"/>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8" name="Oval 34">
              <a:extLst>
                <a:ext uri="{FF2B5EF4-FFF2-40B4-BE49-F238E27FC236}">
                  <a16:creationId xmlns:a16="http://schemas.microsoft.com/office/drawing/2014/main" id="{3F2AEB70-6376-435C-A3A6-C27C7D90AE48}"/>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9" name="Oval 35">
              <a:extLst>
                <a:ext uri="{FF2B5EF4-FFF2-40B4-BE49-F238E27FC236}">
                  <a16:creationId xmlns:a16="http://schemas.microsoft.com/office/drawing/2014/main" id="{2832BE26-A8D6-4299-AE58-5AAA55482E8B}"/>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0" name="Oval 36">
              <a:extLst>
                <a:ext uri="{FF2B5EF4-FFF2-40B4-BE49-F238E27FC236}">
                  <a16:creationId xmlns:a16="http://schemas.microsoft.com/office/drawing/2014/main" id="{83DEB03F-CC24-4398-A097-33F6D5CC2738}"/>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1" name="Oval 37">
              <a:extLst>
                <a:ext uri="{FF2B5EF4-FFF2-40B4-BE49-F238E27FC236}">
                  <a16:creationId xmlns:a16="http://schemas.microsoft.com/office/drawing/2014/main" id="{335E6B8C-D42B-4047-BBFF-C63C942CCEA0}"/>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2" name="Oval 38">
              <a:extLst>
                <a:ext uri="{FF2B5EF4-FFF2-40B4-BE49-F238E27FC236}">
                  <a16:creationId xmlns:a16="http://schemas.microsoft.com/office/drawing/2014/main" id="{3B34FB0A-0040-4382-A6AC-D967134C57B8}"/>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3" name="Oval 39">
              <a:extLst>
                <a:ext uri="{FF2B5EF4-FFF2-40B4-BE49-F238E27FC236}">
                  <a16:creationId xmlns:a16="http://schemas.microsoft.com/office/drawing/2014/main" id="{07DA5CAE-F123-4D58-8AE8-8E2BA06C029F}"/>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grpSp>
    </p:spTree>
  </p:cSld>
  <p:clrMap bg1="lt1" tx1="dk1" bg2="lt2" tx2="dk2" accent1="accent1" accent2="accent2" accent3="accent3" accent4="accent4" accent5="accent5" accent6="accent6" hlink="hlink" folHlink="folHlink"/>
  <p:sldLayoutIdLst>
    <p:sldLayoutId id="2147484072"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ly/3pqEX9J"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it.ly/37lUqBp"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ebsitesetup.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6AA24CA9-5A3C-464A-95C4-4CD78E9B049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5123" name="Rectangle 2">
            <a:extLst>
              <a:ext uri="{FF2B5EF4-FFF2-40B4-BE49-F238E27FC236}">
                <a16:creationId xmlns:a16="http://schemas.microsoft.com/office/drawing/2014/main" id="{1FB9E650-6519-4E9C-857F-91080484F60A}"/>
              </a:ext>
            </a:extLst>
          </p:cNvPr>
          <p:cNvSpPr>
            <a:spLocks noGrp="1" noChangeArrowheads="1"/>
          </p:cNvSpPr>
          <p:nvPr>
            <p:ph type="ctrTitle"/>
          </p:nvPr>
        </p:nvSpPr>
        <p:spPr>
          <a:xfrm>
            <a:off x="-260672" y="1989139"/>
            <a:ext cx="8369944" cy="836612"/>
          </a:xfrm>
        </p:spPr>
        <p:txBody>
          <a:bodyPr/>
          <a:lstStyle/>
          <a:p>
            <a:pPr algn="ctr" eaLnBrk="1" hangingPunct="1"/>
            <a:r>
              <a:rPr lang="en-GB" altLang="ko-KR" sz="3200" dirty="0">
                <a:latin typeface="Arial Narrow" panose="020B0606020202030204" pitchFamily="34" charset="0"/>
                <a:ea typeface="Gulim" panose="020B0600000101010101" pitchFamily="34" charset="-127"/>
              </a:rPr>
              <a:t>7</a:t>
            </a:r>
            <a:r>
              <a:rPr lang="el-GR" altLang="ko-KR" sz="3200" baseline="30000" dirty="0">
                <a:latin typeface="Arial Narrow" panose="020B0606020202030204" pitchFamily="34" charset="0"/>
                <a:ea typeface="Gulim" panose="020B0600000101010101" pitchFamily="34" charset="-127"/>
              </a:rPr>
              <a:t>ο</a:t>
            </a:r>
            <a:r>
              <a:rPr lang="el-GR" altLang="ko-KR" sz="3200" dirty="0">
                <a:latin typeface="Arial Narrow" panose="020B0606020202030204" pitchFamily="34" charset="0"/>
                <a:ea typeface="Gulim" panose="020B0600000101010101" pitchFamily="34" charset="-127"/>
              </a:rPr>
              <a:t> Κεφάλαιο</a:t>
            </a:r>
            <a:r>
              <a:rPr lang="en-GB" altLang="ko-KR" sz="3200" dirty="0">
                <a:latin typeface="Arial Narrow" panose="020B0606020202030204" pitchFamily="34" charset="0"/>
                <a:ea typeface="Gulim" panose="020B0600000101010101" pitchFamily="34" charset="-127"/>
              </a:rPr>
              <a:t> </a:t>
            </a:r>
            <a:r>
              <a:rPr lang="en-GB" altLang="ko-KR" sz="3200" b="0" dirty="0">
                <a:latin typeface="Arial Narrow" panose="020B0606020202030204" pitchFamily="34" charset="0"/>
                <a:ea typeface="Gulim" panose="020B0600000101010101" pitchFamily="34" charset="-127"/>
              </a:rPr>
              <a:t>/ </a:t>
            </a:r>
            <a:br>
              <a:rPr lang="en-GB" altLang="ko-KR" sz="3200" b="0" dirty="0">
                <a:latin typeface="Arial Narrow" panose="020B0606020202030204" pitchFamily="34" charset="0"/>
                <a:ea typeface="Gulim" panose="020B0600000101010101" pitchFamily="34" charset="-127"/>
              </a:rPr>
            </a:br>
            <a:r>
              <a:rPr lang="el-GR" altLang="ko-KR" sz="3200" b="0" dirty="0">
                <a:latin typeface="Arial Narrow" panose="020B0606020202030204" pitchFamily="34" charset="0"/>
                <a:ea typeface="Gulim" panose="020B0600000101010101" pitchFamily="34" charset="-127"/>
              </a:rPr>
              <a:t>Οργάνωση του ηλεκτρονικού εμπορίου στον παγκόσμιο ιστό</a:t>
            </a:r>
            <a:endParaRPr lang="el-GR" altLang="el-GR" sz="3200" b="0" dirty="0">
              <a:latin typeface="Arial Narrow" panose="020B0606020202030204" pitchFamily="34" charset="0"/>
            </a:endParaRPr>
          </a:p>
        </p:txBody>
      </p:sp>
      <p:sp>
        <p:nvSpPr>
          <p:cNvPr id="5124" name="Rectangle 3">
            <a:extLst>
              <a:ext uri="{FF2B5EF4-FFF2-40B4-BE49-F238E27FC236}">
                <a16:creationId xmlns:a16="http://schemas.microsoft.com/office/drawing/2014/main" id="{E367A1CE-B18A-42C7-9A3A-4EFA6095FB5A}"/>
              </a:ext>
            </a:extLst>
          </p:cNvPr>
          <p:cNvSpPr>
            <a:spLocks noGrp="1" noChangeArrowheads="1"/>
          </p:cNvSpPr>
          <p:nvPr>
            <p:ph type="subTitle" idx="1"/>
          </p:nvPr>
        </p:nvSpPr>
        <p:spPr>
          <a:xfrm>
            <a:off x="576263" y="2881313"/>
            <a:ext cx="6696075" cy="3311525"/>
          </a:xfrm>
        </p:spPr>
        <p:txBody>
          <a:bodyPr/>
          <a:lstStyle/>
          <a:p>
            <a:pPr algn="l" eaLnBrk="1" hangingPunct="1">
              <a:lnSpc>
                <a:spcPct val="90000"/>
              </a:lnSpc>
            </a:pPr>
            <a:endParaRPr lang="en-GB" altLang="el-GR" sz="1700" dirty="0">
              <a:solidFill>
                <a:srgbClr val="0000CC"/>
              </a:solidFill>
            </a:endParaRPr>
          </a:p>
          <a:p>
            <a:pPr algn="l" eaLnBrk="1" hangingPunct="1">
              <a:lnSpc>
                <a:spcPct val="90000"/>
              </a:lnSpc>
            </a:pPr>
            <a:endParaRPr lang="en-GB" altLang="el-GR" sz="1700" dirty="0">
              <a:solidFill>
                <a:srgbClr val="0000CC"/>
              </a:solidFill>
            </a:endParaRPr>
          </a:p>
          <a:p>
            <a:pPr algn="l" eaLnBrk="1" hangingPunct="1">
              <a:lnSpc>
                <a:spcPct val="90000"/>
              </a:lnSpc>
            </a:pPr>
            <a:endParaRPr lang="en-GB" altLang="el-GR" sz="1700" dirty="0">
              <a:solidFill>
                <a:srgbClr val="0000CC"/>
              </a:solidFill>
            </a:endParaRPr>
          </a:p>
        </p:txBody>
      </p:sp>
      <p:sp>
        <p:nvSpPr>
          <p:cNvPr id="5125" name="5 - Θέση αριθμού διαφάνειας">
            <a:extLst>
              <a:ext uri="{FF2B5EF4-FFF2-40B4-BE49-F238E27FC236}">
                <a16:creationId xmlns:a16="http://schemas.microsoft.com/office/drawing/2014/main" id="{7B77FD82-38D1-4969-BB4A-9343A5355EC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A2303C-E07C-4115-A87C-F4213168EBA2}" type="slidenum">
              <a:rPr lang="en-GB" altLang="en-US" sz="1000" smtClean="0"/>
              <a:pPr>
                <a:spcBef>
                  <a:spcPct val="0"/>
                </a:spcBef>
                <a:buClrTx/>
                <a:buSzTx/>
                <a:buFontTx/>
                <a:buNone/>
              </a:pPr>
              <a:t>1</a:t>
            </a:fld>
            <a:endParaRPr lang="en-GB" altLang="en-US" sz="1000"/>
          </a:p>
        </p:txBody>
      </p:sp>
      <p:sp>
        <p:nvSpPr>
          <p:cNvPr id="7" name="TextBox 6">
            <a:extLst>
              <a:ext uri="{FF2B5EF4-FFF2-40B4-BE49-F238E27FC236}">
                <a16:creationId xmlns:a16="http://schemas.microsoft.com/office/drawing/2014/main" id="{7059B577-018D-4204-B578-FD2825226F74}"/>
              </a:ext>
            </a:extLst>
          </p:cNvPr>
          <p:cNvSpPr txBox="1"/>
          <p:nvPr/>
        </p:nvSpPr>
        <p:spPr>
          <a:xfrm>
            <a:off x="90488" y="80963"/>
            <a:ext cx="8599487" cy="1260475"/>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dirty="0">
                <a:solidFill>
                  <a:schemeClr val="tx1"/>
                </a:solidFill>
                <a:latin typeface="Arial Narrow" panose="020B0606020202030204" pitchFamily="34" charset="0"/>
              </a:rPr>
              <a:t>Διοίκηση Επιχειρήσεων, Τεχνολογία &amp; Συστήματα Πληροφοριών Διοίκησης</a:t>
            </a:r>
            <a:endParaRPr lang="el-GR" dirty="0">
              <a:solidFill>
                <a:schemeClr val="tx1"/>
              </a:solidFill>
            </a:endParaRPr>
          </a:p>
        </p:txBody>
      </p:sp>
      <p:pic>
        <p:nvPicPr>
          <p:cNvPr id="3" name="Εικόνα 2">
            <a:extLst>
              <a:ext uri="{FF2B5EF4-FFF2-40B4-BE49-F238E27FC236}">
                <a16:creationId xmlns:a16="http://schemas.microsoft.com/office/drawing/2014/main" id="{29F76ACE-CDC0-45B6-A2E2-0C61EB86384A}"/>
              </a:ext>
            </a:extLst>
          </p:cNvPr>
          <p:cNvPicPr>
            <a:picLocks noChangeAspect="1"/>
          </p:cNvPicPr>
          <p:nvPr/>
        </p:nvPicPr>
        <p:blipFill>
          <a:blip r:embed="rId3"/>
          <a:stretch>
            <a:fillRect/>
          </a:stretch>
        </p:blipFill>
        <p:spPr>
          <a:xfrm>
            <a:off x="1828800" y="2881313"/>
            <a:ext cx="5486400" cy="3266536"/>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γειτονικές μας χώρες με εκτιμήσεις χρήσης για το 2021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(σε εκατομμύρια κατοίκων και ποσοστό χρήσης)</a:t>
            </a:r>
          </a:p>
          <a:p>
            <a:pPr>
              <a:spcAft>
                <a:spcPts val="600"/>
              </a:spcAft>
              <a:buFont typeface="Wingdings" panose="05000000000000000000" pitchFamily="2" charset="2"/>
              <a:buChar char="§"/>
            </a:pPr>
            <a:r>
              <a:rPr lang="el-GR" sz="2000" u="sng" dirty="0">
                <a:solidFill>
                  <a:srgbClr val="0000FF"/>
                </a:solidFill>
                <a:effectLst/>
                <a:latin typeface="Arial Narrow" panose="020B0606020202030204" pitchFamily="34" charset="0"/>
                <a:ea typeface="Times New Roman" panose="02020603050405020304" pitchFamily="18" charset="0"/>
                <a:cs typeface="Courier New" panose="02070309020205020404" pitchFamily="49" charset="0"/>
                <a:hlinkClick r:id="rId3"/>
              </a:rPr>
              <a:t>https://bit.ly/3pqEX9J</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t>
            </a:r>
            <a:endParaRPr lang="el-GR" altLang="el-GR" sz="28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2. Το διαδίκτυο ως η βάση του ηλεκτρονικού εμπορίου</a:t>
            </a:r>
          </a:p>
        </p:txBody>
      </p:sp>
      <p:pic>
        <p:nvPicPr>
          <p:cNvPr id="4" name="Εικόνα 3">
            <a:extLst>
              <a:ext uri="{FF2B5EF4-FFF2-40B4-BE49-F238E27FC236}">
                <a16:creationId xmlns:a16="http://schemas.microsoft.com/office/drawing/2014/main" id="{3ED1EA69-7D8E-4494-BA84-F597C3AA49F2}"/>
              </a:ext>
            </a:extLst>
          </p:cNvPr>
          <p:cNvPicPr>
            <a:picLocks noChangeAspect="1"/>
          </p:cNvPicPr>
          <p:nvPr/>
        </p:nvPicPr>
        <p:blipFill>
          <a:blip r:embed="rId4"/>
          <a:stretch>
            <a:fillRect/>
          </a:stretch>
        </p:blipFill>
        <p:spPr>
          <a:xfrm>
            <a:off x="328938" y="2721676"/>
            <a:ext cx="8805685" cy="2271374"/>
          </a:xfrm>
          <a:prstGeom prst="rect">
            <a:avLst/>
          </a:prstGeom>
        </p:spPr>
      </p:pic>
    </p:spTree>
    <p:extLst>
      <p:ext uri="{BB962C8B-B14F-4D97-AF65-F5344CB8AC3E}">
        <p14:creationId xmlns:p14="http://schemas.microsoft.com/office/powerpoint/2010/main" val="4137322914"/>
      </p:ext>
    </p:extLst>
  </p:cSld>
  <p:clrMapOvr>
    <a:masterClrMapping/>
  </p:clrMapOvr>
  <p:transition spd="slow">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 Θέση αριθμού διαφάνειας">
            <a:extLst>
              <a:ext uri="{FF2B5EF4-FFF2-40B4-BE49-F238E27FC236}">
                <a16:creationId xmlns:a16="http://schemas.microsoft.com/office/drawing/2014/main" id="{0FD25253-9436-4C63-A3AF-4D9415FFD3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D515BF-2A8A-4A37-B3F4-9AD5D6B2E426}" type="slidenum">
              <a:rPr lang="en-GB" altLang="en-US" sz="1000" smtClean="0"/>
              <a:pPr>
                <a:spcBef>
                  <a:spcPct val="0"/>
                </a:spcBef>
                <a:buClrTx/>
                <a:buSzTx/>
                <a:buFontTx/>
                <a:buNone/>
              </a:pPr>
              <a:t>100</a:t>
            </a:fld>
            <a:endParaRPr lang="en-GB" altLang="en-US" sz="1000"/>
          </a:p>
        </p:txBody>
      </p:sp>
      <p:sp>
        <p:nvSpPr>
          <p:cNvPr id="41987" name="Rectangle 6">
            <a:extLst>
              <a:ext uri="{FF2B5EF4-FFF2-40B4-BE49-F238E27FC236}">
                <a16:creationId xmlns:a16="http://schemas.microsoft.com/office/drawing/2014/main" id="{AAF299E8-5425-4461-98B8-A445E0E79FC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6</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2F05FA3E-F605-413D-AA43-76285506C15F}"/>
              </a:ext>
            </a:extLst>
          </p:cNvPr>
          <p:cNvSpPr txBox="1">
            <a:spLocks noChangeArrowheads="1"/>
          </p:cNvSpPr>
          <p:nvPr/>
        </p:nvSpPr>
        <p:spPr bwMode="auto">
          <a:xfrm>
            <a:off x="0" y="1233488"/>
            <a:ext cx="8005763" cy="5786199"/>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sz="2400" dirty="0">
                <a:latin typeface="Arial Narrow" panose="020B0606020202030204" pitchFamily="34" charset="0"/>
                <a:ea typeface="Times New Roman" panose="02020603050405020304" pitchFamily="18" charset="0"/>
                <a:cs typeface="Courier New" panose="02070309020205020404" pitchFamily="49" charset="0"/>
              </a:rPr>
              <a:t>     Βασική Ορολογία (ενδεικτική)</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διακομιστής ιστού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Web server)</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διαμεσολαβητής πληροφοριών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infomediary)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διάταξη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layout)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διαφημιστικά πανό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banners)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διεπαφή χρήστη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User Interface – UI)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Διευθύνουσα Ομάδα Μηχανικής Διαδικτύου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The Internet Engineering Steering Group - IESG)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διεύθυνση διαδικτύου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Internet address)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διεύθυνση Ιστού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Web address)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Ενιαίος Εντοπιστής Πόρων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Uniform Resource Locator – URL)</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επάλληλα φύλλα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cascading style sheets – CSS)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επαυξημένη πραγματικότητα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augmented reality) </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επικοινωνία χρηστών σε πραγματικό χρόνο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chatting)</a:t>
            </a:r>
          </a:p>
          <a:p>
            <a:pPr marL="34290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dirty="0">
              <a:solidFill>
                <a:srgbClr val="222222"/>
              </a:solidFill>
              <a:latin typeface="Arial Narrow" panose="020B0606020202030204" pitchFamily="34" charset="0"/>
              <a:cs typeface="Courier New" panose="02070309020205020404" pitchFamily="49" charset="0"/>
            </a:endParaRPr>
          </a:p>
          <a:p>
            <a:pPr marL="0" indent="0">
              <a:spcAft>
                <a:spcPts val="600"/>
              </a:spcAft>
              <a:defRPr/>
            </a:pPr>
            <a:endParaRPr 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506F8B9D-D1E9-4045-BFFA-A7550214E742}"/>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Οργάνωση του ΗΕ στον Παγκόσμιο Ιστό</a:t>
            </a:r>
          </a:p>
        </p:txBody>
      </p:sp>
    </p:spTree>
    <p:extLst>
      <p:ext uri="{BB962C8B-B14F-4D97-AF65-F5344CB8AC3E}">
        <p14:creationId xmlns:p14="http://schemas.microsoft.com/office/powerpoint/2010/main" val="3654226124"/>
      </p:ext>
    </p:extLst>
  </p:cSld>
  <p:clrMapOvr>
    <a:masterClrMapping/>
  </p:clrMapOvr>
  <p:transition spd="slow">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a:extLst>
              <a:ext uri="{FF2B5EF4-FFF2-40B4-BE49-F238E27FC236}">
                <a16:creationId xmlns:a16="http://schemas.microsoft.com/office/drawing/2014/main" id="{D838019F-A0CA-4D11-B419-126A238CB2BE}"/>
              </a:ext>
            </a:extLst>
          </p:cNvPr>
          <p:cNvSpPr>
            <a:spLocks noChangeArrowheads="1"/>
          </p:cNvSpPr>
          <p:nvPr/>
        </p:nvSpPr>
        <p:spPr bwMode="auto">
          <a:xfrm>
            <a:off x="684213" y="15875"/>
            <a:ext cx="6156325" cy="5529263"/>
          </a:xfrm>
          <a:prstGeom prst="rect">
            <a:avLst/>
          </a:prstGeom>
          <a:noFill/>
          <a:ln w="9525">
            <a:noFill/>
            <a:miter lim="800000"/>
            <a:headEnd/>
            <a:tailEnd/>
          </a:ln>
        </p:spPr>
        <p:txBody>
          <a:bodyPr anchor="ctr"/>
          <a:lstStyle/>
          <a:p>
            <a:pPr eaLnBrk="1" hangingPunct="1">
              <a:defRPr/>
            </a:pPr>
            <a:endParaRPr lang="el-GR" sz="3600" dirty="0">
              <a:latin typeface="Verdana" pitchFamily="34" charset="0"/>
            </a:endParaRPr>
          </a:p>
          <a:p>
            <a:pPr eaLnBrk="1" hangingPunct="1">
              <a:defRPr/>
            </a:pPr>
            <a:endParaRPr lang="el-GR" sz="3600" dirty="0">
              <a:latin typeface="Verdana" pitchFamily="34" charset="0"/>
            </a:endParaRPr>
          </a:p>
          <a:p>
            <a:pPr eaLnBrk="1" hangingPunct="1">
              <a:defRPr/>
            </a:pPr>
            <a:endParaRPr lang="el-GR" sz="3600" dirty="0">
              <a:latin typeface="Verdana" pitchFamily="34" charset="0"/>
            </a:endParaRPr>
          </a:p>
          <a:p>
            <a:pPr eaLnBrk="1" hangingPunct="1">
              <a:defRPr/>
            </a:pPr>
            <a:endParaRPr lang="en-GB" sz="4000" dirty="0">
              <a:solidFill>
                <a:srgbClr val="008000"/>
              </a:solidFill>
              <a:latin typeface="Arial Narrow" panose="020B0606020202030204" pitchFamily="34" charset="0"/>
            </a:endParaRPr>
          </a:p>
          <a:p>
            <a:pPr eaLnBrk="1" hangingPunct="1">
              <a:defRPr/>
            </a:pPr>
            <a:endParaRPr lang="el-GR" sz="4000" b="1" dirty="0">
              <a:solidFill>
                <a:srgbClr val="0000FF"/>
              </a:solidFill>
              <a:latin typeface="Arial Narrow" panose="020B0606020202030204" pitchFamily="34" charset="0"/>
            </a:endParaRPr>
          </a:p>
          <a:p>
            <a:pPr eaLnBrk="1" hangingPunct="1">
              <a:defRPr/>
            </a:pPr>
            <a:endParaRPr lang="en-GB" sz="4000" b="1" i="1" dirty="0">
              <a:effectLst>
                <a:outerShdw blurRad="38100" dist="38100" dir="2700000" algn="tl">
                  <a:srgbClr val="000000">
                    <a:alpha val="43137"/>
                  </a:srgbClr>
                </a:outerShdw>
              </a:effectLst>
              <a:latin typeface="Arial Narrow" panose="020B0606020202030204" pitchFamily="34" charset="0"/>
            </a:endParaRPr>
          </a:p>
          <a:p>
            <a:pPr eaLnBrk="1" hangingPunct="1">
              <a:defRPr/>
            </a:pPr>
            <a:r>
              <a:rPr lang="el-GR" sz="4000" b="1" i="1" dirty="0">
                <a:effectLst>
                  <a:outerShdw blurRad="38100" dist="38100" dir="2700000" algn="tl">
                    <a:srgbClr val="000000">
                      <a:alpha val="43137"/>
                    </a:srgbClr>
                  </a:outerShdw>
                </a:effectLst>
                <a:latin typeface="Arial Narrow" panose="020B0606020202030204" pitchFamily="34" charset="0"/>
              </a:rPr>
              <a:t>σας ευχαριστώ</a:t>
            </a:r>
            <a:r>
              <a:rPr lang="en-GB" sz="4000" dirty="0">
                <a:latin typeface="Arial Narrow" panose="020B0606020202030204" pitchFamily="34" charset="0"/>
              </a:rPr>
              <a:t>…</a:t>
            </a:r>
          </a:p>
          <a:p>
            <a:pPr eaLnBrk="1" hangingPunct="1">
              <a:defRPr/>
            </a:pPr>
            <a:r>
              <a:rPr lang="el-GR" sz="4000" b="1" dirty="0">
                <a:solidFill>
                  <a:srgbClr val="0000FF"/>
                </a:solidFill>
                <a:latin typeface="Arial Narrow" panose="020B0606020202030204" pitchFamily="34" charset="0"/>
              </a:rPr>
              <a:t>για την </a:t>
            </a:r>
            <a:r>
              <a:rPr lang="el-GR" sz="3600" b="1" dirty="0">
                <a:solidFill>
                  <a:srgbClr val="0000FF"/>
                </a:solidFill>
                <a:latin typeface="Arial Narrow" panose="020B0606020202030204" pitchFamily="34" charset="0"/>
              </a:rPr>
              <a:t>παρακολούθηση </a:t>
            </a:r>
          </a:p>
          <a:p>
            <a:pPr eaLnBrk="1" hangingPunct="1">
              <a:defRPr/>
            </a:pPr>
            <a:r>
              <a:rPr lang="el-GR" sz="3600" b="1" dirty="0">
                <a:solidFill>
                  <a:srgbClr val="0000FF"/>
                </a:solidFill>
                <a:latin typeface="Arial Narrow" panose="020B0606020202030204" pitchFamily="34" charset="0"/>
              </a:rPr>
              <a:t>και τη συμμετοχή</a:t>
            </a:r>
            <a:endParaRPr lang="en-GB" sz="3600" b="1" dirty="0">
              <a:solidFill>
                <a:srgbClr val="0000FF"/>
              </a:solidFill>
              <a:latin typeface="Arial Narrow" panose="020B0606020202030204" pitchFamily="34" charset="0"/>
            </a:endParaRPr>
          </a:p>
          <a:p>
            <a:pPr eaLnBrk="1" hangingPunct="1">
              <a:lnSpc>
                <a:spcPct val="125000"/>
              </a:lnSpc>
              <a:defRPr/>
            </a:pPr>
            <a:endParaRPr lang="el-GR" sz="3600" dirty="0">
              <a:solidFill>
                <a:srgbClr val="0000FF"/>
              </a:solidFill>
              <a:latin typeface="Verdana" pitchFamily="34" charset="0"/>
            </a:endParaRPr>
          </a:p>
          <a:p>
            <a:pPr eaLnBrk="1" hangingPunct="1">
              <a:lnSpc>
                <a:spcPct val="125000"/>
              </a:lnSpc>
              <a:defRPr/>
            </a:pPr>
            <a:r>
              <a:rPr lang="el-GR" sz="4000" dirty="0">
                <a:solidFill>
                  <a:srgbClr val="FF0000"/>
                </a:solidFill>
                <a:latin typeface="Arial Narrow" panose="020B0606020202030204" pitchFamily="34" charset="0"/>
              </a:rPr>
              <a:t>Ερωτήσεις ;</a:t>
            </a:r>
            <a:endParaRPr lang="en-GB" sz="4000" dirty="0">
              <a:solidFill>
                <a:srgbClr val="FF0000"/>
              </a:solidFill>
              <a:latin typeface="Arial Narrow" panose="020B0606020202030204" pitchFamily="34" charset="0"/>
            </a:endParaRPr>
          </a:p>
        </p:txBody>
      </p:sp>
      <p:sp>
        <p:nvSpPr>
          <p:cNvPr id="44035" name="Rectangle 8">
            <a:extLst>
              <a:ext uri="{FF2B5EF4-FFF2-40B4-BE49-F238E27FC236}">
                <a16:creationId xmlns:a16="http://schemas.microsoft.com/office/drawing/2014/main" id="{C9D90AC7-22B7-4880-A9B5-6E1D9582D685}"/>
              </a:ext>
            </a:extLst>
          </p:cNvPr>
          <p:cNvSpPr>
            <a:spLocks noChangeArrowheads="1"/>
          </p:cNvSpPr>
          <p:nvPr/>
        </p:nvSpPr>
        <p:spPr bwMode="auto">
          <a:xfrm>
            <a:off x="152400" y="2763838"/>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el-GR" sz="4400">
              <a:latin typeface="Verdana" panose="020B0604030504040204" pitchFamily="34" charset="0"/>
            </a:endParaRPr>
          </a:p>
        </p:txBody>
      </p:sp>
      <p:sp>
        <p:nvSpPr>
          <p:cNvPr id="44036" name="10 - Θέση αριθμού διαφάνειας">
            <a:extLst>
              <a:ext uri="{FF2B5EF4-FFF2-40B4-BE49-F238E27FC236}">
                <a16:creationId xmlns:a16="http://schemas.microsoft.com/office/drawing/2014/main" id="{AB18BCC0-BF92-4DAF-AF19-63855A7E6A4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2F37161-89A9-40C7-8571-E064C39DA5E3}" type="slidenum">
              <a:rPr lang="en-GB" altLang="en-US" sz="1000" smtClean="0"/>
              <a:pPr>
                <a:spcBef>
                  <a:spcPct val="0"/>
                </a:spcBef>
                <a:buClrTx/>
                <a:buSzTx/>
                <a:buFontTx/>
                <a:buNone/>
              </a:pPr>
              <a:t>101</a:t>
            </a:fld>
            <a:endParaRPr lang="en-GB" altLang="en-US" sz="1000" dirty="0"/>
          </a:p>
        </p:txBody>
      </p:sp>
      <p:sp>
        <p:nvSpPr>
          <p:cNvPr id="44037" name="Rectangle 6">
            <a:extLst>
              <a:ext uri="{FF2B5EF4-FFF2-40B4-BE49-F238E27FC236}">
                <a16:creationId xmlns:a16="http://schemas.microsoft.com/office/drawing/2014/main" id="{FD12963B-5A8A-4E9B-9EA5-F21F2F8247A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pic>
        <p:nvPicPr>
          <p:cNvPr id="3" name="Εικόνα 2">
            <a:extLst>
              <a:ext uri="{FF2B5EF4-FFF2-40B4-BE49-F238E27FC236}">
                <a16:creationId xmlns:a16="http://schemas.microsoft.com/office/drawing/2014/main" id="{7672A489-7556-4498-AD05-1633817062EB}"/>
              </a:ext>
            </a:extLst>
          </p:cNvPr>
          <p:cNvPicPr>
            <a:picLocks noChangeAspect="1"/>
          </p:cNvPicPr>
          <p:nvPr/>
        </p:nvPicPr>
        <p:blipFill>
          <a:blip r:embed="rId3"/>
          <a:stretch>
            <a:fillRect/>
          </a:stretch>
        </p:blipFill>
        <p:spPr>
          <a:xfrm>
            <a:off x="5725014" y="130895"/>
            <a:ext cx="3418986" cy="2363933"/>
          </a:xfrm>
          <a:prstGeom prst="rect">
            <a:avLst/>
          </a:prstGeom>
        </p:spPr>
      </p:pic>
      <p:pic>
        <p:nvPicPr>
          <p:cNvPr id="7" name="Εικόνα 6">
            <a:extLst>
              <a:ext uri="{FF2B5EF4-FFF2-40B4-BE49-F238E27FC236}">
                <a16:creationId xmlns:a16="http://schemas.microsoft.com/office/drawing/2014/main" id="{D328E66A-EA59-429E-BEF0-A732C1D227F4}"/>
              </a:ext>
            </a:extLst>
          </p:cNvPr>
          <p:cNvPicPr>
            <a:picLocks noChangeAspect="1"/>
          </p:cNvPicPr>
          <p:nvPr/>
        </p:nvPicPr>
        <p:blipFill>
          <a:blip r:embed="rId4"/>
          <a:stretch>
            <a:fillRect/>
          </a:stretch>
        </p:blipFill>
        <p:spPr>
          <a:xfrm>
            <a:off x="0" y="27950"/>
            <a:ext cx="5564782" cy="2363933"/>
          </a:xfrm>
          <a:prstGeom prst="rect">
            <a:avLst/>
          </a:prstGeom>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6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Τεχνικά, το διαδίκτυο είναι ένα παγκόσμιο πληροφοριακό σύστημα που ορίζεται από τρία χαρακτηριστικά:</a:t>
            </a:r>
          </a:p>
          <a:p>
            <a:pPr marL="342900" lvl="0" indent="-342900" algn="just">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Ένα δίκτυο που αποτελείται από υπολογιστές και άλλες συσκευές που συνδέονται λογικά μεταξύ τους από έναν μοναδικό χώρο διευθύνσεων που βασίζεται στο πρωτόκολλο διαδικτύου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Internet Protocol</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Ένα δίκτυο όπου οι συσκευές δικτύου (υπολογιστές, δρομολογητές, κόμβοι και άλλος εξοπλισμός) είναι σε θέση να υποστηρίζουν επικοινωνίες χρησιμοποιώντας πρωτόκολλο TCP / IP ή άλλα συμβατά πρωτόκολλα.</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Ένα δίκτυο που παρέχει υπηρεσίες υψηλού επιπέδου βασιζόμενο σε υποδομές επικοινωνίας και δικτύου.</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spcAft>
                <a:spcPts val="600"/>
              </a:spcAft>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2. Το διαδίκτυο ως η βάση του ηλεκτρονικού εμπορίου</a:t>
            </a:r>
          </a:p>
        </p:txBody>
      </p:sp>
    </p:spTree>
    <p:extLst>
      <p:ext uri="{BB962C8B-B14F-4D97-AF65-F5344CB8AC3E}">
        <p14:creationId xmlns:p14="http://schemas.microsoft.com/office/powerpoint/2010/main" val="359465456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61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αποτέλεσμα διάφορων σχεδιαστικών παραγόντων, ορισμένοι εκ των οποίων είναι (National Research Council, 2001):</a:t>
            </a:r>
          </a:p>
          <a:p>
            <a:pPr marL="342900" lvl="0" indent="-342900">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latin typeface="Arial Narrow" panose="020B0606020202030204" pitchFamily="34" charset="0"/>
                <a:cs typeface="Courier New" panose="02070309020205020404" pitchFamily="49" charset="0"/>
              </a:rPr>
              <a:t>αρχιτεκτονική στρωματοποιημένης κλεψύδρας (</a:t>
            </a:r>
            <a:r>
              <a:rPr lang="en-GB" sz="2400" dirty="0">
                <a:latin typeface="Arial Narrow" panose="020B0606020202030204" pitchFamily="34" charset="0"/>
                <a:cs typeface="Courier New" panose="02070309020205020404" pitchFamily="49" charset="0"/>
              </a:rPr>
              <a:t>hourglass layered architecture)</a:t>
            </a:r>
            <a:endParaRPr lang="el-GR" sz="2400" dirty="0">
              <a:latin typeface="Arial Narrow" panose="020B0606020202030204" pitchFamily="34" charset="0"/>
              <a:cs typeface="Courier New" panose="02070309020205020404" pitchFamily="49" charset="0"/>
            </a:endParaRPr>
          </a:p>
          <a:p>
            <a:pPr marL="342900" lvl="0" indent="-342900">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latin typeface="Arial Narrow" panose="020B0606020202030204" pitchFamily="34" charset="0"/>
                <a:cs typeface="Courier New" panose="02070309020205020404" pitchFamily="49" charset="0"/>
              </a:rPr>
              <a:t>αρχιτεκτονική από άκρο σε άκρο (end-to-end architecture)</a:t>
            </a:r>
          </a:p>
          <a:p>
            <a:pPr marL="342900" lvl="0" indent="-342900">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latin typeface="Arial Narrow" panose="020B0606020202030204" pitchFamily="34" charset="0"/>
                <a:cs typeface="Courier New" panose="02070309020205020404" pitchFamily="49" charset="0"/>
              </a:rPr>
              <a:t>κλιμάκωση (</a:t>
            </a:r>
            <a:r>
              <a:rPr lang="en-GB" altLang="el-GR" sz="2400" dirty="0">
                <a:latin typeface="Arial Narrow" panose="020B0606020202030204" pitchFamily="34" charset="0"/>
                <a:cs typeface="Courier New" panose="02070309020205020404" pitchFamily="49" charset="0"/>
              </a:rPr>
              <a:t>Scalability)</a:t>
            </a:r>
            <a:endParaRPr lang="el-GR" altLang="el-GR" sz="2400" dirty="0">
              <a:latin typeface="Arial Narrow" panose="020B0606020202030204" pitchFamily="34" charset="0"/>
              <a:cs typeface="Courier New" panose="02070309020205020404" pitchFamily="49" charset="0"/>
            </a:endParaRPr>
          </a:p>
          <a:p>
            <a:pPr marL="342900" lvl="0" indent="-342900">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latin typeface="Arial Narrow" panose="020B0606020202030204" pitchFamily="34" charset="0"/>
                <a:cs typeface="Courier New" panose="02070309020205020404" pitchFamily="49" charset="0"/>
              </a:rPr>
              <a:t>κατανεμημένος σχεδιασμός και αποκεντρωμένος έλεγχος (</a:t>
            </a:r>
            <a:r>
              <a:rPr lang="en-GB" altLang="el-GR" sz="2400" dirty="0">
                <a:latin typeface="Arial Narrow" panose="020B0606020202030204" pitchFamily="34" charset="0"/>
                <a:cs typeface="Courier New" panose="02070309020205020404" pitchFamily="49" charset="0"/>
              </a:rPr>
              <a:t>distributed design and decentralized control)</a:t>
            </a:r>
            <a:endParaRPr lang="el-GR" altLang="el-GR" sz="2400" dirty="0">
              <a:latin typeface="Arial Narrow" panose="020B0606020202030204" pitchFamily="34" charset="0"/>
              <a:cs typeface="Courier New" panose="02070309020205020404" pitchFamily="49" charset="0"/>
            </a:endParaRPr>
          </a:p>
          <a:p>
            <a:pPr marL="342900" lvl="0" indent="-342900" algn="just">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2. Το διαδίκτυο ως η βάση του ηλεκτρονικού εμπορίου</a:t>
            </a:r>
          </a:p>
        </p:txBody>
      </p:sp>
    </p:spTree>
    <p:extLst>
      <p:ext uri="{BB962C8B-B14F-4D97-AF65-F5344CB8AC3E}">
        <p14:creationId xmlns:p14="http://schemas.microsoft.com/office/powerpoint/2010/main" val="24763047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διαδίκτυο βασίζεται στη ‘σουίτα’ πρωτοκόλλου δικτύωσης TCP / IP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σε κάθε υπολογιστή στο διαδίκτυο εκχωρείται μια μοναδική διεύθυνση πρωτοκόλλου διαδικτύου (IP address), η οποία μέχρι πρόσφατα ήταν (και κατά το πλείστων είναι ακόμα) ένας αριθμός 32-bit που αντιπροσωπεύεται από τέσσερις σειρές αριθμών και κυμαίνεται από 0 έως 255</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περισσότερες διευθύνσεις IP είναι διευθύνσεις IPv4 που αποτελούν μια σειρά αριθμών που χωρίζονται με τρεις τελείες και έχουν την εξής μορφή: 123.45.67.89.</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διαφορετικός τύπος διεύθυνσης IP που αποκαλείται IPv6</a:t>
            </a:r>
          </a:p>
          <a:p>
            <a:pPr>
              <a:spcAft>
                <a:spcPts val="600"/>
              </a:spcAft>
              <a:buFont typeface="Wingdings" panose="05000000000000000000" pitchFamily="2" charset="2"/>
              <a:buChar char="§"/>
            </a:pP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fa80:0000:0000:0123:0203:93ee:ef5b:44a0</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170485814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IPv6 είναι ο διάδοχος της πρώτης υποδομής διευθύνσεων του διαδικτύου, του Internet Protocol version 4 (IPv4)</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σε αντίθεση με το IPv4, το οποίο ορίζει μια διεύθυνση IP ως τιμή 32-bit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διευθύνσεις IPv6 έχουν μέγεθος 128 bit</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επομένως, το IPv6 έχει έναν πολύ διευρυμένο χώρο διευθύνσεων</a:t>
            </a:r>
          </a:p>
          <a:p>
            <a:pPr marL="0" indent="0">
              <a:spcAft>
                <a:spcPts val="600"/>
              </a:spcAft>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111332135"/>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909036"/>
          </a:xfrm>
          <a:prstGeom prst="rect">
            <a:avLst/>
          </a:prstGeom>
          <a:solidFill>
            <a:schemeClr val="accent1">
              <a:lumMod val="60000"/>
              <a:lumOff val="40000"/>
            </a:schemeClr>
          </a:solidFill>
          <a:ln>
            <a:noFill/>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όταν ένας χρήστης στέλνει ένα μήνυμα σε άλλο χρήστη στο διαδίκτυο…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μήνυμα αποσυντίθεται πρώτα σε πακέτα χρησιμοποιώντας το πρωτόκολλο TCP</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κάθε πακέτο περιέχει τη διεύθυνση προορισμού του</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πακέτα αποστέλλονται έπειτα από τον πελάτη στον διακομιστή δικτύου και από εκεί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σε όσους περισσότερους άλλους διακομιστές είναι απαραίτητο για να φτάσουν σε έναν συγκεκριμένο υπολογιστή με μια γνωστή διεύθυνση</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στη διεύθυνση προορισμού, τα πακέτα επανασυναρμολογούνται στο αρχικό μήνυμα  </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2930247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Σύστημα ονομάτων τομέα (Domain Name System – DNS)</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εξαιρετικά δύσκολο για τους χρήστες του διαδικτύου να θυμούνται συμβολοσειρές 12 αριθμών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ένα σύστημα ονομάτων τομέα (DNS) μετατρέπει τις διευθύνσεις IP σε ονόματα τομέα</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όνομα τομέα είναι το όνομα που αντιστοιχεί στη μοναδική διεύθυνση 32-bit αριθμητικού πρωτοκόλλου Internet (IP) για κάθε υπολογιστή που είναι συνδεδεμένος στο διαδίκτυο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διακομιστές DNS διατηρούν μια βάση δεδομένων που περιέχει διευθύνσεις IP αντιστοιχισμένες στα αντίστοιχα ονόματα του τομέα τους</a:t>
            </a:r>
          </a:p>
          <a:p>
            <a:pPr>
              <a:spcAft>
                <a:spcPts val="600"/>
              </a:spcAft>
              <a:buFont typeface="Wingdings" panose="05000000000000000000" pitchFamily="2" charset="2"/>
              <a:buChar char="§"/>
            </a:pPr>
            <a:r>
              <a:rPr lang="el-GR" altLang="el-GR" sz="2400">
                <a:latin typeface="Arial Narrow" panose="020B0606020202030204" pitchFamily="34" charset="0"/>
                <a:ea typeface="Times New Roman" panose="02020603050405020304" pitchFamily="18" charset="0"/>
                <a:cs typeface="Courier New" panose="02070309020205020404" pitchFamily="49" charset="0"/>
              </a:rPr>
              <a:t>οι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χρήστες για να αποκτήσουν πρόσβαση σε έναν υπολογιστή στο διαδίκτυο, πρέπει να καθορίσουν μόνο το όνομα από τον τομέα του</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103440573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ιεραρχική δομή του συστήματος ονομάτων τομέα</a:t>
            </a:r>
            <a:endParaRPr lang="en-GB"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pic>
        <p:nvPicPr>
          <p:cNvPr id="2" name="Εικόνα 1">
            <a:extLst>
              <a:ext uri="{FF2B5EF4-FFF2-40B4-BE49-F238E27FC236}">
                <a16:creationId xmlns:a16="http://schemas.microsoft.com/office/drawing/2014/main" id="{292C8FA8-DFCD-43FA-ABEF-E6BCB888AD90}"/>
              </a:ext>
            </a:extLst>
          </p:cNvPr>
          <p:cNvPicPr>
            <a:picLocks noChangeAspect="1"/>
          </p:cNvPicPr>
          <p:nvPr/>
        </p:nvPicPr>
        <p:blipFill>
          <a:blip r:embed="rId3"/>
          <a:stretch>
            <a:fillRect/>
          </a:stretch>
        </p:blipFill>
        <p:spPr>
          <a:xfrm>
            <a:off x="467544" y="1652349"/>
            <a:ext cx="6085656" cy="4436490"/>
          </a:xfrm>
          <a:prstGeom prst="rect">
            <a:avLst/>
          </a:prstGeom>
        </p:spPr>
      </p:pic>
    </p:spTree>
    <p:extLst>
      <p:ext uri="{BB962C8B-B14F-4D97-AF65-F5344CB8AC3E}">
        <p14:creationId xmlns:p14="http://schemas.microsoft.com/office/powerpoint/2010/main" val="90062813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ορισμένες από τις πιο συνηθισμένες επεκτάσεις τομέα (τομέας ανωτέρου επιπέδου)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που είναι διαθέσιμες και έχουν εγκριθεί επίσημα εμφανίζονται στην ακόλουθη λίστα</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.com	Εμπορικές επιχειρήσεις και Οργανισμοί</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.edu	Εκπαιδευτικά ιδρύματα</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.gov	Κυβερνητικοί φορείς</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net</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Δικτυωμένοι υπολογιστές</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org</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μη-Κερδοσκοπικοί Οργανισμοί και οργανώσεις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χώρες έχουν επίσης ονόματα τομέα όπως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gr</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cy</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se</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dk</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και .pt (Ελλάδα, Κύπρος, Σουηδία, Δανία και Πορτογαλία αντίστοιχα)</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3736724690"/>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19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ερώτημα που προκύπτει είναι: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‘ποιος είναι υπεύθυνος της ονοματοδοσίας στο διαδίκτυο</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 ;</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η Διαδικτυακή Εταιρεία Ονοματοδοσίας και Αριθμοδότησης (Internet Corporation for Assigned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Named</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and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Numbers</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 ICANN)</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ICANN είναι μη κερδοσκοπικός Οργανισμός που είναι υπεύθυνος για την επίβλεψη του συστήματος ονοματοδοσίας στο διαδίκτυο. Είναι επίσης υπεύθυνος για τη διευθέτηση διαφωνιών αλλά και την καθιέρωση πολιτικών ονοματοδοσίας και αρίθμησης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ICANN ιδρύθηκε το 1998. Είναι μια συνεργασία ανθρώπων από όλο τον κόσμο αφιερωμένο στο να διατηρεί το διαδίκτυο ασφαλές, σταθερό και διαλειτουργικό</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για περισσότερα από 20 χρόνια (1998 – 2021) ο ICANN επιβλέπει ήδη τη διανομή των διευθύνσεων διαδικτύου  </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368361181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 Θέση αριθμού διαφάνειας">
            <a:extLst>
              <a:ext uri="{FF2B5EF4-FFF2-40B4-BE49-F238E27FC236}">
                <a16:creationId xmlns:a16="http://schemas.microsoft.com/office/drawing/2014/main" id="{6B46301C-0DDC-4439-A88D-D97C0392914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E444AB-71A4-437F-8413-5A1512766E75}" type="slidenum">
              <a:rPr lang="en-GB" altLang="en-US" sz="1000" smtClean="0"/>
              <a:pPr>
                <a:spcBef>
                  <a:spcPct val="0"/>
                </a:spcBef>
                <a:buClrTx/>
                <a:buSzTx/>
                <a:buFontTx/>
                <a:buNone/>
              </a:pPr>
              <a:t>2</a:t>
            </a:fld>
            <a:endParaRPr lang="en-GB" altLang="en-US" sz="1000"/>
          </a:p>
        </p:txBody>
      </p:sp>
      <p:sp>
        <p:nvSpPr>
          <p:cNvPr id="7171" name="Rectangle 6">
            <a:extLst>
              <a:ext uri="{FF2B5EF4-FFF2-40B4-BE49-F238E27FC236}">
                <a16:creationId xmlns:a16="http://schemas.microsoft.com/office/drawing/2014/main" id="{9E1AAD46-C3E2-4D52-AECF-1FC8A6B83E1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7172" name="TextBox 11">
            <a:extLst>
              <a:ext uri="{FF2B5EF4-FFF2-40B4-BE49-F238E27FC236}">
                <a16:creationId xmlns:a16="http://schemas.microsoft.com/office/drawing/2014/main" id="{CF20F440-8388-4DF0-9538-52F862D66583}"/>
              </a:ext>
            </a:extLst>
          </p:cNvPr>
          <p:cNvSpPr txBox="1">
            <a:spLocks noChangeArrowheads="1"/>
          </p:cNvSpPr>
          <p:nvPr/>
        </p:nvSpPr>
        <p:spPr bwMode="auto">
          <a:xfrm>
            <a:off x="358775" y="1330325"/>
            <a:ext cx="759777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Εισαγωγή</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διαδίκτυο ως η βάση του ηλεκτρονικού εμπορίου</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Διευθύνσεις του διαδικτύου</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Διακυβέρνηση του διαδικτύου</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παγκόσμιος ιστός (World Wide Web)</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Ιστοσελίδες, στόχοι και προβληματισμοί</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Δημιουργία Ιστοσελίδας</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Ηλεκτρονικό εμπόριο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e-commerce)</a:t>
            </a: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Προώθηση της ιστοσελίδας</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Arial" panose="020B0604020202020204" pitchFamily="34" charset="0"/>
              <a:buAutoNum type="arabicPeriod"/>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Ανακεφαλαίωση</a:t>
            </a:r>
          </a:p>
        </p:txBody>
      </p:sp>
      <p:sp>
        <p:nvSpPr>
          <p:cNvPr id="6" name="TextBox 5">
            <a:extLst>
              <a:ext uri="{FF2B5EF4-FFF2-40B4-BE49-F238E27FC236}">
                <a16:creationId xmlns:a16="http://schemas.microsoft.com/office/drawing/2014/main" id="{FB5273D0-B03F-4135-958D-1C52FDFE2250}"/>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Οργάνωση του ηλεκτρονικού εμπορίου στον παγκόσμιο ιστό</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ICANN εκχωρεί χώρο διευθύνσεων (Internet Protocol address – IP), τόσο σε οργανωτικά δίκτυα όσο και σε μεμονωμένους χρήστες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ICANN εκχωρεί διευθύνσεις IP σε πέντε περιφερειακά μητρώα διαδικτύου (Regional Internet Registries - RIR) και σύμφωνα με τις αποφάσεις του Internet Engineering Task Force (IETF)</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σημαντικό είναι ότι ο ICANN αναγνωρίζει κάθε οργανισμό που πουλά ή εκδίδει ονόματα τομέα</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συνάπτει συμφωνίες με τους Οργανισμούς που διαχειρίζονται τις επιδόσεις των μοναδικών παγκόσμιων διευθύνσεων ιστοσελίδων ή άλλης πηγής στο διαδίκτυο, για καθένα από τους τομείς ανώτερου επιπέδου, διαπιστεύει στους διαχειριστές που πωλούν ονόματα τομέων, επιλύει τυχών διαφορές και καθορίζει πολιτικές</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309527368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Ενιαίος Εντοπιστής Πόρων (</a:t>
            </a:r>
            <a:r>
              <a:rPr lang="en-GB"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Uniform Resource Locator – URL)</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κρατάει επιπλέον πληροφορία σχετικά με το όνομα του εξυπηρετητή, καθώς και το είδος του πρωτοκόλλου που αυτός χρησιμοποιεί</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ένα URL μοιάζει συνήθως με αυτό: (συνήθως, αλλά όχι πάντα)</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ξεκινά με http:// ή https://, ή ftp:// ακολουθούμενο συχνά από το www και στη συνέχεια το όνομα του ιστότοπου που θέλετε να επισκεφθείτε</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Παράδειγμα ενός URL είναι το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https://www.computerfuture.com</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το οποίο είναι το URL για τον ιστότοπο Computer Future</a:t>
            </a:r>
          </a:p>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Με το υπερκείμενο (Hypertext) και το πρωτόκολλο μεταφοράς υπερκειμένου (http), </a:t>
            </a:r>
            <a:r>
              <a:rPr lang="el-GR" altLang="el-GR"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το URL είναι μία από τις βασικές έννοιες του ιστού</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3. Διευθύνσεις του διαδικτύου</a:t>
            </a:r>
          </a:p>
        </p:txBody>
      </p:sp>
    </p:spTree>
    <p:extLst>
      <p:ext uri="{BB962C8B-B14F-4D97-AF65-F5344CB8AC3E}">
        <p14:creationId xmlns:p14="http://schemas.microsoft.com/office/powerpoint/2010/main" val="153068824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διαδίκτυο δεν ανήκει σε κανένα και δεν υπάρχει επίσημος οργανισμός διαχείρισης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ωστόσο, οι παγκόσμιες πολιτικές του διαδικτύου καθορίζονται από διάφορους Οργανισμούς και κυβερνητικούς φορείς, συμπεριλαμβανομένων των εξής:</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Συμβούλιο Αρχιτεκτονικής του Διαδικτύου (</a:t>
            </a:r>
            <a:r>
              <a:rPr lang="en-GB"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The Internet Architecture Board - IAB</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που βοηθά στον καθορισμό της συνολικής δομής του διαδικτύου</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Διαδικτυακή Εταιρεία Ονοματοδοσίας και Αριθμοδότησης (</a:t>
            </a:r>
            <a:r>
              <a:rPr lang="en-GB"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The Internet Corporation for Assigned Names and Numbers - ICANN</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που εκχωρεί διευθύνσεις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IP</a:t>
            </a: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4. Διακυβέρνηση του διαδικτύου</a:t>
            </a:r>
          </a:p>
        </p:txBody>
      </p:sp>
    </p:spTree>
    <p:extLst>
      <p:ext uri="{BB962C8B-B14F-4D97-AF65-F5344CB8AC3E}">
        <p14:creationId xmlns:p14="http://schemas.microsoft.com/office/powerpoint/2010/main" val="206365415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9059363"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Κέντρο Πληροφοριών Δικτύου Διαδικτύου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The Internet Network Information Center - InterNIC</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το οποίο δημιουργήθηκε από το Υπουργείο Εμπορίου των ΗΠΑ και εκχωρεί ονόματα τομέα</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Διευθύνουσα Ομάδα Μηχανικής Διαδικτύου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The Internet Engineering Steering Group - IESG</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η οποία επιβλέπει τον καθορισμό προτύπων σε σχέση με το διαδίκτυο</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Ομάδα Διαδικτύου Μηχανικής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The Internet Engineering Task Force - IETF</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η οποία προβλέπει το επόμενο βήμα στην ανάπτυξη του διαδικτύου</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Κοινωνία του Διαδικτύου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The Internet Society - ISOC</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που παρακολουθεί τις πολιτικές και τις πρακτικές του διαδικτύου</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Κοινοπραξία World Wide Web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W3C</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η οποία καθορίζει τη Hypertext Markup Language (HTML) και άλλα πρότυπα προγραμματισμού για τον ιστό. </a:t>
            </a:r>
          </a:p>
          <a:p>
            <a:pPr>
              <a:spcAft>
                <a:spcPts val="600"/>
              </a:spcAft>
              <a:buFont typeface="Wingdings" panose="05000000000000000000" pitchFamily="2" charset="2"/>
              <a:buChar char="ü"/>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4. Διακυβέρνηση του διαδικτύου</a:t>
            </a:r>
          </a:p>
        </p:txBody>
      </p:sp>
    </p:spTree>
    <p:extLst>
      <p:ext uri="{BB962C8B-B14F-4D97-AF65-F5344CB8AC3E}">
        <p14:creationId xmlns:p14="http://schemas.microsoft.com/office/powerpoint/2010/main" val="83202009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672013"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διαδίκτυο είναι μοναδικό και πολύ διαφορετικό από οποιαδήποτε άλλη τεχνολογία δικτύωσης που αναπτύχθηκε στο παρελθόν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αυτές οι μοναδικές δυνατότητες μεταφράζονται άμεσα σε επιχειρηματική αξία (business value) για όλες τις επιχειρήσεις, παγκοσμίως, είτε είναι μικρές είτε μεγάλες, δυνατότητες όπως: </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πανταχού παρούσα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ubiquity</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 </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παγκόσμια εμβέλεια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global</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reach</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παγκόσμια πρότυπα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universal</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standards</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 </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πλούτος (richness) </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διαδραστικότητα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interactivity</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πυκνότητα πληροφοριών (information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density</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 και </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εξατομίκευση (</a:t>
            </a:r>
            <a:r>
              <a:rPr lang="el-GR" altLang="el-GR" sz="2000" dirty="0" err="1">
                <a:latin typeface="Arial Narrow" panose="020B0606020202030204" pitchFamily="34" charset="0"/>
                <a:ea typeface="Times New Roman" panose="02020603050405020304" pitchFamily="18" charset="0"/>
                <a:cs typeface="Courier New" panose="02070309020205020404" pitchFamily="49" charset="0"/>
              </a:rPr>
              <a:t>personalization</a:t>
            </a: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  </a:t>
            </a:r>
          </a:p>
          <a:p>
            <a:pPr>
              <a:spcAft>
                <a:spcPts val="600"/>
              </a:spcAft>
              <a:buFont typeface="Wingdings" panose="05000000000000000000" pitchFamily="2" charset="2"/>
              <a:buChar char="§"/>
            </a:pPr>
            <a:r>
              <a:rPr lang="el-GR" altLang="el-GR" sz="2000" i="1" dirty="0">
                <a:solidFill>
                  <a:srgbClr val="0000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αποτελούν μοναδικά εργαλεία για ολοκλήρωση επιχειρηματικών, ερευνητικών ή διοικητικών σχεδίων </a:t>
            </a:r>
            <a:endParaRPr lang="el-GR" altLang="el-GR" sz="2000" i="1" dirty="0">
              <a:solidFill>
                <a:srgbClr val="0000FF"/>
              </a:solidFill>
              <a:effectLst>
                <a:outerShdw blurRad="38100" dist="38100" dir="2700000" algn="tl">
                  <a:srgbClr val="000000">
                    <a:alpha val="43137"/>
                  </a:srgbClr>
                </a:outerShdw>
              </a:effectLst>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4. Διακυβέρνηση του διαδικτύου</a:t>
            </a:r>
          </a:p>
        </p:txBody>
      </p:sp>
    </p:spTree>
    <p:extLst>
      <p:ext uri="{BB962C8B-B14F-4D97-AF65-F5344CB8AC3E}">
        <p14:creationId xmlns:p14="http://schemas.microsoft.com/office/powerpoint/2010/main" val="312560898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7941763"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παγκόσμιος ιστός (www), ή εν συντομία ο ιστός, είναι οι σελίδες που βλέπουμε όταν βρισκόμαστε σε μια συσκευή και είμαστε συνδεδεμένοι στο διαδίκτυο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αντίθετα, το διαδίκτυο (Internet) είναι το δίκτυο συνδεδεμένων υπολογιστών στους οποίους λειτουργεί ο ιστός, καθώς και τα emails και αρχεία που ταξιδεύουν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ιστός εφευρέθηκε την περίοδο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1989-1991</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από τον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Δρ Tim Berners-Lee</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και τους συνεργάτες του στο Ευρωπαϊκό Εργαστήριο Φυσικής Σωματιδίων, γνωστότερο ως CERN</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1993 - </a:t>
            </a:r>
            <a:r>
              <a:rPr lang="en-GB" altLang="el-GR" sz="2400" dirty="0">
                <a:latin typeface="Arial Narrow" panose="020B0606020202030204" pitchFamily="34" charset="0"/>
                <a:cs typeface="Courier New" panose="02070309020205020404" pitchFamily="49" charset="0"/>
              </a:rPr>
              <a:t>Mosaic</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1994 – </a:t>
            </a:r>
            <a:r>
              <a:rPr lang="en-GB" altLang="el-GR" sz="2400" dirty="0">
                <a:latin typeface="Arial Narrow" panose="020B0606020202030204" pitchFamily="34" charset="0"/>
                <a:cs typeface="Courier New" panose="02070309020205020404" pitchFamily="49" charset="0"/>
              </a:rPr>
              <a:t>Netscape</a:t>
            </a:r>
            <a:r>
              <a:rPr lang="el-GR" altLang="el-GR" sz="2400" dirty="0">
                <a:latin typeface="Arial Narrow" panose="020B0606020202030204" pitchFamily="34" charset="0"/>
                <a:cs typeface="Courier New" panose="02070309020205020404" pitchFamily="49" charset="0"/>
              </a:rPr>
              <a:t> / </a:t>
            </a:r>
            <a:r>
              <a:rPr lang="en-GB" altLang="el-GR" sz="2400" dirty="0">
                <a:latin typeface="Arial Narrow" panose="020B0606020202030204" pitchFamily="34" charset="0"/>
                <a:cs typeface="Courier New" panose="02070309020205020404" pitchFamily="49" charset="0"/>
              </a:rPr>
              <a:t>Netscape Navigator</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1995 - </a:t>
            </a:r>
            <a:r>
              <a:rPr lang="en-GB" altLang="el-GR" sz="2400" dirty="0">
                <a:latin typeface="Arial Narrow" panose="020B0606020202030204" pitchFamily="34" charset="0"/>
                <a:cs typeface="Courier New" panose="02070309020205020404" pitchFamily="49" charset="0"/>
              </a:rPr>
              <a:t>Microsoft Corporation </a:t>
            </a:r>
            <a:r>
              <a:rPr lang="el-GR" altLang="el-GR" sz="2400" dirty="0">
                <a:latin typeface="Arial Narrow" panose="020B0606020202030204" pitchFamily="34" charset="0"/>
                <a:cs typeface="Courier New" panose="02070309020205020404" pitchFamily="49" charset="0"/>
              </a:rPr>
              <a:t>/ </a:t>
            </a:r>
            <a:r>
              <a:rPr lang="en-GB" altLang="el-GR" sz="2400" dirty="0">
                <a:latin typeface="Arial Narrow" panose="020B0606020202030204" pitchFamily="34" charset="0"/>
                <a:cs typeface="Courier New" panose="02070309020205020404" pitchFamily="49" charset="0"/>
              </a:rPr>
              <a:t>Internet Explorer</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ü"/>
            </a:pPr>
            <a:r>
              <a:rPr lang="en-GB" altLang="el-GR" sz="2400" dirty="0">
                <a:latin typeface="Arial Narrow" panose="020B0606020202030204" pitchFamily="34" charset="0"/>
                <a:cs typeface="Courier New" panose="02070309020205020404" pitchFamily="49" charset="0"/>
              </a:rPr>
              <a:t>Google </a:t>
            </a:r>
            <a:r>
              <a:rPr lang="en-US" altLang="el-GR" sz="2400" dirty="0">
                <a:latin typeface="Arial Narrow" panose="020B0606020202030204" pitchFamily="34" charset="0"/>
                <a:cs typeface="Courier New" panose="02070309020205020404" pitchFamily="49" charset="0"/>
              </a:rPr>
              <a:t>C</a:t>
            </a:r>
            <a:r>
              <a:rPr lang="en-GB" altLang="el-GR" sz="2400" dirty="0" err="1">
                <a:latin typeface="Arial Narrow" panose="020B0606020202030204" pitchFamily="34" charset="0"/>
                <a:cs typeface="Courier New" panose="02070309020205020404" pitchFamily="49" charset="0"/>
              </a:rPr>
              <a:t>hrome</a:t>
            </a:r>
            <a:r>
              <a:rPr lang="en-GB" altLang="el-GR" sz="2400" dirty="0">
                <a:latin typeface="Arial Narrow" panose="020B0606020202030204" pitchFamily="34" charset="0"/>
                <a:cs typeface="Courier New" panose="02070309020205020404" pitchFamily="49" charset="0"/>
              </a:rPr>
              <a:t> </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spTree>
    <p:extLst>
      <p:ext uri="{BB962C8B-B14F-4D97-AF65-F5344CB8AC3E}">
        <p14:creationId xmlns:p14="http://schemas.microsoft.com/office/powerpoint/2010/main" val="3647112410"/>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7941763"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ιστοσελίδες βασίζονται σε μια τυπική γλώσσα σήμανσης υπερκειμένου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Hypertext Markup Language - HTML</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μορφοποιεί έγγραφα και ενσωματώνει δυναμικούς συνδέσμους προς άλλα έγγραφα και εικόνες που είναι αποθηκευμένα στον ίδιο ή σε απομακρυσμένο υπολογιστή</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ιστοσελίδες είναι προσβάσιμες μέσω του διαδικτύου, επειδή το λογισμικό προγράμματος περιήγησης στο Web στον υπολογιστή μας μπορεί να ζητήσει ιστοσελίδες που είναι αποθηκευμένες σε διακομιστή κεντρικού υπολογιστή διαδικτύου χρησιμοποιώντας το Hypertext Transfer Protocol (http)</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http είναι το πρότυπο επικοινωνίας που χρησιμοποιείται για τη μεταφορά σελίδων στον ιστό</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spTree>
    <p:extLst>
      <p:ext uri="{BB962C8B-B14F-4D97-AF65-F5344CB8AC3E}">
        <p14:creationId xmlns:p14="http://schemas.microsoft.com/office/powerpoint/2010/main" val="1226609209"/>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373637"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διακομιστής ιστού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Web server</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είναι λογισμικό για τον εντοπισμό και τη διαχείριση αποθηκευμένων ιστοσελίδων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εντοπίζει τις ιστοσελίδες που ζητούνται από έναν πελάτη χρήστη στον υπολογιστή όπου είναι αποθηκευμένες και παραδίδει τις ιστοσελίδες στον υπολογιστή του χρήστη</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μερίδιο αγοράς των πιο δημοφιλών διακομιστών ιστού στην περίοδο Δεκεμβρίου 2020 - Ιανουαρίου 2021</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προηγείται ο nginx με 33,33%</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ακολουθεί ο Apache με 26,38% και </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έπονται ο web server της  Microsoft με 7,49% και αυτός της Google με 3,86%</a:t>
            </a:r>
          </a:p>
          <a:p>
            <a:pPr>
              <a:spcAft>
                <a:spcPts val="600"/>
              </a:spcAft>
              <a:buFont typeface="Wingdings" panose="05000000000000000000" pitchFamily="2" charset="2"/>
              <a:buChar char="ü"/>
            </a:pPr>
            <a:r>
              <a:rPr lang="el-GR" altLang="el-GR" sz="2000" dirty="0">
                <a:latin typeface="Arial Narrow" panose="020B0606020202030204" pitchFamily="34" charset="0"/>
                <a:ea typeface="Times New Roman" panose="02020603050405020304" pitchFamily="18" charset="0"/>
                <a:cs typeface="Courier New" panose="02070309020205020404" pitchFamily="49" charset="0"/>
              </a:rPr>
              <a:t>ενδιαφέρον παρουσιάζει το γεγονός ότι 28,94% του μεριδίου αγοράς ανήκει σε άλλους διακομιστές ιστού. </a:t>
            </a: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spTree>
    <p:extLst>
      <p:ext uri="{BB962C8B-B14F-4D97-AF65-F5344CB8AC3E}">
        <p14:creationId xmlns:p14="http://schemas.microsoft.com/office/powerpoint/2010/main" val="2752802427"/>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pic>
        <p:nvPicPr>
          <p:cNvPr id="2" name="Εικόνα 1">
            <a:extLst>
              <a:ext uri="{FF2B5EF4-FFF2-40B4-BE49-F238E27FC236}">
                <a16:creationId xmlns:a16="http://schemas.microsoft.com/office/drawing/2014/main" id="{1593654B-EB5B-4721-8DF3-245E075259FF}"/>
              </a:ext>
            </a:extLst>
          </p:cNvPr>
          <p:cNvPicPr>
            <a:picLocks noChangeAspect="1"/>
          </p:cNvPicPr>
          <p:nvPr/>
        </p:nvPicPr>
        <p:blipFill>
          <a:blip r:embed="rId3"/>
          <a:stretch>
            <a:fillRect/>
          </a:stretch>
        </p:blipFill>
        <p:spPr>
          <a:xfrm>
            <a:off x="122127" y="1808820"/>
            <a:ext cx="8800860" cy="3492388"/>
          </a:xfrm>
          <a:prstGeom prst="rect">
            <a:avLst/>
          </a:prstGeom>
        </p:spPr>
      </p:pic>
    </p:spTree>
    <p:extLst>
      <p:ext uri="{BB962C8B-B14F-4D97-AF65-F5344CB8AC3E}">
        <p14:creationId xmlns:p14="http://schemas.microsoft.com/office/powerpoint/2010/main" val="1718683638"/>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29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373637"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Ψάχνοντας πληροφορίες στον ιστό</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ο εντοπισμός πληροφοριών στον ιστό είναι μια λειτουργία κρίσιμη και περίπλοκη</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υπάρχουν δισεκατομμύρια ιστότοποι και αυτός ο αριθμός συνεχώς μεγαλώνει</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τον Ιανουάριο 2021 υπήρχαν 1.097.729.236 ιστότοποι</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ο αριθμός αυτός αλλάζει με ιλιγγιώδη ταχύτητα</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σκεφτείτε ότι πριν πέντε χρόνια ήταν 90.616.188</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δεν υπάρχει πλήρης κατάλογος των διαθέσιμων ιστοσελίδων</a:t>
            </a:r>
          </a:p>
          <a:p>
            <a:pPr>
              <a:spcAft>
                <a:spcPts val="600"/>
              </a:spcAft>
              <a:buFont typeface="Wingdings" panose="05000000000000000000" pitchFamily="2" charset="2"/>
              <a:buChar char="§"/>
            </a:pPr>
            <a:r>
              <a:rPr lang="el-GR" altLang="el-GR" sz="2000" dirty="0">
                <a:latin typeface="Arial Narrow" panose="020B0606020202030204" pitchFamily="34" charset="0"/>
                <a:cs typeface="Courier New" panose="02070309020205020404" pitchFamily="49" charset="0"/>
              </a:rPr>
              <a:t>κατά καιρούς, οι κύριες μέθοδοι εντοπισμού πληροφοριών στο διαδίκτυο ήταν:</a:t>
            </a:r>
          </a:p>
          <a:p>
            <a:pPr>
              <a:spcAft>
                <a:spcPts val="600"/>
              </a:spcAft>
              <a:buFont typeface="Wingdings" panose="05000000000000000000" pitchFamily="2" charset="2"/>
              <a:buChar char="ü"/>
            </a:pPr>
            <a:r>
              <a:rPr lang="el-GR" altLang="el-GR" sz="2000" dirty="0">
                <a:latin typeface="Arial Narrow" panose="020B0606020202030204" pitchFamily="34" charset="0"/>
                <a:cs typeface="Courier New" panose="02070309020205020404" pitchFamily="49" charset="0"/>
              </a:rPr>
              <a:t>κατάλογοι ιστότοπων (</a:t>
            </a:r>
            <a:r>
              <a:rPr lang="en-GB" altLang="el-GR" sz="2000" dirty="0">
                <a:latin typeface="Arial Narrow" panose="020B0606020202030204" pitchFamily="34" charset="0"/>
                <a:cs typeface="Courier New" panose="02070309020205020404" pitchFamily="49" charset="0"/>
              </a:rPr>
              <a:t>Web site directories)</a:t>
            </a:r>
            <a:endParaRPr lang="el-GR" altLang="el-GR" sz="20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ü"/>
            </a:pPr>
            <a:r>
              <a:rPr lang="el-GR" altLang="el-GR" sz="2000" dirty="0">
                <a:latin typeface="Arial Narrow" panose="020B0606020202030204" pitchFamily="34" charset="0"/>
                <a:cs typeface="Courier New" panose="02070309020205020404" pitchFamily="49" charset="0"/>
              </a:rPr>
              <a:t>οι μηχανές αναζήτησης (</a:t>
            </a:r>
            <a:r>
              <a:rPr lang="en-GB" altLang="el-GR" sz="2000" dirty="0">
                <a:latin typeface="Arial Narrow" panose="020B0606020202030204" pitchFamily="34" charset="0"/>
                <a:cs typeface="Courier New" panose="02070309020205020404" pitchFamily="49" charset="0"/>
              </a:rPr>
              <a:t>search engine machines – SEM)</a:t>
            </a:r>
            <a:endParaRPr lang="el-GR" altLang="el-GR" sz="20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ü"/>
            </a:pPr>
            <a:r>
              <a:rPr lang="el-GR" altLang="el-GR" sz="2000" dirty="0">
                <a:latin typeface="Arial Narrow" panose="020B0606020202030204" pitchFamily="34" charset="0"/>
                <a:cs typeface="Courier New" panose="02070309020205020404" pitchFamily="49" charset="0"/>
              </a:rPr>
              <a:t>οι ευφυείς πράκτορες (</a:t>
            </a:r>
            <a:r>
              <a:rPr lang="en-GB" altLang="el-GR" sz="2000" dirty="0">
                <a:latin typeface="Arial Narrow" panose="020B0606020202030204" pitchFamily="34" charset="0"/>
                <a:cs typeface="Courier New" panose="02070309020205020404" pitchFamily="49" charset="0"/>
              </a:rPr>
              <a:t>intelligent agents) </a:t>
            </a:r>
            <a:r>
              <a:rPr lang="el-GR" altLang="el-GR" sz="2000" dirty="0">
                <a:latin typeface="Arial Narrow" panose="020B0606020202030204" pitchFamily="34" charset="0"/>
                <a:cs typeface="Courier New" panose="02070309020205020404" pitchFamily="49" charset="0"/>
              </a:rPr>
              <a:t>και </a:t>
            </a:r>
          </a:p>
          <a:p>
            <a:pPr>
              <a:spcAft>
                <a:spcPts val="600"/>
              </a:spcAft>
              <a:buFont typeface="Wingdings" panose="05000000000000000000" pitchFamily="2" charset="2"/>
              <a:buChar char="ü"/>
            </a:pPr>
            <a:r>
              <a:rPr lang="el-GR" altLang="el-GR" sz="2000" dirty="0">
                <a:latin typeface="Arial Narrow" panose="020B0606020202030204" pitchFamily="34" charset="0"/>
                <a:cs typeface="Courier New" panose="02070309020205020404" pitchFamily="49" charset="0"/>
              </a:rPr>
              <a:t>η τεχνολογία μετάδοσης ή ‘ώθησης (</a:t>
            </a:r>
            <a:r>
              <a:rPr lang="en-GB" altLang="el-GR" sz="2000" dirty="0">
                <a:latin typeface="Arial Narrow" panose="020B0606020202030204" pitchFamily="34" charset="0"/>
                <a:cs typeface="Courier New" panose="02070309020205020404" pitchFamily="49" charset="0"/>
              </a:rPr>
              <a:t>broadcast or ‘push’ technology)</a:t>
            </a: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spTree>
    <p:extLst>
      <p:ext uri="{BB962C8B-B14F-4D97-AF65-F5344CB8AC3E}">
        <p14:creationId xmlns:p14="http://schemas.microsoft.com/office/powerpoint/2010/main" val="421431255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διαδίκτυο και παγκόσμιο ιστό </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Web 2.0 και η εξέλιξή του </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ο ρόλος των πληροφοριακών συστημάτων στην επιχείρηση</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το ηλεκτρονικό επιχειρείν, τα επιχειρηματικά μοντέλα και το ηλεκτρονικό εμπόριο και έννοιες όπως: διαδικτυακές πύλες, διαμορφωτές της αγοράς, πάροχοι υπηρεσιών, τύπους επιχειρηματικών μοντέλων στο διαδίκτυο, κατηγορίες του ηλεκτρονικού εμπορίου και τα συστήματα πληρωμών στο ηλεκτρονικό εμπόριο</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τεχνολογίες πληροφοριών και επικοινωνιών </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γλώσσες Java και Python, αλλά και για εξειδικευμένες γλώσσες στη δόμηση ιστοσελίδων στο διαδίκτυο όπως η HTML, η JavaScript, η CSS και η PHP.</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1. Εισαγωγή</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37363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n-GB"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Search Engine Machines – SEM</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pic>
        <p:nvPicPr>
          <p:cNvPr id="2" name="Εικόνα 1">
            <a:extLst>
              <a:ext uri="{FF2B5EF4-FFF2-40B4-BE49-F238E27FC236}">
                <a16:creationId xmlns:a16="http://schemas.microsoft.com/office/drawing/2014/main" id="{B676C7E9-EA31-4E8C-B552-16ECED5BD260}"/>
              </a:ext>
            </a:extLst>
          </p:cNvPr>
          <p:cNvPicPr>
            <a:picLocks noChangeAspect="1"/>
          </p:cNvPicPr>
          <p:nvPr/>
        </p:nvPicPr>
        <p:blipFill>
          <a:blip r:embed="rId3"/>
          <a:stretch>
            <a:fillRect/>
          </a:stretch>
        </p:blipFill>
        <p:spPr>
          <a:xfrm>
            <a:off x="503548" y="1892337"/>
            <a:ext cx="6336990" cy="1267398"/>
          </a:xfrm>
          <a:prstGeom prst="rect">
            <a:avLst/>
          </a:prstGeom>
        </p:spPr>
      </p:pic>
      <p:pic>
        <p:nvPicPr>
          <p:cNvPr id="3" name="Εικόνα 2">
            <a:extLst>
              <a:ext uri="{FF2B5EF4-FFF2-40B4-BE49-F238E27FC236}">
                <a16:creationId xmlns:a16="http://schemas.microsoft.com/office/drawing/2014/main" id="{55898957-916C-457F-98DB-715EF19CD393}"/>
              </a:ext>
            </a:extLst>
          </p:cNvPr>
          <p:cNvPicPr>
            <a:picLocks noChangeAspect="1"/>
          </p:cNvPicPr>
          <p:nvPr/>
        </p:nvPicPr>
        <p:blipFill>
          <a:blip r:embed="rId4"/>
          <a:stretch>
            <a:fillRect/>
          </a:stretch>
        </p:blipFill>
        <p:spPr>
          <a:xfrm>
            <a:off x="495159" y="3413464"/>
            <a:ext cx="6237081" cy="1947826"/>
          </a:xfrm>
          <a:prstGeom prst="rect">
            <a:avLst/>
          </a:prstGeom>
        </p:spPr>
      </p:pic>
      <p:sp>
        <p:nvSpPr>
          <p:cNvPr id="9" name="TextBox 8">
            <a:extLst>
              <a:ext uri="{FF2B5EF4-FFF2-40B4-BE49-F238E27FC236}">
                <a16:creationId xmlns:a16="http://schemas.microsoft.com/office/drawing/2014/main" id="{F8A12FC9-0293-4DB9-9C19-D3B6413131B7}"/>
              </a:ext>
            </a:extLst>
          </p:cNvPr>
          <p:cNvSpPr txBox="1"/>
          <p:nvPr/>
        </p:nvSpPr>
        <p:spPr>
          <a:xfrm>
            <a:off x="503548" y="5495324"/>
            <a:ext cx="7018309" cy="646331"/>
          </a:xfrm>
          <a:prstGeom prst="rect">
            <a:avLst/>
          </a:prstGeom>
          <a:noFill/>
        </p:spPr>
        <p:txBody>
          <a:bodyPr wrap="square">
            <a:spAutoFit/>
          </a:bodyPr>
          <a:lstStyle/>
          <a:p>
            <a:r>
              <a:rPr lang="el-GR" dirty="0">
                <a:solidFill>
                  <a:srgbClr val="0000FF"/>
                </a:solidFill>
                <a:latin typeface="Arial Narrow" panose="020B0606020202030204" pitchFamily="34" charset="0"/>
              </a:rPr>
              <a:t>Γράψαμε ‘ανδρικά παπούτσια’ στη Google, και σε 0,58 δευτερόλεπτα έχουμε 9.550.000 αποτελέσματα</a:t>
            </a:r>
          </a:p>
        </p:txBody>
      </p:sp>
    </p:spTree>
    <p:extLst>
      <p:ext uri="{BB962C8B-B14F-4D97-AF65-F5344CB8AC3E}">
        <p14:creationId xmlns:p14="http://schemas.microsoft.com/office/powerpoint/2010/main" val="4183419818"/>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373637"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n-GB"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Search Engine Machines – SEM</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υπάρχουν και τα Shopping Ads, που είναι παρόμοια με τις διαφημίσεις αναζήτησης</a:t>
            </a:r>
            <a:endParaRPr lang="en-GB"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βασική τους διαφορά είναι ότι επιτρέπουν στις επιχειρήσεις να εμφανίζουν οπτικά τα προϊόντα τους στην κορυφή των αποτελεσμάτων αναζήτησης</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δείχνοντας την εικόνα του προϊόντος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την τιμή του καθώς και επιπλέον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λεπτομέρειες όπως τα έξοδα αποστολής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σαν ένα ξεχωριστό Marketplace</a:t>
            </a:r>
          </a:p>
          <a:p>
            <a:pPr>
              <a:spcAft>
                <a:spcPts val="600"/>
              </a:spcAft>
              <a:buFont typeface="Wingdings" panose="05000000000000000000" pitchFamily="2" charset="2"/>
              <a:buChar char="§"/>
            </a:pP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spTree>
    <p:extLst>
      <p:ext uri="{BB962C8B-B14F-4D97-AF65-F5344CB8AC3E}">
        <p14:creationId xmlns:p14="http://schemas.microsoft.com/office/powerpoint/2010/main" val="55917693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37363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n-GB"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Search Engine Machines – SEM</a:t>
            </a:r>
          </a:p>
          <a:p>
            <a:pPr>
              <a:spcAft>
                <a:spcPts val="600"/>
              </a:spcAft>
              <a:buFont typeface="Wingdings" panose="05000000000000000000" pitchFamily="2" charset="2"/>
              <a:buChar char="§"/>
            </a:pP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pic>
        <p:nvPicPr>
          <p:cNvPr id="2" name="Εικόνα 1">
            <a:extLst>
              <a:ext uri="{FF2B5EF4-FFF2-40B4-BE49-F238E27FC236}">
                <a16:creationId xmlns:a16="http://schemas.microsoft.com/office/drawing/2014/main" id="{D0108542-14CA-40F4-90C2-DF4CFAFC0C64}"/>
              </a:ext>
            </a:extLst>
          </p:cNvPr>
          <p:cNvPicPr>
            <a:picLocks noChangeAspect="1"/>
          </p:cNvPicPr>
          <p:nvPr/>
        </p:nvPicPr>
        <p:blipFill>
          <a:blip r:embed="rId3"/>
          <a:stretch>
            <a:fillRect/>
          </a:stretch>
        </p:blipFill>
        <p:spPr>
          <a:xfrm>
            <a:off x="215517" y="1771986"/>
            <a:ext cx="8202696" cy="4213298"/>
          </a:xfrm>
          <a:prstGeom prst="rect">
            <a:avLst/>
          </a:prstGeom>
        </p:spPr>
      </p:pic>
    </p:spTree>
    <p:extLst>
      <p:ext uri="{BB962C8B-B14F-4D97-AF65-F5344CB8AC3E}">
        <p14:creationId xmlns:p14="http://schemas.microsoft.com/office/powerpoint/2010/main" val="365708650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sv-SE"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Ευφυής πράκτορας (intelligent agent - ΙΑ)</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μια οντότητα που λαμβάνει μια απόφαση, που επιτρέπει την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τεχνητή νοημοσύνη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να τεθεί σε δράση</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μπορεί επίσης να περιγραφεί ως οντότητα λογισμικού που εκτελεί λειτουργίες στη θέση των χρηστών ή προγραμμάτων μετά την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ανίχνευση του περιβάλλοντος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θα μπορούσε επίσης να αλληλεπιδράσει με άλλους έξυπνους πράκτορες ή / και ανθρώπους κατά την εκτέλεση των καθηκόντων του</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υποστηρίζεται ως ένα σημαντικό και συναρπαστικό νέο παράδειγμα στο λογισμικό και σήμερα είναι ένας πολύ δημοφιλής τομέας έρευνας και ανάπτυξης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έλευση και η ευρεία χρήση του διαδικτύου και του Web έχουν ανοίξει τεράστιες ευκαιρίες για τους ευφυείς πράκτορες</a:t>
            </a:r>
            <a:endParaRPr lang="en-GB"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5. Ο παγκόσμιος ιστός (World Wide Web)</a:t>
            </a:r>
          </a:p>
        </p:txBody>
      </p:sp>
    </p:spTree>
    <p:extLst>
      <p:ext uri="{BB962C8B-B14F-4D97-AF65-F5344CB8AC3E}">
        <p14:creationId xmlns:p14="http://schemas.microsoft.com/office/powerpoint/2010/main" val="63760459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για να ξεκινήσει μια επιχείρηση ή ένας Οργανισμός ή Υπηρεσία να σχεδιάσει την online παρουσία στο διαδίκτυο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πρώτα απ’ όλα χρειάζεται η χάραξη στρατηγικής στο διαδίκτυο και ο καθορισμός στόχων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δεν φτάνει απλά να κατασκευάσουμε μια ιστοσελίδα!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αυτή θα πρέπει να είναι αποτελεσματική και να πληροί τους σκοπούς για τους οποίους κατασκευάστηκε</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δεν αρκεί να ‘φαινόμαστε’ στο διαδίκτυο, αλλά να προσελκύουμε και να κερδίζουμε συνεχώς επισκέπτες και κατ’ επέκταση πελάτες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στυλ της ιστοσελίδας, το περιεχόμενο, τα κείμενα, τα γραφικά, οι υπηρεσίες που προσφέρει και η αλληλεπίδραση είναι σημαντικοί παράγοντες επιτυχίας της  </a:t>
            </a:r>
          </a:p>
          <a:p>
            <a:pPr>
              <a:spcAft>
                <a:spcPts val="600"/>
              </a:spcAft>
              <a:buFont typeface="Wingdings" panose="05000000000000000000" pitchFamily="2" charset="2"/>
              <a:buChar char="§"/>
            </a:pP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6. Ιστοσελίδες, στόχοι και προβληματισμοί</a:t>
            </a:r>
          </a:p>
        </p:txBody>
      </p:sp>
    </p:spTree>
    <p:extLst>
      <p:ext uri="{BB962C8B-B14F-4D97-AF65-F5344CB8AC3E}">
        <p14:creationId xmlns:p14="http://schemas.microsoft.com/office/powerpoint/2010/main" val="1647780945"/>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σκοπός θα πρέπει να είναι πάντα η δημιουργία πλάνου για να μετατρέψουμε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τους ‘άγνωστους’ επισκέπτες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σε ‘πραγματικούς’ πελάτες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αυτός είναι ένας από τους στόχους του ψηφιακού μάρκετινγκ</a:t>
            </a:r>
          </a:p>
          <a:p>
            <a:pPr>
              <a:spcAft>
                <a:spcPts val="600"/>
              </a:spcAft>
              <a:buFont typeface="Wingdings" panose="05000000000000000000" pitchFamily="2" charset="2"/>
              <a:buChar char="§"/>
            </a:pP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η στρατηγική παρουσίας στο διαδίκτυο προηγείται της κατασκευής της ιστοσελίδας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μια συνεχής διαδικασία, θα πρέπει να προσαρμόζεται συνεχώς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ιστοσελίδα θα πρέπει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να ενημερώνεται, να αναβαθμίζεται, να γίνεται περισσότερο φιλική και αποτελεσματική και να προσαρμόζεται στις τρέχουσες συγκυρίες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φιλοσοφία των ιστοσελίδων στην περίοδο του COVID-19 </a:t>
            </a:r>
            <a:endParaRPr lang="el-GR" altLang="el-GR" sz="20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6. Ιστοσελίδες, στόχοι και προβληματισμοί</a:t>
            </a:r>
          </a:p>
        </p:txBody>
      </p:sp>
    </p:spTree>
    <p:extLst>
      <p:ext uri="{BB962C8B-B14F-4D97-AF65-F5344CB8AC3E}">
        <p14:creationId xmlns:p14="http://schemas.microsoft.com/office/powerpoint/2010/main" val="749681641"/>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Μερικές στρατηγικές οι οποίες θα συμβάλλουν τα μέγιστα στην ανάπτυξη της επιχείρησης στον κόσμο του διαδικτύου είναι:</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δεν πρέπει να αντιγράφουμε άλλες επιχειρήσεις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να ξεκαθαρίσουμε ποιο είναι το βασικό κοινό μας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επιλέγουμε την απλότητα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δεν πρέπει να βασιζόμαστε αποκλειστικά στα κοινωνικά δίκτυα</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πρέπει να εστιάζουμε σε ότι είναι σημαντικό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χρεώνουμε μια δίκαιη τιμή</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παραμένουμε σταθεροί στους στόχους μας - να είμαστε υπομονετικοί και να γνωρίζουμε ότι απαιτείται χρόνο για να εδραιωθούμε</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σωστή διαχείριση της Πολυ-καναλικής πώλησης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omni</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channel</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marketing) </a:t>
            </a: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6. Ιστοσελίδες, στόχοι και προβληματισμοί</a:t>
            </a:r>
          </a:p>
        </p:txBody>
      </p:sp>
    </p:spTree>
    <p:extLst>
      <p:ext uri="{BB962C8B-B14F-4D97-AF65-F5344CB8AC3E}">
        <p14:creationId xmlns:p14="http://schemas.microsoft.com/office/powerpoint/2010/main" val="283287084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σε κάθε επιχείρηση είναι πάρα πολύ σημαντικό να υπάρχει μία στρατηγική marketing στο διαδίκτυο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Internet marketing strategy</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και ειδικότερα στον σχεδιασμό και την κατασκευή ιστοσελίδων…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τρία μεγάλα ερωτήματα μας βοηθούν να το καταλάβουμε καλύτερα: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θα ξεκινούσατε ποτέ μία επιχείρηση χωρίς ένα επιχειρησιακό σχέδιο;</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(β)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θα τοποθετούσατε την διαφήμισή σας σε μία άσχετη επαγγελματική κατηγορία;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και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(γ)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θα πληρώνατε ποτέ κάποιες χιλιάδες ευρώ για μία υπαίθρια διαφήμιση που δεν την βλέπει κανένας;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πλειοψηφία από τους υπεύθυνους των επιχειρήσεων που έχουν ερωτηθεί,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απάντησαν αρνητικά στις παραπάνω ερωτήσεις</a:t>
            </a:r>
            <a:endParaRPr lang="el-GR" altLang="el-GR" sz="2000" dirty="0">
              <a:solidFill>
                <a:srgbClr val="FF0000"/>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6. Ιστοσελίδες, στόχοι και προβληματισμοί</a:t>
            </a:r>
          </a:p>
        </p:txBody>
      </p:sp>
    </p:spTree>
    <p:extLst>
      <p:ext uri="{BB962C8B-B14F-4D97-AF65-F5344CB8AC3E}">
        <p14:creationId xmlns:p14="http://schemas.microsoft.com/office/powerpoint/2010/main" val="642594952"/>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ιστοσελίδα (ή αλλιώς ο ιστοχώρος) πρέπει να σχεδιάζεται και κατασκευάζεται σύμφωνα με τις ανάγκες και τους στόχους της επιχείρησης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σκοπός πάντα είναι </a:t>
            </a:r>
            <a:r>
              <a:rPr lang="el-GR" altLang="el-GR" sz="2400"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η μετατροπή των επισκεπτών σε πελάτες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και κατά συνέπεια </a:t>
            </a:r>
            <a:r>
              <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η αύξηση των πωλήσεων και των κερδών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δεν ξεχνάμε ότι ο ιστοχώρος είναι το ψηφιακό πρόσωπο της επιχείρησης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Αυτό, το ψηφιακό πρόσωπο είναι η πρώτη και πολλές φορές η μόνη πιθανότητα για να δημιουργήσετε μία εντύπωση στα μάτια εκατομμυρίων καταναλωτών του διαδικτύου</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λέγεται ότι οι επισκέπτες διαμορφώνουν τη γνώμη τους για μία ιστοσελίδα μέσα σε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6 ή 7 δευτερόλεπτα</a:t>
            </a:r>
          </a:p>
          <a:p>
            <a:pPr>
              <a:spcAft>
                <a:spcPts val="600"/>
              </a:spcAft>
              <a:buFont typeface="Wingdings" panose="05000000000000000000" pitchFamily="2" charset="2"/>
              <a:buChar char="§"/>
            </a:pPr>
            <a:r>
              <a:rPr lang="el-GR" altLang="el-GR" sz="20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μέσα στο ελάχιστο αυτό χρονικό διάστημα να πείσει τους επισκέπτες του ότι βρήκαν έναν δικτυακό τόπο που ανταποκρίνεται στις προσδοκίες τους, εμπνέει εμπιστοσύνη και τους παρέχει αξία  </a:t>
            </a:r>
            <a:endParaRPr lang="el-GR" altLang="el-GR"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2981942393"/>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39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2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συνήθως, η μεθοδολογία πάνω στην κατασκευή ιστοσελίδων στηρίζεται στα παρακάτω βήματα:</a:t>
            </a:r>
            <a:endParaRPr lang="el-GR" altLang="el-GR" sz="20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Ανάλυση αναγκών και καθορισμός στόχων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Ανάλυση ανταγωνισμού (δυνατά, αδύνατα σημεία)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Ανάπτυξη στρατηγικής (πώς θα πετύχουμε τους στόχους μας)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Γραφιστικός σχεδιασμός (ευχρηστία, λειτουργικότητα, στο επίκεντρό μας ο πελάτης)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Κατασκευή ιστοσελίδας (αρχιτεκτονική της πληροφορίας δηλαδή ποια πληροφορία μπαίνει σε κάθε σελίδα και σε ποιο σημείο της και πως καθοδηγούμε τον επισκέπτη από την είσοδό του μέχρι την μετατροπή του σε πελάτη)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Προώθηση και προβολή - </a:t>
            </a:r>
            <a:r>
              <a:rPr lang="el-GR" sz="2000" i="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θα τα δούμε στη συνέχεια</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(μηχανές αναζήτησης και SEO, πληρωμένες καταχωρήσεις PPC, e-mail marketing, social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media</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κ.α.)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Μέτρηση αποτελεσματικότητας (για να ξέρουμε πως βαδίζουμε και αν έχουμε πετύχει τους στόχους μας)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4344735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θα αναφερθούμε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στον παγκόσμιο ιστό και το ηλεκτρονικό εμπόριο</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στο σχεδιασμό, τη δημιουργία αλλά και την προώθηση των ιστοσελίδων </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τις δυνατότητες που υπάρχουν για διαδικτυακή διαφήμιση</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επανέρχονται όπως: το διαδίκτυο (Internet), ο ιστός (web), το ηλεκτρονικό εμπόριο (e-commerce), οι ηλεκτρονικές αγορές (e-marketplaces), τα μοντέλα B2B, B2C, C2C, C2B, </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το πρωτόκολλο δικτύωσης και επικοινωνίας TCP / IP, το Web 2.0, η HTML, η Javascript, η CSS, οι πύλες πληρωμών (payment gateways), ο διαμεσολαβητής πληροφοριών (infomediary), </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τα IPv4 και IPv6</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1. Εισαγωγή</a:t>
            </a:r>
          </a:p>
        </p:txBody>
      </p:sp>
    </p:spTree>
    <p:extLst>
      <p:ext uri="{BB962C8B-B14F-4D97-AF65-F5344CB8AC3E}">
        <p14:creationId xmlns:p14="http://schemas.microsoft.com/office/powerpoint/2010/main" val="3142146190"/>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Υπάρχουν ορισμένοι κανόνες που εφαρμόζονται συνήθως πάνω στην κατασκευή ιστοσελίδων :</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Ευχρηστία, λειτουργικότητα και φιλικότητα προς τον χρήστη</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Ο κώδικας HTML να ακολουθεί τα πρότυπα W3C και να λειτουργεί σωστά στους κυριότερους περιηγητές</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Άριστο κείμενο (περιεχόμενο και ύφος των κειμένων σύμφωνα με τους στόχους μας και τον σκοπό της ιστοσελίδας μας) και εξαιρετική περιήγηση</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Ταχύτητα στο κατέβασμα της ιστοσελίδας και μικροί χρόνοι απόκρισης</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Η ιστοσελίδα να δείχνει αξιοπιστία και φερεγγυότητα ώστε να πείθει</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Τέλος και πολύ σημαντικό, η καλή κατάταξη στα πρώτα αποτελέσματα των μηχανών αναζήτησης</a:t>
            </a:r>
          </a:p>
          <a:p>
            <a:pPr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222222"/>
                </a:solidFill>
                <a:latin typeface="Arial Narrow" panose="020B0606020202030204" pitchFamily="34" charset="0"/>
                <a:cs typeface="Courier New" panose="02070309020205020404" pitchFamily="49" charset="0"/>
                <a:hlinkClick r:id="rId3"/>
              </a:rPr>
              <a:t>https://bit.ly/37lUqBp</a:t>
            </a:r>
            <a:r>
              <a:rPr lang="el-GR" sz="2000" dirty="0">
                <a:solidFill>
                  <a:srgbClr val="222222"/>
                </a:solidFill>
                <a:latin typeface="Arial Narrow" panose="020B0606020202030204" pitchFamily="34" charset="0"/>
                <a:cs typeface="Courier New" panose="02070309020205020404" pitchFamily="49" charset="0"/>
              </a:rPr>
              <a:t> </a:t>
            </a:r>
            <a:r>
              <a:rPr lang="en-GB" sz="2000" dirty="0">
                <a:solidFill>
                  <a:srgbClr val="222222"/>
                </a:solidFill>
                <a:latin typeface="Arial Narrow" panose="020B0606020202030204" pitchFamily="34" charset="0"/>
                <a:cs typeface="Courier New" panose="02070309020205020404" pitchFamily="49" charset="0"/>
              </a:rPr>
              <a:t> </a:t>
            </a:r>
            <a:endParaRPr lang="el-GR" sz="2000" dirty="0">
              <a:solidFill>
                <a:srgbClr val="222222"/>
              </a:solidFill>
              <a:latin typeface="Arial Narrow" panose="020B0606020202030204" pitchFamily="34" charset="0"/>
              <a:cs typeface="Courier New" panose="02070309020205020404" pitchFamily="49" charset="0"/>
            </a:endParaRPr>
          </a:p>
          <a:p>
            <a:pPr marL="0" indent="0">
              <a:spcAft>
                <a:spcPts val="600"/>
              </a:spcAft>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2929922743"/>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ονοματοδοσία Ιστοσελίδας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αλλά και η κατοχύρωσή της</a:t>
            </a:r>
          </a:p>
          <a:p>
            <a:pPr>
              <a:spcAft>
                <a:spcPts val="600"/>
              </a:spcAft>
              <a:buFont typeface="Wingdings" panose="05000000000000000000" pitchFamily="2" charset="2"/>
              <a:buChar char="§"/>
            </a:pP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URL, DNS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και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ICANN</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προτεινόμενα domain names με την ονομασία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maditinos</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(από την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dnhost</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pic>
        <p:nvPicPr>
          <p:cNvPr id="2" name="Εικόνα 1">
            <a:extLst>
              <a:ext uri="{FF2B5EF4-FFF2-40B4-BE49-F238E27FC236}">
                <a16:creationId xmlns:a16="http://schemas.microsoft.com/office/drawing/2014/main" id="{71710258-DD3D-4688-B304-51D6E3493882}"/>
              </a:ext>
            </a:extLst>
          </p:cNvPr>
          <p:cNvPicPr>
            <a:picLocks noChangeAspect="1"/>
          </p:cNvPicPr>
          <p:nvPr/>
        </p:nvPicPr>
        <p:blipFill>
          <a:blip r:embed="rId3"/>
          <a:stretch>
            <a:fillRect/>
          </a:stretch>
        </p:blipFill>
        <p:spPr>
          <a:xfrm>
            <a:off x="539552" y="2979126"/>
            <a:ext cx="6696744" cy="3482340"/>
          </a:xfrm>
          <a:prstGeom prst="rect">
            <a:avLst/>
          </a:prstGeom>
        </p:spPr>
      </p:pic>
    </p:spTree>
    <p:extLst>
      <p:ext uri="{BB962C8B-B14F-4D97-AF65-F5344CB8AC3E}">
        <p14:creationId xmlns:p14="http://schemas.microsoft.com/office/powerpoint/2010/main" val="69558738"/>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Αρχιτεκτονική ιστοσελίδων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επίπεδη αρχιτεκτονική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χρήσιμη και ενδιαφέρουσα για απλούς ιστότοπους όπου η αρχική σελίδα συνδέεται και συνεργάζεται με 4-5 επιπλέον σελίδες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ιεραρχική αρχιτεκτονική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χρήσιμη για μεγαλύτερες ιστοσελίδες με περισσότερες σελίδες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πολυδιάστατη αρχιτεκτονική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ιστοσελίδων χαρακτηρίζεται από πολλαπλούς συνδέσμους σε σελίδες όλων των επιπέδων.  Η αρχιτεκτονική αυτή παρέχει στον επισκέπτη πολλά διαφορετικά μονοπάτια σε όλο το εύρος του ιστότοπου</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σειριακή αρχιτεκτονική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ιστοσελίδων χαρακτηρίζεται από τη δυνατότητα καθοδήγησης του επισκέπτη βήμα-βήμα σε μια έρευνα, συναλλαγή ή εκπαιδευτική ενότητα</a:t>
            </a:r>
          </a:p>
          <a:p>
            <a:pPr>
              <a:spcAft>
                <a:spcPts val="600"/>
              </a:spcAft>
              <a:buFont typeface="Wingdings" panose="05000000000000000000" pitchFamily="2" charset="2"/>
              <a:buChar cha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1434691346"/>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αρχιτεκτονική του ιστότοπου αναφέρεται στον τρόπο με τον οποίο τον διαμορφώνουμε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ώστε να διασφαλίσουμε την επίτευξη των επιχειρηματικών μας στόχων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παρέχοντας παράλληλα μια εξαιρετική εμπειρία για τους χρήστες / επισκέπτες μας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όλοι οι ιστότοποι έχουν αρχιτεκτονική πληροφοριών (information architecture – IA)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αλλά η συνολική εικόνα της αρχιτεκτονικής ενός ιστότοπου περιλαμβάνει επίσης: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τη χρηστικότητα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usability</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σχεδιασμό αλληλεπίδρασης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interaction</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design) και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σχεδιασμό διεπαφής χρήστη (user interface design)</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65468028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78867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 τον όρο </a:t>
            </a:r>
            <a:r>
              <a:rPr lang="el-GR" sz="2000" b="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χρηστικότητα</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εννοούμε </a:t>
            </a:r>
            <a:r>
              <a:rPr lang="el-GR" sz="2000" dirty="0">
                <a:solidFill>
                  <a:srgbClr val="0000FF"/>
                </a:solidFill>
                <a:effectLst/>
                <a:latin typeface="Arial Narrow" panose="020B0606020202030204" pitchFamily="34" charset="0"/>
                <a:ea typeface="Times New Roman" panose="02020603050405020304" pitchFamily="18" charset="0"/>
                <a:cs typeface="Courier New" panose="02070309020205020404" pitchFamily="49" charset="0"/>
              </a:rPr>
              <a:t>την ευκολία με την οποία ένα άτομο μπορεί να πετύχει ένα στόχο χρησιμοποιώντας διάφορα εργαλεία όπως μια ιστοσελίδα</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t>
            </a:r>
            <a:r>
              <a:rPr lang="el-GR" sz="20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ένα έξυπνο κινητό τηλέφωνο ή κάτι ανάλογο ψηφιακό</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Τα βασικότερα χαρακτηριστικά της χρηστικότητα μιας ιστοσελίδας είναι:</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ευκολία μάθησης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ease of learning</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l-GR" sz="2000" i="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πόσο εύκολα εκτελεί ο χρήστης μια ενέργεια με την πρώτη του επίσκεψη σε μια ιστοσελίδα</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αποδοτικότητα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efficiency</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l-GR" sz="2000" i="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πόσο γρήγορα και αποτελεσματικά εκτελεί ενέργειες ο χρήστης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 βαθμός αποτύπωσης στη μνήμη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memorability</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l-GR" sz="2000" i="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πόσο εύκολα θυμάται ο χρήστης τις ιδιαιτερότητες μια ιστοσελίδας </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Τα ποσοστά σφαλμάτων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error rates</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l-GR" sz="2000" i="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πόσο εύκολα κάνουν λάθη οι χρήστες και πόσο εύκολα επανέρχονται</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Το επίπεδο ικανοποίησης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satisfaction level</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l-GR" sz="2000" i="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πως αξιολογούν οι χρήστες μια ιστοσελίδα</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600"/>
              </a:spcAft>
              <a:buFont typeface="Wingdings" panose="05000000000000000000" pitchFamily="2" charset="2"/>
              <a:buChar char="ü"/>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1861114440"/>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7886700" cy="491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 </a:t>
            </a:r>
            <a:r>
              <a:rPr lang="el-GR" sz="20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προσβασιμότητα (accessibility) </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διαδικτύου εννοούμε το βαθμό κατά τον οποίο άνθρωποι με αναπηρία μπορούν να έχουν πρόσβαση και να χρησιμοποιούν πηγές του διαδικτύου</a:t>
            </a:r>
          </a:p>
          <a:p>
            <a:pPr>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απώλεια ακοής, η μειωμένη όραση, η περιορισμένη  κινητικότητα είναι εμπόδια, απειλούν ακόμα και με αποκλεισμό, στην εύκολη πρόσβαση στο διαδίκτυο</a:t>
            </a:r>
          </a:p>
          <a:p>
            <a:pPr>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είναι ένα σοβαρό θέμα και απασχολεί την κοινότητα</a:t>
            </a:r>
          </a:p>
          <a:p>
            <a:pPr>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πολλές επιχειρήσεις έχουν βελτιώσει σημαντικά τις ιστοσελίδες τους με το βλέμμα στραμμένο στην παροχή προσβασιμότητα σε όλους</a:t>
            </a:r>
          </a:p>
          <a:p>
            <a:pPr>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πάρχουν διεθνώς εγκεκριμένα πρωτόκολλα τα οποία βοηθούν στο να γίνουν οι ιστοσελίδες πιο φιλικές και προσβάσιμες</a:t>
            </a:r>
          </a:p>
          <a:p>
            <a:pPr>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latin typeface="Arial Narrow" panose="020B0606020202030204" pitchFamily="34" charset="0"/>
                <a:cs typeface="Courier New" panose="02070309020205020404" pitchFamily="49" charset="0"/>
              </a:rPr>
              <a:t>οι γραμματοσειρές, οι επικεφαλίδες, οι εικόνες, τα χρώματα, οι σύνδεσμοι, ο σωστός συνδυασμός πληκτρολογίου, ποντικιού και φωνής κάνουν ευκολότερη την προσβασιμότητα. </a:t>
            </a:r>
            <a:endParaRPr lang="el-GR" altLang="el-GR" sz="2000" dirty="0">
              <a:solidFill>
                <a:srgbClr val="222222"/>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1060274868"/>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δημιουργία πληροφοριών αρχιτεκτονικής για το σχεδιασμό ιστοσελίδων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σήμερα υπάρχουν τεχνολογίες και δυνατότητες να δημιουργήσουμε αρχιτεκτονική πληροφοριών για το σχεδιασμό ιστοσελίδων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αρχιτεκτονική πληροφοριών βοηθά και αντιμετωπίζει το χάος, δημιουργώντας μια σαφή δομή για έναν ιστότοπο, μια εφαρμογή ή ένα πρόγραμμα</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γνωστό ότι η αρχιτεκτονική πληροφοριών είναι ένα μέρος του σχεδιασμού αλληλεπίδρασης που λαμβάνει υπόψη το περιεχόμενο, το περιβάλλον και τους χρήστες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αυτό σημαίνει ότι οι ανάγκες των χρηστών, οι επιχειρηματικοί στόχοι και οι διαφορετικοί τύποι περιεχομένου πρέπει να λαμβάνονται υπόψη κατά τη δομή των πληροφοριών ενός προϊόντος</a:t>
            </a:r>
            <a:endParaRPr lang="el-GR" altLang="el-GR"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3284062182"/>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αρχιτεκτονική πληροφοριών</a:t>
            </a: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	 		</a:t>
            </a:r>
          </a:p>
          <a:p>
            <a:pPr>
              <a:spcAft>
                <a:spcPts val="600"/>
              </a:spcAft>
              <a:buFont typeface="Wingdings" panose="05000000000000000000" pitchFamily="2" charset="2"/>
              <a:buChar char="§"/>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pic>
        <p:nvPicPr>
          <p:cNvPr id="2" name="Εικόνα 1">
            <a:extLst>
              <a:ext uri="{FF2B5EF4-FFF2-40B4-BE49-F238E27FC236}">
                <a16:creationId xmlns:a16="http://schemas.microsoft.com/office/drawing/2014/main" id="{6F30CEE2-2103-44BD-8CF2-08290B1B9B5E}"/>
              </a:ext>
            </a:extLst>
          </p:cNvPr>
          <p:cNvPicPr>
            <a:picLocks noChangeAspect="1"/>
          </p:cNvPicPr>
          <p:nvPr/>
        </p:nvPicPr>
        <p:blipFill>
          <a:blip r:embed="rId3"/>
          <a:stretch>
            <a:fillRect/>
          </a:stretch>
        </p:blipFill>
        <p:spPr>
          <a:xfrm>
            <a:off x="1704816" y="1736812"/>
            <a:ext cx="5516693" cy="4590882"/>
          </a:xfrm>
          <a:prstGeom prst="rect">
            <a:avLst/>
          </a:prstGeom>
        </p:spPr>
      </p:pic>
    </p:spTree>
    <p:extLst>
      <p:ext uri="{BB962C8B-B14F-4D97-AF65-F5344CB8AC3E}">
        <p14:creationId xmlns:p14="http://schemas.microsoft.com/office/powerpoint/2010/main" val="1204323597"/>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Τα πέντε βήματα της ανάπτυξης αρχιτεκτονικής πληροφοριών είναι:</a:t>
            </a:r>
          </a:p>
          <a:p>
            <a:pPr marL="457200" indent="-457200">
              <a:spcAft>
                <a:spcPts val="600"/>
              </a:spcAft>
              <a:buFont typeface="+mj-lt"/>
              <a:buAutoNum type="arabicPeriod"/>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διεξαγωγή έρευνας πελατών </a:t>
            </a:r>
          </a:p>
          <a:p>
            <a:pPr marL="457200" indent="-457200">
              <a:spcAft>
                <a:spcPts val="600"/>
              </a:spcAft>
              <a:buFont typeface="+mj-lt"/>
              <a:buAutoNum type="arabicPeriod"/>
            </a:pPr>
            <a:r>
              <a:rPr lang="el-GR" altLang="el-GR" sz="2400" dirty="0">
                <a:latin typeface="Arial Narrow" panose="020B0606020202030204" pitchFamily="34" charset="0"/>
                <a:cs typeface="Courier New" panose="02070309020205020404" pitchFamily="49" charset="0"/>
              </a:rPr>
              <a:t>ενημέρωση και έλεγχος περιεχομένου </a:t>
            </a:r>
          </a:p>
          <a:p>
            <a:pPr marL="457200" indent="-457200">
              <a:spcAft>
                <a:spcPts val="600"/>
              </a:spcAft>
              <a:buFont typeface="+mj-lt"/>
              <a:buAutoNum type="arabicPeriod"/>
            </a:pPr>
            <a:r>
              <a:rPr lang="el-GR" altLang="el-GR" sz="2400" dirty="0">
                <a:latin typeface="Arial Narrow" panose="020B0606020202030204" pitchFamily="34" charset="0"/>
                <a:cs typeface="Courier New" panose="02070309020205020404" pitchFamily="49" charset="0"/>
              </a:rPr>
              <a:t>εφαρμογή καρτών για ταξινόμηση περιεχομένου </a:t>
            </a:r>
          </a:p>
          <a:p>
            <a:pPr marL="457200" indent="-457200">
              <a:spcAft>
                <a:spcPts val="600"/>
              </a:spcAft>
              <a:buFont typeface="+mj-lt"/>
              <a:buAutoNum type="arabicPeriod"/>
            </a:pPr>
            <a:r>
              <a:rPr lang="el-GR" altLang="el-GR" sz="2400" dirty="0">
                <a:latin typeface="Arial Narrow" panose="020B0606020202030204" pitchFamily="34" charset="0"/>
                <a:cs typeface="Courier New" panose="02070309020205020404" pitchFamily="49" charset="0"/>
              </a:rPr>
              <a:t>δημιουργία μιας ιεραρχίας ιστότοπου για φιλική προς το χρήστη πλοήγηση</a:t>
            </a:r>
          </a:p>
          <a:p>
            <a:pPr marL="457200" indent="-457200">
              <a:spcAft>
                <a:spcPts val="600"/>
              </a:spcAft>
              <a:buFont typeface="+mj-lt"/>
              <a:buAutoNum type="arabicPeriod"/>
            </a:pPr>
            <a:r>
              <a:rPr lang="el-GR" altLang="el-GR" sz="2400" dirty="0">
                <a:latin typeface="Arial Narrow" panose="020B0606020202030204" pitchFamily="34" charset="0"/>
                <a:cs typeface="Courier New" panose="02070309020205020404" pitchFamily="49" charset="0"/>
              </a:rPr>
              <a:t>δημιουργία ενός πρωτοτύπου διεπαφής χρήστη για μελλοντική ανάπτυξη </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1618653282"/>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49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5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δημιουργία ιστοσελίδας απαιτεί πρώτα κατάλληλο σχεδιασμό και στη συνέχεια προσεκτική και στοχευμένη προγραμματιστική κατασκευή</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στόχος πάντως είναι να δημιουργηθεί μια ιστοσελίδα όπου ο επισκέπτης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θα μπορεί εύκολα να βρει αυτό που ζητάει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και να ολοκληρώνει με απλά βήματα τις συναλλαγές του</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ιστοσελίδα θε πρέπει επίσης να είναι εύκολα προσπελάσιμη από κάποιον φυλλομετρητή ιστού (web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browser</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ένας φυλλομετρητής ιστού, ή περιηγητής ιστού ή φυλλομετρητής ιστοσελίδων είναι λογισμικό που επιτρέπει στον χρήστη του να προβάλλει, και να αλληλοεπιδρά με κείμενα, εικόνες, βίντεο, μουσική, παιχνίδια και άλλες πληροφορίες συνήθως αναρτημένες σε μια ιστοσελίδα ενός ιστότοπου στον παγκόσμιο ιστό ή σε ένα τοπικό δίκτυο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Διανέμεται δωρεάν !</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41097898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παραπάνω έννοιες, μαζί με τις νέες που θα παρουσιαστούν και είναι μεταξύ των άλλων οι: </a:t>
            </a:r>
          </a:p>
          <a:p>
            <a:pPr>
              <a:spcAft>
                <a:spcPts val="600"/>
              </a:spcAft>
              <a:buFont typeface="Wingdings" panose="05000000000000000000" pitchFamily="2" charset="2"/>
              <a:buChar char="ü"/>
            </a:pP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AJAX </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ενιαίος εντοπιστής πόρου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Uniform Resource Locator – URL)</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σύστημα ονομάτων τομέα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Domain Names System - DNS)</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πρωτόκολλο μεταφοράς υπερκειμένου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hypertext transfer protocol – http://)</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πρωτόκολλο μεταφοράς αρχείων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file transfer protocol – ftp://)</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αρχιτεκτονικές ιστοσελίδων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Web site architectures)</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διαδικτυακή εταιρεία ονοματοδοσίας και αριθμοδότησης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International Corporation for Assigned Names and Numbers – ICAAN)</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1. Εισαγωγή</a:t>
            </a:r>
          </a:p>
        </p:txBody>
      </p:sp>
    </p:spTree>
    <p:extLst>
      <p:ext uri="{BB962C8B-B14F-4D97-AF65-F5344CB8AC3E}">
        <p14:creationId xmlns:p14="http://schemas.microsoft.com/office/powerpoint/2010/main" val="1724509387"/>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Χρήση των Φυλλομετρητών (Web browsers),  Παγκοσμίως στην Ελλάδα και στην Κίνα</a:t>
            </a:r>
          </a:p>
          <a:p>
            <a:pPr>
              <a:spcAft>
                <a:spcPts val="600"/>
              </a:spcAft>
              <a:buFont typeface="Wingdings" panose="05000000000000000000" pitchFamily="2" charset="2"/>
              <a:buChar char="§"/>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pic>
        <p:nvPicPr>
          <p:cNvPr id="2" name="Εικόνα 1">
            <a:extLst>
              <a:ext uri="{FF2B5EF4-FFF2-40B4-BE49-F238E27FC236}">
                <a16:creationId xmlns:a16="http://schemas.microsoft.com/office/drawing/2014/main" id="{EDD1D4E2-FE33-471F-8F2E-5381606695C9}"/>
              </a:ext>
            </a:extLst>
          </p:cNvPr>
          <p:cNvPicPr>
            <a:picLocks noChangeAspect="1"/>
          </p:cNvPicPr>
          <p:nvPr/>
        </p:nvPicPr>
        <p:blipFill>
          <a:blip r:embed="rId3"/>
          <a:stretch>
            <a:fillRect/>
          </a:stretch>
        </p:blipFill>
        <p:spPr>
          <a:xfrm>
            <a:off x="467544" y="2216075"/>
            <a:ext cx="8388932" cy="963835"/>
          </a:xfrm>
          <a:prstGeom prst="rect">
            <a:avLst/>
          </a:prstGeom>
        </p:spPr>
      </p:pic>
      <p:pic>
        <p:nvPicPr>
          <p:cNvPr id="3" name="Εικόνα 2">
            <a:extLst>
              <a:ext uri="{FF2B5EF4-FFF2-40B4-BE49-F238E27FC236}">
                <a16:creationId xmlns:a16="http://schemas.microsoft.com/office/drawing/2014/main" id="{BEAE70FF-AFC7-4325-AF06-26192F09C4DA}"/>
              </a:ext>
            </a:extLst>
          </p:cNvPr>
          <p:cNvPicPr>
            <a:picLocks noChangeAspect="1"/>
          </p:cNvPicPr>
          <p:nvPr/>
        </p:nvPicPr>
        <p:blipFill>
          <a:blip r:embed="rId4"/>
          <a:stretch>
            <a:fillRect/>
          </a:stretch>
        </p:blipFill>
        <p:spPr>
          <a:xfrm>
            <a:off x="467544" y="3451831"/>
            <a:ext cx="8388932" cy="973796"/>
          </a:xfrm>
          <a:prstGeom prst="rect">
            <a:avLst/>
          </a:prstGeom>
        </p:spPr>
      </p:pic>
      <p:pic>
        <p:nvPicPr>
          <p:cNvPr id="4" name="Εικόνα 3">
            <a:extLst>
              <a:ext uri="{FF2B5EF4-FFF2-40B4-BE49-F238E27FC236}">
                <a16:creationId xmlns:a16="http://schemas.microsoft.com/office/drawing/2014/main" id="{C1A67E13-C3BE-4954-8579-07529573D4CF}"/>
              </a:ext>
            </a:extLst>
          </p:cNvPr>
          <p:cNvPicPr>
            <a:picLocks noChangeAspect="1"/>
          </p:cNvPicPr>
          <p:nvPr/>
        </p:nvPicPr>
        <p:blipFill>
          <a:blip r:embed="rId5"/>
          <a:stretch>
            <a:fillRect/>
          </a:stretch>
        </p:blipFill>
        <p:spPr>
          <a:xfrm>
            <a:off x="467544" y="4702974"/>
            <a:ext cx="8388932" cy="916187"/>
          </a:xfrm>
          <a:prstGeom prst="rect">
            <a:avLst/>
          </a:prstGeom>
        </p:spPr>
      </p:pic>
    </p:spTree>
    <p:extLst>
      <p:ext uri="{BB962C8B-B14F-4D97-AF65-F5344CB8AC3E}">
        <p14:creationId xmlns:p14="http://schemas.microsoft.com/office/powerpoint/2010/main" val="22357877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4911"/>
            <a:ext cx="8786626"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Πως γράφουμε όμως τις ιστοσελίδες;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Τι γλώσσα χρησιμοποιούμε;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η HTML η μοναδική λύση;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HTML</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CSS</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Javascript</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Java</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Python</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SQL</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PHP  και </a:t>
            </a: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(dot)NET </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2144022860"/>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20534"/>
            <a:ext cx="8786626"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παρακλάδι της Javascript είναι η AJAX</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AJAX, ασύγχρονη JavaScript και XML (Asynchronous JavaScript and XML. – AJAX)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έχει τη δυνατότητα να ζωντανέψει ακόμα περισσότερο τον ιστό, είναι μια τεχνική για τη δημιουργία γρήγορων και δυναμικών ιστοσελίδων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AJAX επιτρέπει στις ιστοσελίδες να ενημερώνονται ασύγχρονα, ανταλλάσσοντας μικρές ποσότητες δεδομένων με τον διακομιστή πίσω από τα παρασκήνια</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αυτό σημαίνει ότι είναι δυνατή η ενημέρωση τμημάτων μιας ιστοσελίδας, χωρίς επαναφόρτωση ολόκληρης της σελίδας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ουσιαστικά είναι συνδυασμός τεχνολογιών που βασίζονται σε JavaScript. Αντλεί δεδομένα σε πραγματικό χρόνο για τη δημιουργία διαδραστικών οθονών στο διαδίκτυο</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4181403395"/>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12563"/>
            <a:ext cx="878662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World Wide Web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Consortium</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(W3C) </a:t>
            </a:r>
            <a:endParaRPr lang="en-GB"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Μέρος</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του οποίου αποτελεί και το Web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Accessibility</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Initiative</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μια διεθνής κοινοπραξία που καθιερώνει, εγκρίνει και δημοσιεύει πρότυπα για τις γλώσσες προγραμματισμού που χρησιμοποιούνται για την ανάπτυξη λογισμικού στο διαδίκτυο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σκοπός του είναι να διασφαλίσει ότι το διαδίκτυο θα συνεχίσει να υποστηρίζει την επικοινωνία και το εμπόριο για όλους τους ανθρώπους και δεν θα υπάρχουν στεγανά τα οποία αδυνατούν να επικοινωνούν μεταξύ τους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διαδικτυακές γλώσσες που προαναφέραμε έχουν την έγκριση του W3C </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4033290801"/>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12563"/>
            <a:ext cx="878662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σήμερα οι ιστοσελίδες γίνονται ολοένα και πιο απαιτητικές ώστε να καλύψουν τις ανάγκες των χρηστών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για το λόγο αυτό χρησιμοποιούν σύγχρονα μέσα ώστε να είναι πάντα ενημερωμένες και αποτελεσματικές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συστήματα διαχείρισης περιεχομένου (content management systems)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βοηθούν και αυτά προς την κατεύθυνση αυτή</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συστήματα αυτά είναι λογισμικό για τη διαχείριση ψηφιακού περιεχομένου σε διαδικτυακά περιβάλλοντα και βοηθούν σημαντικά τις ομάδες που αναπτύσσουν και συντηρούν ιστοσελίδες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στα συστήματα αυτά, μεταξύ των άλλων, ανήκει και η CSS με τα επάλληλα φύλλα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cascading</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style</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sheets</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 CSS), η οποία μπορεί να ελέγξει τις γραμματοσειρές, τα χρώματα, το στυλ, και άλλα.</a:t>
            </a: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49541902"/>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12563"/>
            <a:ext cx="878662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μια ιστοσελίδα, αν είναι σύνθετη και έχει ιδιαίτερες απαιτήσεις  μπορεί να ανατεθεί σε μια εταιρεία ειδικών να τη σχεδιάσει και να την αναπτύξει</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όλοι όμως μπορούμε να δημιουργήσουμε μόνοι μας απλές και λειτουργικές ιστοσελίδες χωρίς ιδιαίτερες γνώσεις</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Website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setup</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hlinkClick r:id="rId3"/>
              </a:rPr>
              <a:t>https://websitesetup.org/</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μας προτείνει τρόπους αλλά και τα βήματα να προχωρήσουμε</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μας συμβουλεύει και τονίζει ότι ‘είτε θέλετε να δημιουργήσετε έναν ιστότοπο για τον εαυτό σας είτε για την επιχείρησή σας, μπορείτε εύκολα να το κάνετε χρησιμοποιώντας τα σωστά εργαλεία και πόρους’</a:t>
            </a:r>
          </a:p>
          <a:p>
            <a:pPr marL="0" indent="0">
              <a:spcAft>
                <a:spcPts val="600"/>
              </a:spcAft>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2597125766"/>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12563"/>
            <a:ext cx="8786626"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Προτείνει δε τα παρακάτω:</a:t>
            </a:r>
          </a:p>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Όνομα τομέα (domain </a:t>
            </a:r>
            <a:r>
              <a:rPr lang="el-GR" altLang="el-GR" sz="2400" dirty="0" err="1">
                <a:highlight>
                  <a:srgbClr val="FFFF00"/>
                </a:highlight>
                <a:latin typeface="Arial Narrow" panose="020B0606020202030204" pitchFamily="34" charset="0"/>
                <a:ea typeface="Times New Roman" panose="02020603050405020304" pitchFamily="18" charset="0"/>
                <a:cs typeface="Courier New" panose="02070309020205020404" pitchFamily="49" charset="0"/>
              </a:rPr>
              <a:t>name</a:t>
            </a: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 (η προσαρμοσμένη διεύθυνση του ιστοτόπου μας, www.Nameofyoursite.com)</a:t>
            </a:r>
          </a:p>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Φιλοξενία σε ιστότοπο (web hosting) (υπηρεσία που φιλοξενεί τον ιστότοπό μας)</a:t>
            </a:r>
          </a:p>
          <a:p>
            <a:pPr>
              <a:spcAft>
                <a:spcPts val="600"/>
              </a:spcAft>
              <a:buFont typeface="Wingdings" panose="05000000000000000000" pitchFamily="2" charset="2"/>
              <a:buChar char="§"/>
            </a:pPr>
            <a:r>
              <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rPr>
              <a:t>WordPress (δωρεάν, συνήθως χρησιμοποιούμενη πλατφόρμα ιστότοπου)</a:t>
            </a:r>
          </a:p>
          <a:p>
            <a:pPr>
              <a:spcAft>
                <a:spcPts val="600"/>
              </a:spcAft>
              <a:buFont typeface="Wingdings" panose="05000000000000000000" pitchFamily="2" charset="2"/>
              <a:buChar char="§"/>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WordPress: Είναι ένα ελεύθερο και ανοικτού κώδικα λογισμικό, ο απλούστερος και πιο δημοφιλής τρόπος, που μπορεί να χρησιμοποιηθεί για τη δημιουργία ενός ιστότοπου ή ενός ιστολογίου (blog) ή μιας εφαρμογής. Περισσότεροι από 40% ιστότοπους που επισκεπτόμαστε πιθανώς υποστηρίζονται από το WordPress. Είναι γραμμένο σε PHP και MySQL</a:t>
            </a:r>
          </a:p>
          <a:p>
            <a:pPr>
              <a:spcAft>
                <a:spcPts val="600"/>
              </a:spcAft>
              <a:buFont typeface="Wingdings" panose="05000000000000000000" pitchFamily="2" charset="2"/>
              <a:buChar char="§"/>
            </a:pPr>
            <a:endParaRPr lang="el-GR" altLang="el-GR" sz="2400" dirty="0">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7. Δημιουργία Ιστοσελίδας</a:t>
            </a:r>
          </a:p>
        </p:txBody>
      </p:sp>
    </p:spTree>
    <p:extLst>
      <p:ext uri="{BB962C8B-B14F-4D97-AF65-F5344CB8AC3E}">
        <p14:creationId xmlns:p14="http://schemas.microsoft.com/office/powerpoint/2010/main" val="2296615871"/>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096862"/>
            <a:ext cx="878662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είναι η αγορά και πώληση αγαθών και υπηρεσιών μέσω του διαδικτύου</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μπορεί να υποκαταστήσει τα φυσικά καταστήματα, αν και ορισμένες επιχειρήσεις επιλέγουν να διατηρήσουν και τα δύο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σχεδόν το κάθε τι μπορεί να αγοραστεί μέσω του ηλεκτρονικού εμπορίου σήμερα</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οι περισσότερες ιστοσελίδες επιθυμούν να πουλήσουν μέσω του ηλεκτρονικού εμπορίου και για τον λόγο αυτό, θα πρέπει να ενσωματώσουν ανάλογες δυνατότητες</a:t>
            </a: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σήμερα όλες οι σχετικές εταιρείες λογισμικού προσφέρουν πληροφοριακά συστήματα για την υποστήριξη των διαδικτυακών καταστημάτων και εξασφαλίζουν τις χρηματοοικονομικές συναλλαγές μέσω του διαδικτύου </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94881779"/>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εξέλιξη του ηλεκτρονικού εμπορίου λιανικών πωλήσεων 2015 - 2023.</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pic>
        <p:nvPicPr>
          <p:cNvPr id="2" name="Εικόνα 1">
            <a:extLst>
              <a:ext uri="{FF2B5EF4-FFF2-40B4-BE49-F238E27FC236}">
                <a16:creationId xmlns:a16="http://schemas.microsoft.com/office/drawing/2014/main" id="{E8FFFABC-55CA-4284-B066-288BA0BDB88F}"/>
              </a:ext>
            </a:extLst>
          </p:cNvPr>
          <p:cNvPicPr>
            <a:picLocks noChangeAspect="1"/>
          </p:cNvPicPr>
          <p:nvPr/>
        </p:nvPicPr>
        <p:blipFill>
          <a:blip r:embed="rId3"/>
          <a:stretch>
            <a:fillRect/>
          </a:stretch>
        </p:blipFill>
        <p:spPr>
          <a:xfrm>
            <a:off x="958949" y="1700808"/>
            <a:ext cx="6984775" cy="4408343"/>
          </a:xfrm>
          <a:prstGeom prst="rect">
            <a:avLst/>
          </a:prstGeom>
        </p:spPr>
      </p:pic>
    </p:spTree>
    <p:extLst>
      <p:ext uri="{BB962C8B-B14F-4D97-AF65-F5344CB8AC3E}">
        <p14:creationId xmlns:p14="http://schemas.microsoft.com/office/powerpoint/2010/main" val="1200646728"/>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59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69850" y="1197262"/>
            <a:ext cx="8786626"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Το καλάθι αγορών της ΙΚΕΑ</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cs typeface="Courier New" panose="02070309020205020404" pitchFamily="49" charset="0"/>
              </a:rPr>
              <a:t>Το καλάθι αγορών στο </a:t>
            </a:r>
            <a:r>
              <a:rPr lang="el-GR" altLang="el-GR" sz="2400" dirty="0" err="1">
                <a:latin typeface="Arial Narrow" panose="020B0606020202030204" pitchFamily="34" charset="0"/>
                <a:cs typeface="Courier New" panose="02070309020205020404" pitchFamily="49" charset="0"/>
              </a:rPr>
              <a:t>eShop</a:t>
            </a:r>
            <a:r>
              <a:rPr lang="el-GR" altLang="el-GR" sz="2400" dirty="0">
                <a:latin typeface="Arial Narrow" panose="020B0606020202030204" pitchFamily="34" charset="0"/>
                <a:cs typeface="Courier New" panose="02070309020205020404" pitchFamily="49" charset="0"/>
              </a:rPr>
              <a:t> του </a:t>
            </a:r>
            <a:r>
              <a:rPr lang="el-GR" altLang="el-GR" sz="2400" dirty="0" err="1">
                <a:latin typeface="Arial Narrow" panose="020B0606020202030204" pitchFamily="34" charset="0"/>
                <a:cs typeface="Courier New" panose="02070309020205020404" pitchFamily="49" charset="0"/>
              </a:rPr>
              <a:t>Μασούτη</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pic>
        <p:nvPicPr>
          <p:cNvPr id="3" name="Εικόνα 2">
            <a:extLst>
              <a:ext uri="{FF2B5EF4-FFF2-40B4-BE49-F238E27FC236}">
                <a16:creationId xmlns:a16="http://schemas.microsoft.com/office/drawing/2014/main" id="{B77F66A2-3BF4-4CB6-901C-40101D63C3C1}"/>
              </a:ext>
            </a:extLst>
          </p:cNvPr>
          <p:cNvPicPr>
            <a:picLocks noChangeAspect="1"/>
          </p:cNvPicPr>
          <p:nvPr/>
        </p:nvPicPr>
        <p:blipFill>
          <a:blip r:embed="rId3"/>
          <a:stretch>
            <a:fillRect/>
          </a:stretch>
        </p:blipFill>
        <p:spPr>
          <a:xfrm>
            <a:off x="503548" y="1844824"/>
            <a:ext cx="7596844" cy="1595096"/>
          </a:xfrm>
          <a:prstGeom prst="rect">
            <a:avLst/>
          </a:prstGeom>
        </p:spPr>
      </p:pic>
      <p:pic>
        <p:nvPicPr>
          <p:cNvPr id="4" name="Εικόνα 3">
            <a:extLst>
              <a:ext uri="{FF2B5EF4-FFF2-40B4-BE49-F238E27FC236}">
                <a16:creationId xmlns:a16="http://schemas.microsoft.com/office/drawing/2014/main" id="{B37484D5-F691-4A25-B267-055FA2EFDABC}"/>
              </a:ext>
            </a:extLst>
          </p:cNvPr>
          <p:cNvPicPr>
            <a:picLocks noChangeAspect="1"/>
          </p:cNvPicPr>
          <p:nvPr/>
        </p:nvPicPr>
        <p:blipFill>
          <a:blip r:embed="rId4"/>
          <a:stretch>
            <a:fillRect/>
          </a:stretch>
        </p:blipFill>
        <p:spPr>
          <a:xfrm>
            <a:off x="503548" y="3919583"/>
            <a:ext cx="8200520" cy="2786017"/>
          </a:xfrm>
          <a:prstGeom prst="rect">
            <a:avLst/>
          </a:prstGeom>
        </p:spPr>
      </p:pic>
    </p:spTree>
    <p:extLst>
      <p:ext uri="{BB962C8B-B14F-4D97-AF65-F5344CB8AC3E}">
        <p14:creationId xmlns:p14="http://schemas.microsoft.com/office/powerpoint/2010/main" val="31943613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χρηστικότητα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Usability)</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προσβασιμότητα διαδικτύου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Web accessibility)</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World Wide Web Consortium (W3C)</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συστήματα διαχείρισης περιεχομένου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Content management systems)</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βελτιστοποίηση σελίδας για μηχανές αναζήτησης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Search Engine Optimization – SEO)</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σύννεφο ετικετών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tag cloud)</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αναλογία κλικ προς αριθμό εμφανίσεων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Click-through rate - CTR) </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Cookies,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Cookies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τρίτων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Third-party cookies)</a:t>
            </a: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φιλοξενία ιστοσελίδων (</a:t>
            </a:r>
            <a:r>
              <a:rPr lang="en-GB" altLang="el-GR" sz="2400" dirty="0">
                <a:latin typeface="Arial Narrow" panose="020B0606020202030204" pitchFamily="34" charset="0"/>
                <a:ea typeface="Times New Roman" panose="02020603050405020304" pitchFamily="18" charset="0"/>
                <a:cs typeface="Courier New" panose="02070309020205020404" pitchFamily="49" charset="0"/>
              </a:rPr>
              <a:t>Website hosting)</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1. Εισαγωγή</a:t>
            </a:r>
          </a:p>
        </p:txBody>
      </p:sp>
    </p:spTree>
    <p:extLst>
      <p:ext uri="{BB962C8B-B14F-4D97-AF65-F5344CB8AC3E}">
        <p14:creationId xmlns:p14="http://schemas.microsoft.com/office/powerpoint/2010/main" val="2170808416"/>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Επιλογή τρόπου πληρωμής στο ηλεκτρονικό εμπόριο</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pic>
        <p:nvPicPr>
          <p:cNvPr id="3" name="Εικόνα 2">
            <a:extLst>
              <a:ext uri="{FF2B5EF4-FFF2-40B4-BE49-F238E27FC236}">
                <a16:creationId xmlns:a16="http://schemas.microsoft.com/office/drawing/2014/main" id="{EED77276-B353-4136-AB6F-B8E09BCDEEBC}"/>
              </a:ext>
            </a:extLst>
          </p:cNvPr>
          <p:cNvPicPr>
            <a:picLocks noChangeAspect="1"/>
          </p:cNvPicPr>
          <p:nvPr/>
        </p:nvPicPr>
        <p:blipFill>
          <a:blip r:embed="rId3"/>
          <a:stretch>
            <a:fillRect/>
          </a:stretch>
        </p:blipFill>
        <p:spPr>
          <a:xfrm>
            <a:off x="467544" y="1808820"/>
            <a:ext cx="6372994" cy="4272118"/>
          </a:xfrm>
          <a:prstGeom prst="rect">
            <a:avLst/>
          </a:prstGeom>
        </p:spPr>
      </p:pic>
    </p:spTree>
    <p:extLst>
      <p:ext uri="{BB962C8B-B14F-4D97-AF65-F5344CB8AC3E}">
        <p14:creationId xmlns:p14="http://schemas.microsoft.com/office/powerpoint/2010/main" val="4029503873"/>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14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φόβοι κορυφαίων επισκεπτών ιστοσελίδων που θα μπορούσε να είναι ο λόγος να χαθεί η εμπιστοσύνη και έτσι να υπάρξουν κρυφές απώλειες στα καταστήματα ηλεκτρονικού εμπορίου είναι:</a:t>
            </a: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Φόβοι να κλαπούν τα στοιχεία της πιστωτικής ή χρεωστικής κάρτας</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Δεν είναι πραγματικό ‘κατάστημα’</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Θα πουλήσουν τις προσωπικές μου πληροφορίες</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Δεν μπορώ να καταλάβω πως είναι το προϊόν  </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Δεν μπορώ να παρακολουθήσω (</a:t>
            </a: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tracking</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την κατάσταση αποστολής της παραγγελίας</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Θα ήθελα βοήθεια από έναν πωλητή</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Θα έχω δυνατότητα επιστροφής του προϊόντος;</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143529799"/>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77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Εάν πρόκειται να ψωνίσετε από έναν ιστότοπο ηλεκτρονικού εμπορίου που δεν γνωρίζετε καλά, πώς θα αποφασίσετε εάν θα το εμπιστευτείτε;</a:t>
            </a: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 εμφανίζει σημεία αξιοπιστίας για να καθησυχάσει τους αγοραστές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 εμφανίζει εμφανώς τα στοιχεία επικοινωνίας (</a:t>
            </a: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email</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τηλέφωνο, διεύθυνση)</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Ένας φίλος, συνάδελφος ή συγγενικό πρόσωπο το έχει ήδη χρησιμοποιήσει</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 φαίνεται επαγγελματικό και καλά σχεδιασμένο</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 φορτώνει εύκολα και λειτουργεί καλά</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 διαθέτει προϊόντα από γνωστές μάρκες (</a:t>
            </a: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brands</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17745253"/>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σύμφωνα με μια έκθεση του 2019 που δημοσιεύθηκε από την Εθνική Ομοσπονδία Λιανικής στις ΗΠΑ, οι πωλήσεις μόνο στο διαδίκτυο αντιστοιχούσαν στο 30,2% περίπου των απατών </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αυτό προσδίδει ιδιαίτερη σημασία για τις σφραγίδες εμπιστοσύνης (trust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seals</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και τα πιστοποιητικά ασφαλείας (Secure Sockets Layer - SSL) </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pic>
        <p:nvPicPr>
          <p:cNvPr id="2" name="Εικόνα 1">
            <a:extLst>
              <a:ext uri="{FF2B5EF4-FFF2-40B4-BE49-F238E27FC236}">
                <a16:creationId xmlns:a16="http://schemas.microsoft.com/office/drawing/2014/main" id="{8D82E38F-6DE2-4D29-AD7E-D52E59FF3715}"/>
              </a:ext>
            </a:extLst>
          </p:cNvPr>
          <p:cNvPicPr>
            <a:picLocks noChangeAspect="1"/>
          </p:cNvPicPr>
          <p:nvPr/>
        </p:nvPicPr>
        <p:blipFill>
          <a:blip r:embed="rId3"/>
          <a:stretch>
            <a:fillRect/>
          </a:stretch>
        </p:blipFill>
        <p:spPr>
          <a:xfrm>
            <a:off x="629370" y="3444541"/>
            <a:ext cx="7632848" cy="2679871"/>
          </a:xfrm>
          <a:prstGeom prst="rect">
            <a:avLst/>
          </a:prstGeom>
        </p:spPr>
      </p:pic>
    </p:spTree>
    <p:extLst>
      <p:ext uri="{BB962C8B-B14F-4D97-AF65-F5344CB8AC3E}">
        <p14:creationId xmlns:p14="http://schemas.microsoft.com/office/powerpoint/2010/main" val="3464844586"/>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ένας ιστότοπος που εφαρμόζει SSL έχει …</a:t>
            </a:r>
          </a:p>
          <a:p>
            <a:pPr>
              <a:spcAft>
                <a:spcPts val="600"/>
              </a:spcAft>
              <a:buFont typeface="Wingdings" panose="05000000000000000000" pitchFamily="2" charset="2"/>
              <a:buChar char="§"/>
            </a:pP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http</a:t>
            </a:r>
            <a:r>
              <a:rPr lang="el-GR" altLang="el-GR" sz="2400" dirty="0" err="1">
                <a:solidFill>
                  <a:srgbClr val="FF0000"/>
                </a:solidFill>
                <a:latin typeface="Arial Narrow" panose="020B0606020202030204" pitchFamily="34" charset="0"/>
                <a:ea typeface="Times New Roman" panose="02020603050405020304" pitchFamily="18" charset="0"/>
                <a:cs typeface="Courier New" panose="02070309020205020404" pitchFamily="49" charset="0"/>
              </a:rPr>
              <a:t>s</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(είναι ασφαλής – </a:t>
            </a:r>
            <a:r>
              <a:rPr lang="el-GR" altLang="el-GR" sz="2400" dirty="0" err="1">
                <a:latin typeface="Arial Narrow" panose="020B0606020202030204" pitchFamily="34" charset="0"/>
                <a:ea typeface="Times New Roman" panose="02020603050405020304" pitchFamily="18" charset="0"/>
                <a:cs typeface="Courier New" panose="02070309020205020404" pitchFamily="49" charset="0"/>
              </a:rPr>
              <a:t>secure</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s</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στη διεύθυνση URL</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ενώ όταν δεν διαθέτει πρωτόκολλο ασφαλείας είναι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http</a:t>
            </a:r>
          </a:p>
          <a:p>
            <a:pPr>
              <a:spcAft>
                <a:spcPts val="600"/>
              </a:spcAft>
              <a:buFont typeface="Wingdings" panose="05000000000000000000" pitchFamily="2" charset="2"/>
              <a:buChar char="§"/>
            </a:pP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pic>
        <p:nvPicPr>
          <p:cNvPr id="3" name="Εικόνα 2">
            <a:extLst>
              <a:ext uri="{FF2B5EF4-FFF2-40B4-BE49-F238E27FC236}">
                <a16:creationId xmlns:a16="http://schemas.microsoft.com/office/drawing/2014/main" id="{5CCEF24B-A2F6-4C66-92BA-5FF7C368EE53}"/>
              </a:ext>
            </a:extLst>
          </p:cNvPr>
          <p:cNvPicPr>
            <a:picLocks noChangeAspect="1"/>
          </p:cNvPicPr>
          <p:nvPr/>
        </p:nvPicPr>
        <p:blipFill>
          <a:blip r:embed="rId3"/>
          <a:stretch>
            <a:fillRect/>
          </a:stretch>
        </p:blipFill>
        <p:spPr>
          <a:xfrm>
            <a:off x="503548" y="2672915"/>
            <a:ext cx="7056784" cy="3541175"/>
          </a:xfrm>
          <a:prstGeom prst="rect">
            <a:avLst/>
          </a:prstGeom>
        </p:spPr>
      </p:pic>
    </p:spTree>
    <p:extLst>
      <p:ext uri="{BB962C8B-B14F-4D97-AF65-F5344CB8AC3E}">
        <p14:creationId xmlns:p14="http://schemas.microsoft.com/office/powerpoint/2010/main" val="1289434073"/>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321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 ένα </a:t>
            </a: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SSL Certificate,  </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το </a:t>
            </a: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website:</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μετατρέπεται σε έναν ασφαλή και αξιόπιστο χώρο </a:t>
            </a: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online</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οι επισκέπτες μπορούν να αγοράζουν ή να καταχωρούν προσωπικά στοιχεία με απόλυτη ασφάλεια!</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Google βελτιώνει την κατάταξη του website στα αποτελέσματα αναζήτησης!</a:t>
            </a:r>
            <a:endParaRPr lang="el-GR" sz="2400" dirty="0">
              <a:effectLst/>
              <a:latin typeface="Arial Narrow" panose="020B0606020202030204" pitchFamily="34" charset="0"/>
              <a:ea typeface="Calibri" panose="020F0502020204030204" pitchFamily="34" charset="0"/>
              <a:cs typeface="Times New Roman" panose="02020603050405020304" pitchFamily="18" charset="0"/>
            </a:endParaRPr>
          </a:p>
          <a:p>
            <a:pPr>
              <a:spcAft>
                <a:spcPts val="600"/>
              </a:spcAft>
              <a:buFont typeface="Wingdings" panose="05000000000000000000" pitchFamily="2" charset="2"/>
              <a:buChar char="§"/>
            </a:pP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8. Ηλεκτρονικό εμπόριο (</a:t>
            </a:r>
            <a:r>
              <a:rPr lang="en-GB" sz="2800" dirty="0">
                <a:solidFill>
                  <a:schemeClr val="tx1"/>
                </a:solidFill>
                <a:latin typeface="Arial Narrow" panose="020B0606020202030204" pitchFamily="34" charset="0"/>
              </a:rPr>
              <a:t>e-commerce)</a:t>
            </a:r>
            <a:endParaRPr lang="el-GR"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304320776"/>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η επικρατούσα πρακτική και τακτική:</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αυτή είναι η βελτιστοποίηση ιστοσελίδας για μηχανές αναζήτησης </a:t>
            </a:r>
            <a:r>
              <a:rPr lang="el-GR" sz="2400" dirty="0">
                <a:solidFill>
                  <a:srgbClr val="0000FF"/>
                </a:solidFill>
                <a:effectLst/>
                <a:latin typeface="Arial Narrow" panose="020B0606020202030204" pitchFamily="34" charset="0"/>
                <a:ea typeface="Times New Roman" panose="02020603050405020304" pitchFamily="18" charset="0"/>
                <a:cs typeface="Courier New" panose="02070309020205020404" pitchFamily="49" charset="0"/>
              </a:rPr>
              <a:t>(Search Engine Optimization  - SEO)</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SEO σημαίνει βελτιστοποίηση μηχανών αναζήτηση</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ρόκειται για μια στρατηγική ψηφιακού μάρκετινγκ που εστιάζει στην παρουσία του ιστοτόπου μας στα αποτελέσματα αναζήτησης σε μηχανές αναζήτησης</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είναι η τέχνη και η επιστήμη της επίτευξης παρουσίας των ιστοσελίδων σε υψηλότερη κατάταξη σε μηχανές αναζήτησης, όπως η Google </a:t>
            </a: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629049205"/>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386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το SEO λειτουργεί βελτιστοποιώντας τον ιστότοπό μας για τη μηχανή αναζήτησης για την οποία θέλουμε να τον κατατάξουμε…</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είτε πρόκειται για τη Google, τη Bing, ή οποιαδήποτε άλλη </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(για παράδειγμα, η Google έχει πάνω από 200 παράγοντες κατάταξης στον αλγόριθμό της)</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τις περισσότερες περιπτώσεις, όταν οι άνθρωποι σκέφτονται ‘βελτιστοποίηση μηχανών αναζήτησης’, σκέφτονται ‘Google SEO’</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κ</a:t>
            </a:r>
            <a:r>
              <a:rPr lang="el-GR" sz="2400" dirty="0">
                <a:solidFill>
                  <a:srgbClr val="0000FF"/>
                </a:solidFill>
                <a:effectLst/>
                <a:latin typeface="Arial Narrow" panose="020B0606020202030204" pitchFamily="34" charset="0"/>
                <a:ea typeface="Times New Roman" panose="02020603050405020304" pitchFamily="18" charset="0"/>
                <a:cs typeface="Courier New" panose="02070309020205020404" pitchFamily="49" charset="0"/>
              </a:rPr>
              <a:t>αι φυσικά δεν έχουν άδικο !</a:t>
            </a: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754509650"/>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143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Μερίδιο αγοράς (Ιανουάριος 2021) των μηχανών αναζήτησης Παγκοσμίως, στην Ελλάδα και Κίνα</a:t>
            </a:r>
          </a:p>
          <a:p>
            <a:pPr algn="just">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pic>
        <p:nvPicPr>
          <p:cNvPr id="2" name="Εικόνα 1">
            <a:extLst>
              <a:ext uri="{FF2B5EF4-FFF2-40B4-BE49-F238E27FC236}">
                <a16:creationId xmlns:a16="http://schemas.microsoft.com/office/drawing/2014/main" id="{33984219-A4FA-44D6-8146-F641E498881C}"/>
              </a:ext>
            </a:extLst>
          </p:cNvPr>
          <p:cNvPicPr>
            <a:picLocks noChangeAspect="1"/>
          </p:cNvPicPr>
          <p:nvPr/>
        </p:nvPicPr>
        <p:blipFill>
          <a:blip r:embed="rId3"/>
          <a:stretch>
            <a:fillRect/>
          </a:stretch>
        </p:blipFill>
        <p:spPr>
          <a:xfrm>
            <a:off x="431540" y="2286001"/>
            <a:ext cx="8255260" cy="887945"/>
          </a:xfrm>
          <a:prstGeom prst="rect">
            <a:avLst/>
          </a:prstGeom>
        </p:spPr>
      </p:pic>
      <p:pic>
        <p:nvPicPr>
          <p:cNvPr id="3" name="Εικόνα 2">
            <a:extLst>
              <a:ext uri="{FF2B5EF4-FFF2-40B4-BE49-F238E27FC236}">
                <a16:creationId xmlns:a16="http://schemas.microsoft.com/office/drawing/2014/main" id="{515401EA-D5A7-4D5C-8932-89494F0B7EC4}"/>
              </a:ext>
            </a:extLst>
          </p:cNvPr>
          <p:cNvPicPr>
            <a:picLocks noChangeAspect="1"/>
          </p:cNvPicPr>
          <p:nvPr/>
        </p:nvPicPr>
        <p:blipFill>
          <a:blip r:embed="rId4"/>
          <a:stretch>
            <a:fillRect/>
          </a:stretch>
        </p:blipFill>
        <p:spPr>
          <a:xfrm>
            <a:off x="431540" y="3429000"/>
            <a:ext cx="8255260" cy="887001"/>
          </a:xfrm>
          <a:prstGeom prst="rect">
            <a:avLst/>
          </a:prstGeom>
        </p:spPr>
      </p:pic>
      <p:pic>
        <p:nvPicPr>
          <p:cNvPr id="4" name="Εικόνα 3">
            <a:extLst>
              <a:ext uri="{FF2B5EF4-FFF2-40B4-BE49-F238E27FC236}">
                <a16:creationId xmlns:a16="http://schemas.microsoft.com/office/drawing/2014/main" id="{E20333BE-CC3A-469B-926E-96ACF42C1AED}"/>
              </a:ext>
            </a:extLst>
          </p:cNvPr>
          <p:cNvPicPr>
            <a:picLocks noChangeAspect="1"/>
          </p:cNvPicPr>
          <p:nvPr/>
        </p:nvPicPr>
        <p:blipFill>
          <a:blip r:embed="rId5"/>
          <a:stretch>
            <a:fillRect/>
          </a:stretch>
        </p:blipFill>
        <p:spPr>
          <a:xfrm>
            <a:off x="431540" y="4678644"/>
            <a:ext cx="8255260" cy="869436"/>
          </a:xfrm>
          <a:prstGeom prst="rect">
            <a:avLst/>
          </a:prstGeom>
        </p:spPr>
      </p:pic>
    </p:spTree>
    <p:extLst>
      <p:ext uri="{BB962C8B-B14F-4D97-AF65-F5344CB8AC3E}">
        <p14:creationId xmlns:p14="http://schemas.microsoft.com/office/powerpoint/2010/main" val="3512361431"/>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69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46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ας σπάσουμε τον </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ορισμό SEO και </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ας δούμε τα μέρη του:</a:t>
            </a:r>
          </a:p>
          <a:p>
            <a:pPr marL="342900" lvl="0" indent="-342900" algn="just">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Ποιότητα κυκλοφορίας:</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Μπορούμε να προσελκύσουμε όλους τους επισκέπτες στον κόσμο, αλλά αν έρχονται στον ιστότοπό μας επειδή η Google τους λέει ότι είμαστε ένα κατάστημα για ρολόγια, όταν πραγματικά είμαστε ένα κατάστημα για υπολογιστές και περιφερειακά, αυτό δεν είναι ποιοτική επισκεψιμότητα. Αντ’ αυτού, θέλουμε να προσελκύσουμε επισκέπτες που ενδιαφέρονται πραγματικά για προϊόντα που προσφέρουμε.</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Ποσότητα κίνησης:</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Μόλις έχουμε τους σωστούς επισκέπτες που κάνουν κλικ στις σελίδες αποτελεσμάτων μηχανών αναζήτησης (Search Engine Results Pages – SERP</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η περισσότερη επισκεψιμότητα είναι ακόμα καλύτερη.</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b="1"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Οργανικά αποτελέσματα:</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Οι διαφημίσεις αποτελούν σημαντικό μέρος πολλών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SERPs</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Η οργανική κίνηση είναι οποιαδήποτε κίνηση που δεν χρειάζεται να πληρώσουμε</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6442150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διαδίκτυο είναι ένα τεράστιο δίκτυο που συνδέει εκατοντάδες χιλιάδες μεμονωμένα δίκτυα σε όλο τον κόσμο</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διαθέτει εκατομμύρια μικρότερα τοπικά, ακαδημαϊκά, επιχειρηματικά και κυβερνητικά δίκτυα, τα οποία μαζί μπορούν να μεταφέρουν πολλά διαφορετικά είδη πληροφοριών</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είναι η πιο γνωστή και μεγαλύτερη εφαρμογή υπολογιστών διακομιστή / πελάτη</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στο διαδίκτυο, είμαστε οι πελάτες και τα αιτήματα αποστέλλονται από εμάς στον διακομιστή</a:t>
            </a: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μέσω του διαδικτύου, οι χρήστες μπορούν να μοιράζονται πληροφορίες και να επικοινωνούν από οπουδήποτε με σύνδεση στο διαδίκτυο</a:t>
            </a: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2. Το διαδίκτυο ως η βάση του ηλεκτρονικού εμπορίου</a:t>
            </a:r>
          </a:p>
        </p:txBody>
      </p:sp>
    </p:spTree>
    <p:extLst>
      <p:ext uri="{BB962C8B-B14F-4D97-AF65-F5344CB8AC3E}">
        <p14:creationId xmlns:p14="http://schemas.microsoft.com/office/powerpoint/2010/main" val="1979601925"/>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45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καλύτερη μηχανή αναζήτησης στον κόσμο για το 2020 είναι η Google</a:t>
            </a:r>
          </a:p>
          <a:p>
            <a:pPr algn="just">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ακολουθούν οι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Microsoft Bing</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Yahoo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Baidu</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Yandex</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DuckDuckGo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Ask.com</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Ecosia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Aol.com</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Internet Archive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855005285"/>
      </p:ext>
    </p:extLst>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7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οι καλύτερες μηχανές αναζήτησης στον κόσμο για το 2020     </a:t>
            </a:r>
            <a:endParaRPr lang="el-GR" altLang="el-GR" sz="2400" dirty="0">
              <a:solidFill>
                <a:srgbClr val="0000FF"/>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pic>
        <p:nvPicPr>
          <p:cNvPr id="2" name="Εικόνα 1">
            <a:extLst>
              <a:ext uri="{FF2B5EF4-FFF2-40B4-BE49-F238E27FC236}">
                <a16:creationId xmlns:a16="http://schemas.microsoft.com/office/drawing/2014/main" id="{C5871DFC-4AD3-461B-96D0-5DB556F1363C}"/>
              </a:ext>
            </a:extLst>
          </p:cNvPr>
          <p:cNvPicPr>
            <a:picLocks noChangeAspect="1"/>
          </p:cNvPicPr>
          <p:nvPr/>
        </p:nvPicPr>
        <p:blipFill>
          <a:blip r:embed="rId3"/>
          <a:stretch>
            <a:fillRect/>
          </a:stretch>
        </p:blipFill>
        <p:spPr>
          <a:xfrm>
            <a:off x="440375" y="1844824"/>
            <a:ext cx="8020057" cy="4125997"/>
          </a:xfrm>
          <a:prstGeom prst="rect">
            <a:avLst/>
          </a:prstGeom>
        </p:spPr>
      </p:pic>
    </p:spTree>
    <p:extLst>
      <p:ext uri="{BB962C8B-B14F-4D97-AF65-F5344CB8AC3E}">
        <p14:creationId xmlns:p14="http://schemas.microsoft.com/office/powerpoint/2010/main" val="3442886192"/>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8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π</a:t>
            </a:r>
            <a:r>
              <a:rPr lang="el-GR" sz="2400" dirty="0">
                <a:solidFill>
                  <a:srgbClr val="222222"/>
                </a:solidFill>
                <a:effectLst/>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ως λειτουργούν όμως οι μηχανές αναζήτησης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χρησιμοποιούν προγράμματα λογισμικού τα οποία λέγονται ‘αράχνες’ (</a:t>
            </a:r>
            <a:r>
              <a:rPr lang="el-GR" sz="2400" dirty="0" err="1">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spiders</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υτά τα προγράμματα περιηγούνται στο διαδίκτυο και επισκέπτονται τις ιστοσελίδες που κυκλοφορούν</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ις μελετούν και αναλύουν τις λέξεις-κλειδιά, τις επικεφαλίδες, το περιεχόμενο αλλά και τους συνδέσμους τους προς άλλες ιστοσελίδες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τη συνέχεια οι ‘αράχνες’ ενημερώνουν τις δικές τους βάσεις δεδομένων με αυτές τις πληροφορίες και δημιουργούν τα σχετικά ευρετήρια</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υπολογίζουν το βαθμό συνάφειας (</a:t>
            </a:r>
            <a:r>
              <a:rPr lang="el-GR" sz="2400" dirty="0" err="1">
                <a:solidFill>
                  <a:srgbClr val="222222"/>
                </a:solidFill>
                <a:latin typeface="Arial Narrow" panose="020B0606020202030204" pitchFamily="34" charset="0"/>
                <a:cs typeface="Courier New" panose="02070309020205020404" pitchFamily="49" charset="0"/>
              </a:rPr>
              <a:t>relevance</a:t>
            </a:r>
            <a:r>
              <a:rPr lang="el-GR" sz="2400" dirty="0">
                <a:solidFill>
                  <a:srgbClr val="222222"/>
                </a:solidFill>
                <a:latin typeface="Arial Narrow" panose="020B0606020202030204" pitchFamily="34" charset="0"/>
                <a:cs typeface="Courier New" panose="02070309020205020404" pitchFamily="49" charset="0"/>
              </a:rPr>
              <a:t>)</a:t>
            </a:r>
            <a:endParaRPr lang="el-GR" altLang="el-GR" sz="2400" dirty="0">
              <a:solidFill>
                <a:srgbClr val="222222"/>
              </a:solidFill>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917564209"/>
      </p:ext>
    </p:extLst>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0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π</a:t>
            </a:r>
            <a:r>
              <a:rPr lang="el-GR" sz="2400" dirty="0">
                <a:solidFill>
                  <a:srgbClr val="222222"/>
                </a:solidFill>
                <a:effectLst/>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ως λειτουργούν όμως οι μηχανές αναζήτησης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έτσι δίνεται η δυνατότητα στις μηχανές αναζήτησης να χρησιμοποιήσουν αυτές τις πληροφορίες ώστε να υπολογίσουν το βαθμό συνάφειας (</a:t>
            </a:r>
            <a:r>
              <a:rPr lang="el-GR" sz="2400" dirty="0" err="1">
                <a:solidFill>
                  <a:srgbClr val="222222"/>
                </a:solidFill>
                <a:latin typeface="Arial Narrow" panose="020B0606020202030204" pitchFamily="34" charset="0"/>
                <a:cs typeface="Courier New" panose="02070309020205020404" pitchFamily="49" charset="0"/>
              </a:rPr>
              <a:t>relevance</a:t>
            </a:r>
            <a:r>
              <a:rPr lang="el-GR" sz="2400" dirty="0">
                <a:solidFill>
                  <a:srgbClr val="222222"/>
                </a:solidFill>
                <a:latin typeface="Arial Narrow" panose="020B0606020202030204" pitchFamily="34" charset="0"/>
                <a:cs typeface="Courier New" panose="02070309020205020404" pitchFamily="49" charset="0"/>
              </a:rPr>
              <a:t>) όταν κάποιος χρήστης υποβάλλει κάποιο αίτημα με όρους αναζήτησης ή λέξεις-κλειδιά για αναζήτηση από τις μηχανές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επομένως οι σχεδιαστές και οι ομάδες ανάπτυξης ιστοσελίδων θα πρέπει με σαφήνεια να δίνουν ταυτότητα στις ιστοσελίδες που κατασκευάζουν και </a:t>
            </a:r>
            <a:r>
              <a:rPr lang="el-GR" sz="2400" dirty="0">
                <a:solidFill>
                  <a:srgbClr val="0000FF"/>
                </a:solidFill>
                <a:latin typeface="Arial Narrow" panose="020B0606020202030204" pitchFamily="34" charset="0"/>
                <a:cs typeface="Courier New" panose="02070309020205020404" pitchFamily="49" charset="0"/>
              </a:rPr>
              <a:t>να προσδιορίζουν ξεκάθαρα τις λέξεις-κλειδιά</a:t>
            </a:r>
            <a:r>
              <a:rPr lang="el-GR" sz="2400" dirty="0">
                <a:solidFill>
                  <a:srgbClr val="222222"/>
                </a:solidFill>
                <a:latin typeface="Arial Narrow" panose="020B0606020202030204" pitchFamily="34" charset="0"/>
                <a:cs typeface="Courier New" panose="02070309020205020404" pitchFamily="49" charset="0"/>
              </a:rPr>
              <a:t>, </a:t>
            </a:r>
            <a:r>
              <a:rPr lang="el-GR" sz="2400" dirty="0">
                <a:solidFill>
                  <a:srgbClr val="FF0000"/>
                </a:solidFill>
                <a:latin typeface="Arial Narrow" panose="020B0606020202030204" pitchFamily="34" charset="0"/>
                <a:cs typeface="Courier New" panose="02070309020205020404" pitchFamily="49" charset="0"/>
              </a:rPr>
              <a:t>τις επικεφαλίδες</a:t>
            </a:r>
            <a:r>
              <a:rPr lang="el-GR" sz="2400" dirty="0">
                <a:solidFill>
                  <a:srgbClr val="222222"/>
                </a:solidFill>
                <a:latin typeface="Arial Narrow" panose="020B0606020202030204" pitchFamily="34" charset="0"/>
                <a:cs typeface="Courier New" panose="02070309020205020404" pitchFamily="49" charset="0"/>
              </a:rPr>
              <a:t>, </a:t>
            </a:r>
            <a:r>
              <a:rPr lang="el-GR" sz="2400" dirty="0">
                <a:solidFill>
                  <a:srgbClr val="0000FF"/>
                </a:solidFill>
                <a:latin typeface="Arial Narrow" panose="020B0606020202030204" pitchFamily="34" charset="0"/>
                <a:cs typeface="Courier New" panose="02070309020205020404" pitchFamily="49" charset="0"/>
              </a:rPr>
              <a:t>το περιεχόμενο </a:t>
            </a:r>
            <a:r>
              <a:rPr lang="el-GR" sz="2400" dirty="0">
                <a:solidFill>
                  <a:srgbClr val="222222"/>
                </a:solidFill>
                <a:latin typeface="Arial Narrow" panose="020B0606020202030204" pitchFamily="34" charset="0"/>
                <a:cs typeface="Courier New" panose="02070309020205020404" pitchFamily="49" charset="0"/>
              </a:rPr>
              <a:t>αλλά και </a:t>
            </a:r>
            <a:r>
              <a:rPr lang="el-GR" sz="2400" dirty="0">
                <a:solidFill>
                  <a:srgbClr val="FF0000"/>
                </a:solidFill>
                <a:latin typeface="Arial Narrow" panose="020B0606020202030204" pitchFamily="34" charset="0"/>
                <a:cs typeface="Courier New" panose="02070309020205020404" pitchFamily="49" charset="0"/>
              </a:rPr>
              <a:t>τους συνδέσμους τους προς άλλες ιστοσελίδες</a:t>
            </a:r>
            <a:endParaRPr lang="el-GR" sz="2400" dirty="0">
              <a:solidFill>
                <a:srgbClr val="222222"/>
              </a:solidFill>
              <a:latin typeface="Arial Narrow" panose="020B0606020202030204" pitchFamily="34"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ώστε να είναι ευκολότερη η διαδικασία ταυτοποίησης από τις μηχανές αναζήτησης</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176015744"/>
      </p:ext>
    </p:extLst>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13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π</a:t>
            </a:r>
            <a:r>
              <a:rPr lang="el-GR" sz="2400" dirty="0">
                <a:solidFill>
                  <a:srgbClr val="222222"/>
                </a:solidFill>
                <a:effectLst/>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ως λειτουργούν όμως οι μηχανές αναζήτησης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σημαντικό εργαλείο αναζήτησης για τους χρήστες είναι οι όροι που χρησιμοποιούν, που συνήθως είναι </a:t>
            </a:r>
            <a:r>
              <a:rPr lang="el-GR" sz="2400" dirty="0">
                <a:solidFill>
                  <a:srgbClr val="0000FF"/>
                </a:solidFill>
                <a:latin typeface="Arial Narrow" panose="020B0606020202030204" pitchFamily="34" charset="0"/>
                <a:cs typeface="Courier New" panose="02070309020205020404" pitchFamily="49" charset="0"/>
              </a:rPr>
              <a:t>οι λέξεις-κλειδιά</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οι κατασκευαστές των ιστοσελίδων θα πρέπει να μαντεύουν ποιόν ή ποιους όρους ή λέξεις-κλειδιά θα χρησιμοποιούν οι χρήστες που θα ενδιαφερθούν για μια ιστοσελίδα και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να διασφαλίσουν ότι η ιστοσελίδα αυτή θα λάβει υψηλό βαθμό συνάφειας για τον όρο αυτό ή τις λέξει-κλειδιά από τις μηχανές αναζήτησης.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Η επιλογή των αποτελεσματικότερων λέξεων-κλειδιών αλλά και οι ξεκάθαροι όροι είναι σπουδαίας σημασίας</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513390601"/>
      </p:ext>
    </p:extLst>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8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πολλές εταιρείες που επιθυμούν να διαφημιστούν ψάχνουν κατάλληλες ιστοσελίδες να φιλοξενήσουν τη διαφήμισή τους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πολλές ιστοσελίδες, ειδικά όταν είναι καλά σχεδιασμένες και κατασκευασμένες, και με καλή συνεργασία με μηχανές αναζήτησης, επιδιώκουν να διαφημίζουν άλλες εταιρείες, αλλά να διαφημίζονται και οι ίδιες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βλέπουμε στις ιστοσελίδες να εμφανίζονται:</a:t>
            </a:r>
          </a:p>
          <a:p>
            <a:pPr>
              <a:lnSpc>
                <a:spcPct val="115000"/>
              </a:lnSpc>
              <a:spcAft>
                <a:spcPts val="80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αναδυόμενα παράθυρα διαφημίσεων (pop-up-ads) </a:t>
            </a:r>
          </a:p>
          <a:p>
            <a:pPr>
              <a:lnSpc>
                <a:spcPct val="115000"/>
              </a:lnSpc>
              <a:spcAft>
                <a:spcPts val="80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διαφημιστικά πανό (banners), μουσική και κινούμενες εικόνες  </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569039574"/>
      </p:ext>
    </p:extLst>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3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σήμερα οι διαφημιστικές καμπάνιες στο διαδίκτυο είναι πλέον μια μεγάλη βιομηχανία</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το ψηφιακό μάρκετινγκ (digital marketing) είναι στο επίκεντρο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‘τι είναι λοιπόν το ψηφιακό μάρκετινγκ’;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AA624"/>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είναι η χρήση του διαδικτύου για την προσέγγιση των καταναλωτών</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θα λέγαμε ότι είναι η μελετημένη και οργανωμένη διαδικασία εισαγωγής των προϊόντων ή υπηρεσιών μιας εταιρείας στην αγορά αξιοποιώντας ως μέσο το διαδίκτυο </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501884760"/>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92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με την προϋπόθεση ότι έχουμε κατασκευάσει έναν </a:t>
            </a:r>
            <a:r>
              <a:rPr 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αποτελεσματικό και ευέλικτο ιστοχώρο (ιστοσελίδα</a:t>
            </a:r>
            <a:r>
              <a:rPr lang="el-GR" sz="2400" dirty="0">
                <a:solidFill>
                  <a:srgbClr val="222222"/>
                </a:solidFill>
                <a:latin typeface="Arial Narrow" panose="020B0606020202030204" pitchFamily="34" charset="0"/>
                <a:cs typeface="Courier New" panose="02070309020205020404" pitchFamily="49" charset="0"/>
              </a:rPr>
              <a:t>), που αποτελεί </a:t>
            </a:r>
            <a:r>
              <a:rPr lang="el-GR" sz="2400" dirty="0">
                <a:solidFill>
                  <a:srgbClr val="0AA624"/>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το ψηφιακό πρόσωπο της επιχείρησής μας</a:t>
            </a:r>
            <a:r>
              <a:rPr lang="el-GR" sz="2400" dirty="0">
                <a:solidFill>
                  <a:srgbClr val="222222"/>
                </a:solidFill>
                <a:latin typeface="Arial Narrow" panose="020B0606020202030204" pitchFamily="34" charset="0"/>
                <a:cs typeface="Courier New" panose="02070309020205020404" pitchFamily="49" charset="0"/>
              </a:rPr>
              <a:t>,  τα κυριότερα εργαλεία του μίγματος προβολής που μπορεί να χρησιμοποιηθούν περιλαμβάνουν:</a:t>
            </a:r>
          </a:p>
          <a:p>
            <a:pPr marL="342900" lvl="0" indent="-342900" algn="just">
              <a:spcBef>
                <a:spcPts val="600"/>
              </a:spcBef>
              <a:spcAft>
                <a:spcPts val="6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Βελτιστοποίηση Ιστοσελίδων για Μηχανές Αναζήτησης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Search Engine Optimisation </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SEO</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Μάρκετινγκ μέσω Μηχανών Αναζήτησης</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(Search Engine Marketing - SEM)</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Μάρκετινγκ Κοινωνικών δικτύων</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(Social Media Marketing - SMM)</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Μάρκετινγκ Περιεχομένου</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(Content Marketing)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Email </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Μάρκετινγκ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(Email Marketing)</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Ö"/>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Google Ads</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222222"/>
              </a:solidFill>
              <a:latin typeface="Arial Narrow" panose="020B0606020202030204" pitchFamily="34"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527165763"/>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2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τα </a:t>
            </a:r>
            <a:r>
              <a:rPr lang="el-GR" sz="2400" b="1"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Google Ads </a:t>
            </a:r>
            <a:r>
              <a:rPr lang="el-GR" sz="2400" dirty="0">
                <a:solidFill>
                  <a:srgbClr val="222222"/>
                </a:solidFill>
                <a:latin typeface="Arial Narrow" panose="020B0606020202030204" pitchFamily="34" charset="0"/>
                <a:cs typeface="Courier New" panose="02070309020205020404" pitchFamily="49" charset="0"/>
              </a:rPr>
              <a:t>ίσως είναι η αποτελεσματικότερη πλατφόρμα διαφήμισης της Google</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πρόκειται για μια διαδικτυακή πλατφόρμα πληρωμής ανά κλικ (Pay-per-</a:t>
            </a:r>
            <a:r>
              <a:rPr lang="el-GR" sz="2400" dirty="0" err="1">
                <a:solidFill>
                  <a:srgbClr val="222222"/>
                </a:solidFill>
                <a:latin typeface="Arial Narrow" panose="020B0606020202030204" pitchFamily="34" charset="0"/>
                <a:cs typeface="Courier New" panose="02070309020205020404" pitchFamily="49" charset="0"/>
              </a:rPr>
              <a:t>click</a:t>
            </a:r>
            <a:r>
              <a:rPr lang="el-GR" sz="2400" dirty="0">
                <a:solidFill>
                  <a:srgbClr val="222222"/>
                </a:solidFill>
                <a:latin typeface="Arial Narrow" panose="020B0606020202030204" pitchFamily="34" charset="0"/>
                <a:cs typeface="Courier New" panose="02070309020205020404" pitchFamily="49" charset="0"/>
              </a:rPr>
              <a:t> - PPC)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που επιτρέπει στους διαφημιζόμενους να προβάλλουν τις διαφημίσεις τους στη σελίδα αποτελεσμάτων της μηχανής αναζήτησης της Google</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με βάση τις λέξεις-κλειδιά που θέλουν να στοχεύσουν, οι επιχειρήσεις πληρώνουν για να κατατάξουν τις διαφημίσεις τους στην κορυφή της σελίδας αποτελεσμάτων αναζήτησης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0719090"/>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79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3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η διαφήμιση αυτή στην πλατφόρμα της Google, προσφέρει ένα εξαιρετικά ισχυρό εργαλείο πωλήσεων και μάρκετινγκ για κάθε επιχείρηση</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μπορεί να προσελκύσει στοχευμένους επισκέπτες στη ιστοσελίδας μας μέσω λέξεων – κλειδιών που έχουμε ορίσει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η όλη διαδικασία είναι άμεσα ελεγχόμενη και 100% μετρήσιμη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cs typeface="Courier New" panose="02070309020205020404" pitchFamily="49" charset="0"/>
              </a:rPr>
              <a:t>η Google μετρά τα κλικ στις διαφημίσεις μας και μας χρεώνει για κάθε κλικ</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τα οφέλη από τη χρήση της διαφήμισης Google Ads είναι πολλά !</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27254088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πιο δημοφιλείς χρήσεις του διαδικτύου με φθίνουσα σειρά χρήσης είναι:</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Ηλεκτρονικό ταχυδρομείο</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Έρευνα</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Λήψη αρχείων</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Ομάδες συζήτησης</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Διαδραστικά παιχνίδια</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Εκπαίδευση και </a:t>
            </a:r>
            <a:r>
              <a:rPr lang="el-GR" altLang="el-GR" sz="2400" dirty="0" err="1">
                <a:latin typeface="Arial Narrow" panose="020B0606020202030204" pitchFamily="34" charset="0"/>
                <a:cs typeface="Courier New" panose="02070309020205020404" pitchFamily="49" charset="0"/>
              </a:rPr>
              <a:t>αυτοβελτίωση</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Ανάπτυξη φιλίας και επικοινωνίας </a:t>
            </a:r>
          </a:p>
          <a:p>
            <a:pPr>
              <a:spcAft>
                <a:spcPts val="600"/>
              </a:spcAft>
              <a:buFont typeface="Wingdings" panose="05000000000000000000" pitchFamily="2" charset="2"/>
              <a:buChar char="ü"/>
            </a:pPr>
            <a:r>
              <a:rPr lang="el-GR" altLang="el-GR" sz="2400" dirty="0">
                <a:latin typeface="Arial Narrow" panose="020B0606020202030204" pitchFamily="34" charset="0"/>
                <a:cs typeface="Courier New" panose="02070309020205020404" pitchFamily="49" charset="0"/>
              </a:rPr>
              <a:t>Ηλεκτρονικές εφημερίδες και περιοδικά</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2. Το διαδίκτυο ως η βάση του ηλεκτρονικού εμπορίου</a:t>
            </a:r>
          </a:p>
        </p:txBody>
      </p:sp>
    </p:spTree>
    <p:extLst>
      <p:ext uri="{BB962C8B-B14F-4D97-AF65-F5344CB8AC3E}">
        <p14:creationId xmlns:p14="http://schemas.microsoft.com/office/powerpoint/2010/main" val="23991857"/>
      </p:ext>
    </p:extLst>
  </p:cSld>
  <p:clrMapOvr>
    <a:masterClrMapping/>
  </p:clrMapOvr>
  <p:transition spd="slow">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2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τα οφέλη από τη χρήση της διαφήμισης Google Ads είναι πολλά !</a:t>
            </a: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Υπάρχει άμεση τοποθέτηση του διαφημιστικού μηνύματος στις μηχανές αναζήτησης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Έχουμε προσέλκυση περισσότερων στοχευμένων επισκεπτών</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Πληρώνουμε μόνο όταν έρχεται κάποιος στην ιστοσελίδα μας !</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Καταγραφή και έλεγχος της απόδοσης της καμπάνιας μας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Οι διαφημιστικές καμπάνιες μπορούν να ‘τρέχουν’ για όσο χρονικό διάστημα θέλουμε και ανάλογα με τον προϋπολογισμό που ορίζουμε </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Arial Narrow" panose="020B0606020202030204" pitchFamily="34" charset="0"/>
              <a:buChar char="√"/>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Δυναμική στόχευση χρηστών με τα προϊόντα μας με στόχο την επιτυχία προσωποποιημένου μάρκετινγκ (personalized marketing)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23187408"/>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23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Διαφήμιση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μερικά από τα οφέλη από τη χρήση της διαφήμισης Google Ads είναι:</a:t>
            </a: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Υπάρχει άμεση τοποθέτηση του διαφημιστικού μηνύματος στις μηχανές αναζήτησης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Έχουμε προσέλκυση περισσότερων στοχευμένων επισκεπτών</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Πληρώνουμε μόνο όταν έρχεται κάποιος στην ιστοσελίδα μας !</a:t>
            </a:r>
            <a:endParaRPr lang="el-GR" sz="20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Καταγραφή και έλεγχος της απόδοσης της καμπάνιας μας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Arial Narrow" panose="020B060602020203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Οι διαφημιστικές καμπάνιες μπορούν να ‘τρέχουν’ για όσο χρονικό διάστημα θέλουμε και ανάλογα με τον προϋπολογισμό που ορίζουμε </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Arial Narrow" panose="020B0606020202030204" pitchFamily="34" charset="0"/>
              <a:buChar char="√"/>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Δυναμική στόχευση χρηστών με τα προϊόντα μας με στόχο την επιτυχία προσωποποιημένου μάρκετινγκ (personalized marketing)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707791107"/>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614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10 Τρόποι προώθησης μιας ιστοσελίδας</a:t>
            </a: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Επιλέγουμε τη σωστή θέση φιλοξενίας ιστοσελίδων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web hosting</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Υπερφορτίζουμε τη βελτιστοποίηση ιστοσελίδας για μηχανές αναζήτησης SEO </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Χρησιμοποιούμε μάρκετινγκ μέσω email (email marketing)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nSpc>
                <a:spcPct val="107000"/>
              </a:lnSpc>
              <a:spcBef>
                <a:spcPts val="600"/>
              </a:spcBef>
              <a:spcAft>
                <a:spcPts val="0"/>
              </a:spcAft>
              <a:buFont typeface="+mj-lt"/>
              <a:buAutoNum type="arabicPeriod"/>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Ξεκινάμε ένα ιστολόγιο (blog)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Δημιουργούμε βίντεο</a:t>
            </a: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Επενδύουμε σε μάρκετινγκ επί πληρωμή: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Pay-per-click – PPC), (Cost-per-mille - CPM)</a:t>
            </a:r>
            <a:endPar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endParaRP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Παρέχουμε χώρο για ιστολόγια επισκεπτών</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nSpc>
                <a:spcPct val="107000"/>
              </a:lnSpc>
              <a:spcBef>
                <a:spcPts val="600"/>
              </a:spcBef>
              <a:spcAft>
                <a:spcPts val="0"/>
              </a:spcAft>
              <a:buFont typeface="+mj-lt"/>
              <a:buAutoNum type="arabicPeriod"/>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Διαφημιζόμαστε στα κοινωνικά μέσα (social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media</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Δημοσίευση σε ιστοσελίδες συγκέντρωσης ειδήσεων, περιεχομένου και συζήτησης</a:t>
            </a:r>
            <a:endParaRPr lang="el-GR" sz="2000" dirty="0">
              <a:latin typeface="Arial Narrow" panose="020B0606020202030204" pitchFamily="34" charset="0"/>
              <a:ea typeface="Times New Roman" panose="02020603050405020304" pitchFamily="18" charset="0"/>
              <a:cs typeface="Times New Roman" panose="02020603050405020304" pitchFamily="18" charset="0"/>
            </a:endParaRPr>
          </a:p>
          <a:p>
            <a:pPr marL="457200" lvl="0" indent="-457200" algn="just">
              <a:lnSpc>
                <a:spcPct val="115000"/>
              </a:lnSpc>
              <a:spcBef>
                <a:spcPts val="600"/>
              </a:spcBef>
              <a:spcAft>
                <a:spcPts val="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Ενημερώνουμε την υπογραφή του email μας (λαμβάνοντας υπόψη ότι θα υπάρχουν 4,3 δισεκατομμύρια χρήστες email το 2023</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222222"/>
              </a:solidFill>
              <a:latin typeface="Arial Narrow" panose="020B0606020202030204" pitchFamily="34" charset="0"/>
              <a:cs typeface="Courier New" panose="02070309020205020404" pitchFamily="49"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75639414"/>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60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Για να προωθήσουμε έναν ιστότοπο δωρεάν προτείνονται οι παρακάτω δέκα αποτελεσματικοί τρόποι:</a:t>
            </a: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Εμπλουτίστε το SEO του ιστότοπου </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Επωφεληθείτε από το μάρκετινγκ ηλεκτρονικού ταχυδρομείου (email marketing)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Ξεκινήστε ένα ιστολόγιο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blog)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Προσπαθήστε το blogging των επισκεπτών (σχόλια επισκεπτών)</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Αξιοποιήστε τη δύναμη των κοινωνικών μέσων (</a:t>
            </a:r>
            <a:r>
              <a:rPr lang="en-GB"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social media</a:t>
            </a: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Υποβάλετε τον ιστότοπό σας σε διαδικτυακούς καταλόγους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Δημοσιεύστε στα φόρουμ</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Επικοινωνήστε με το μάρκετινγκ προσέγγισης χρηστών (outreach marketing)</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Πείτε το με την υπογραφή σας</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Εστιάστε στην ποιότητα</a:t>
            </a:r>
            <a:endParaRPr lang="el-GR"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222222"/>
              </a:solidFill>
              <a:latin typeface="Arial Narrow" panose="020B0606020202030204" pitchFamily="34" charset="0"/>
              <a:cs typeface="Courier New" panose="02070309020205020404" pitchFamily="49"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721755385"/>
      </p:ext>
    </p:extLst>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66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Θέματα σχετιζόμενα με το ψηφιακό μάρκετινγκ- </a:t>
            </a:r>
            <a:r>
              <a:rPr lang="en-GB"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Cookies</a:t>
            </a:r>
            <a:endParaRPr lang="el-GR"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παρουσία των </a:t>
            </a:r>
            <a:r>
              <a:rPr lang="el-GR" sz="24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Cookies</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είναι πάρα πολύ σημαντική για τη στοχευμένη διαφήμιση</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ι είναι όμως τα </a:t>
            </a:r>
            <a:r>
              <a:rPr lang="en-GB" sz="24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Cookies</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Τα Cookies παρακολούθησης στο διαδίκτυο είναι μια τεχνολογία για να θυμούνται πληροφορίες οι φυλλομετρητές  (Chrome, Firefox, κλπ.) καθώς οι χρήστες περιηγούνται στο διαδίκτυο</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 τα </a:t>
            </a:r>
            <a:r>
              <a:rPr lang="el-GR" sz="24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Cookies</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παρακολούθησης οι φυλλομετρητές  μπορούν να θυμούνται πότε ένας χρήστης είναι συνδεδεμένος σε έναν ιστότοπο (π.χ. σε κάποια ιστοσελίδα, στο Gmail, στο Facebook κλπ.),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 ο χρήστης έχει επισκεφθεί στο παρελθόν έναν ιστότοπο, αλλά και ποιες είναι οι προτιμήσεις του σε μια ιστοσελίδα </a:t>
            </a:r>
            <a:endParaRPr lang="el-GR" sz="2400" dirty="0">
              <a:solidFill>
                <a:srgbClr val="222222"/>
              </a:solidFill>
              <a:latin typeface="Arial Narrow" panose="020B0606020202030204" pitchFamily="34" charset="0"/>
              <a:cs typeface="Courier New" panose="02070309020205020404" pitchFamily="49" charset="0"/>
            </a:endParaRPr>
          </a:p>
          <a:p>
            <a:pPr marL="0" indent="0">
              <a:lnSpc>
                <a:spcPct val="11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1243711309"/>
      </p:ext>
    </p:extLst>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Θέματα σχετιζόμενα με το ψηφιακό μάρκετινγκ- </a:t>
            </a:r>
            <a:r>
              <a:rPr lang="en-GB"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Cookies</a:t>
            </a:r>
            <a:endParaRPr lang="el-GR"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στη πραγματικότητα ένα Cookie είναι ένα μικρό αρχείο κειμένου (text file) που αποθηκεύεται στον υπολογιστή του χρήστη από τον φυλλομετρητή</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περιέχουν αποκλειστικά πληροφορίες, δηλαδή δεδομένα</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εν μπορούν να περιέχουν ιούς ή οτιδήποτε κακόβουλο όπως malware ή spyware </a:t>
            </a:r>
            <a:r>
              <a:rPr lang="el-GR" sz="2400" i="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ωστόσο η χρήση τους μερικές φορές μπορεί να θεωρηθεί κακόβουλη </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αφού μπορεί να παραβιάζει την ιδιωτικότητα των χρηστών</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τα </a:t>
            </a:r>
            <a:r>
              <a:rPr lang="en-US"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Cookies </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παρακολουθούν τις κινήσεις μας στο διαδίκτυο και καταγράφουν τη συμπεριφορά μας</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1474983188"/>
      </p:ext>
    </p:extLst>
  </p:cSld>
  <p:clrMapOvr>
    <a:masterClrMapping/>
  </p:clrMapOvr>
  <p:transition spd="slow">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93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Θέματα σχετιζόμενα με το ψηφιακό μάρκετινγκ- </a:t>
            </a:r>
            <a:r>
              <a:rPr lang="en-GB"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Cookies</a:t>
            </a:r>
            <a:endParaRPr lang="el-GR"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τα </a:t>
            </a:r>
            <a:r>
              <a:rPr lang="en-GB" sz="2400"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Cookies </a:t>
            </a:r>
            <a:r>
              <a:rPr lang="el-GR" sz="2400"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συνεδρίας </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(Session cookies) αποθηκεύονται στον υπολογιστή του χρήστη όταν επισκέπτεται έναν ιστότοπο, αλλά λήγουν όταν ο χρήστης κλείσει τον φυλλομετρητή ή αφού περάσει ένα ορισμένο χρονικό διάστημα (π.χ. μετά από 30 λεπτά αδράνειας του χρήστη). Είναι από τα πιο ‘άκακα’ από άποψη παραβίασης της ιδιωτικότητας</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Third Party cookies (</a:t>
            </a:r>
            <a:r>
              <a:rPr lang="el-GR" sz="24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Cookies τρίτων</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Τα cookies παρακολούθησης τρίτων τίθενται από ένα domain </a:t>
            </a:r>
            <a:r>
              <a:rPr lang="el-GR" sz="2400" dirty="0" err="1">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name</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διαφορετικό από αυτό που επισκέπτεται ο χρήστης. Δηλαδή </a:t>
            </a:r>
            <a:r>
              <a:rPr lang="el-GR" sz="2400" i="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είναι μικρά αρχεία κειμένου τα οποία τοποθετούνται  στον υπολογιστή του επισκέπτη μιας ιστοσελίδας, όχι όμως από την ίδια την ιστοσελίδα που επισκέπτεται.</a:t>
            </a:r>
            <a:endParaRPr lang="el-GR" altLang="el-GR" sz="2400" i="1" dirty="0">
              <a:solidFill>
                <a:srgbClr val="FF0000"/>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1416021803"/>
      </p:ext>
    </p:extLst>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81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Θέματα σχετιζόμενα με το ψηφιακό μάρκετινγκ</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σήμερα οι μεγάλες εταιρείες λογισμικού άρχισαν να αλλάζουν την πολιτική τους και να βελτιώνουν τα συστήματά τους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χαρακτηριστικό παράδειγμα η νέα πολιτική της Apple</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από την νέα πολιτική της Apple για το λειτουργικό IOS 14 δεν θα επηρεαστεί μόνο η Facebook, αλλά και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το Instagram, το Snapchat, το TikTok, το Pinterest και κάθε άλλη εφαρμογή που χρησιμοποιεί οποιοδήποτε είδος δεδομένων τρίτων (third party cookies), για τη συλλογή πληροφοριών σχετικά με τους χρήστες της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altLang="el-GR" sz="2400" i="1" dirty="0">
              <a:solidFill>
                <a:srgbClr val="FF0000"/>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1511995110"/>
      </p:ext>
    </p:extLst>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88</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71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Θέματα σχετιζόμενα με το ψηφιακό μάρκετινγκ  </a:t>
            </a:r>
            <a:endParaRPr lang="el-GR"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κάθε μία από αυτές τις εφαρμογές, σύμφωνα με τις οδηγίες της Apple</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θα είναι πλέον υποχρεωμένη να ρωτά τους χρήστες εάν θέλουν να επιλέξουν ή να εξαιρεθούν από την παρακολούθηση από αυτήν την εφαρμογή</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 απλά λόγια, πλέον είναι στην κρίση των ίδιων των χρηστών, αν θα επιτρέπουν σε εφαρμογές όπως η Facebook να καταγράφουν τα προσωπικά δεδομένα των χρηστών</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άσχετα αν, </a:t>
            </a:r>
            <a:r>
              <a:rPr lang="el-GR" sz="2400" i="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για πολλά χρόνια και μέχρι τώρα, οι χρήστες απλόχερα και δωρεάν πρόσφεραν τα δεδομένα τους </a:t>
            </a:r>
            <a:endParaRPr lang="el-GR" altLang="el-GR" sz="2400" i="1" dirty="0">
              <a:solidFill>
                <a:srgbClr val="FF0000"/>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892366994"/>
      </p:ext>
    </p:extLst>
  </p:cSld>
  <p:clrMapOvr>
    <a:masterClrMapping/>
  </p:clrMapOvr>
  <p:transition spd="slow">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89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461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Θέματα σχετιζόμενα με το ψηφιακό μάρκετινγκ  </a:t>
            </a:r>
            <a:endParaRPr lang="el-GR" sz="2400" dirty="0">
              <a:solidFill>
                <a:srgbClr val="FF0000"/>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όλοι οι μεγάλοι browsers (Chrome, Firefox, Safari κλπ.) παρέχουν επίπεδα ελέγχου των cookies</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ενικά ο έλεγχος επιτρέπει στους χρήστες να μπλοκάρουν όλα τα cookies ή να επιτρέπουν συγκεκριμένα cookies ή ακόμα να μπλοκάρουν τα cookies τρίτων</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Ευρωπαϊκός Νόμος για τα cookies είναι μια νομοθεσία περί απορρήτου που απαιτεί από τις ιστοσελίδες να παίρνουν την έγκριση των επισκεπτών τους πριν αποθηκεύσουν ή ανακτήσουν πληροφορίες για υπολογιστές, smartphones ή tablets</a:t>
            </a:r>
            <a:endParaRPr lang="el-GR" altLang="el-GR" sz="2400" i="1" dirty="0">
              <a:solidFill>
                <a:srgbClr val="FF0000"/>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45225973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14787" y="1198379"/>
            <a:ext cx="800576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Internet World Stats (Οκτώβριος 2020)</a:t>
            </a:r>
            <a:endParaRPr lang="el-GR" altLang="el-GR" sz="2400" dirty="0">
              <a:latin typeface="Arial Narrow" panose="020B0606020202030204" pitchFamily="34" charset="0"/>
              <a:cs typeface="Courier New" panose="02070309020205020404" pitchFamily="49" charset="0"/>
            </a:endParaRPr>
          </a:p>
          <a:p>
            <a:pPr>
              <a:spcAft>
                <a:spcPts val="600"/>
              </a:spcAft>
              <a:buFont typeface="Wingdings" panose="05000000000000000000" pitchFamily="2" charset="2"/>
              <a:buChar cha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πληθυσμός της γης ανά ήπειρο, περιοχή και ποσοστό του πληθυσμού που είναι χρήστες του διαδικτύου</a:t>
            </a:r>
          </a:p>
          <a:p>
            <a:pPr>
              <a:spcAft>
                <a:spcPts val="600"/>
              </a:spcAft>
              <a:buFont typeface="Wingdings" panose="05000000000000000000" pitchFamily="2" charset="2"/>
              <a:buChar char="§"/>
            </a:pPr>
            <a:endParaRPr lang="el-GR" altLang="el-GR" sz="2400" dirty="0">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2. Το διαδίκτυο ως η βάση του ηλεκτρονικού εμπορίου</a:t>
            </a:r>
          </a:p>
        </p:txBody>
      </p:sp>
      <p:pic>
        <p:nvPicPr>
          <p:cNvPr id="2" name="Εικόνα 1">
            <a:extLst>
              <a:ext uri="{FF2B5EF4-FFF2-40B4-BE49-F238E27FC236}">
                <a16:creationId xmlns:a16="http://schemas.microsoft.com/office/drawing/2014/main" id="{2FD0C859-3887-4C76-8BD9-D8B921726E8C}"/>
              </a:ext>
            </a:extLst>
          </p:cNvPr>
          <p:cNvPicPr>
            <a:picLocks noChangeAspect="1"/>
          </p:cNvPicPr>
          <p:nvPr/>
        </p:nvPicPr>
        <p:blipFill>
          <a:blip r:embed="rId3"/>
          <a:stretch>
            <a:fillRect/>
          </a:stretch>
        </p:blipFill>
        <p:spPr>
          <a:xfrm>
            <a:off x="287524" y="2636912"/>
            <a:ext cx="8568952" cy="2862395"/>
          </a:xfrm>
          <a:prstGeom prst="rect">
            <a:avLst/>
          </a:prstGeom>
        </p:spPr>
      </p:pic>
    </p:spTree>
    <p:extLst>
      <p:ext uri="{BB962C8B-B14F-4D97-AF65-F5344CB8AC3E}">
        <p14:creationId xmlns:p14="http://schemas.microsoft.com/office/powerpoint/2010/main" val="2006910131"/>
      </p:ext>
    </p:extLst>
  </p:cSld>
  <p:clrMapOvr>
    <a:masterClrMapping/>
  </p:clrMapOvr>
  <p:transition spd="slow">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90</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1" y="1204913"/>
            <a:ext cx="8786626" cy="513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O </a:t>
            </a: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ρόλος </a:t>
            </a: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Web 2.0 </a:t>
            </a:r>
            <a:endPar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είναι πάρα πολύ σημαντικός στην εξέλιξη των τεχνολογιών ηλεκτρονικού εμπορίου</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‘τι είναι επομένως το Web 2.0’;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όρος Web 2.0, χρησιμοποιείται για να περιγράψει τη νέα γενιά του παγκόσμιου ιστού η οποία βασίζεται στην όλο και μεγαλύτερη δυνατότητα των χρηστών του διαδικτύου να μοιράζονται πληροφορίες και να συνεργάζονται online</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είναι ο όρος που χρησιμοποιείται να περιγράψει μια ποικιλία ιστότοπων και εφαρμογών που επιτρέπουν σε οποιονδήποτε να δημιουργήσει και να μοιραστεί διαδικτυακές πληροφορίες ή υλικό που έχουν δημιουργήσει </a:t>
            </a:r>
            <a:endParaRPr lang="el-GR" altLang="el-GR" sz="2400" i="1" dirty="0">
              <a:solidFill>
                <a:srgbClr val="FF0000"/>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3258038878"/>
      </p:ext>
    </p:extLst>
  </p:cSld>
  <p:clrMapOvr>
    <a:masterClrMapping/>
  </p:clrMapOvr>
  <p:transition spd="slow">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91</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449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O </a:t>
            </a: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ρόλος </a:t>
            </a: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Web 2.0 </a:t>
            </a:r>
            <a:endPar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ένα βασικό στοιχείο της τεχνολογίας είναι ότι επιτρέπει στους ανθρώπους:</a:t>
            </a:r>
          </a:p>
          <a:p>
            <a:pPr>
              <a:lnSpc>
                <a:spcPct val="115000"/>
              </a:lnSpc>
              <a:spcAft>
                <a:spcPts val="80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να δημιουργούν</a:t>
            </a:r>
          </a:p>
          <a:p>
            <a:pPr>
              <a:lnSpc>
                <a:spcPct val="115000"/>
              </a:lnSpc>
              <a:spcAft>
                <a:spcPts val="80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να μοιράζονται</a:t>
            </a:r>
          </a:p>
          <a:p>
            <a:pPr>
              <a:lnSpc>
                <a:spcPct val="115000"/>
              </a:lnSpc>
              <a:spcAft>
                <a:spcPts val="80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να συνεργάζονται και </a:t>
            </a:r>
          </a:p>
          <a:p>
            <a:pPr>
              <a:lnSpc>
                <a:spcPct val="115000"/>
              </a:lnSpc>
              <a:spcAft>
                <a:spcPts val="800"/>
              </a:spcAft>
              <a:buFont typeface="Wingdings" panose="05000000000000000000" pitchFamily="2" charset="2"/>
              <a:buChar char="ü"/>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να επικοινωνούν</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 Web 2.0 επιτρέπει σε ομάδες ατόμων να εργάζονται ταυτόχρονα σε ένα έγγραφο ή υπολογιστικό φύλλο, ενώ στο παρασκήνιο ένας υπολογιστής παρακολουθεί ποιος έκανε κάτι, τι άλλαξε, πού και πότε </a:t>
            </a:r>
            <a:endParaRPr lang="el-GR" altLang="el-GR" sz="2400" i="1" dirty="0">
              <a:solidFill>
                <a:srgbClr val="FF0000"/>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881361399"/>
      </p:ext>
    </p:extLst>
  </p:cSld>
  <p:clrMapOvr>
    <a:masterClrMapping/>
  </p:clrMapOvr>
  <p:transition spd="slow">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92</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513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O </a:t>
            </a: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ρόλος </a:t>
            </a: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Web 2.0 </a:t>
            </a:r>
            <a:endPar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σε γενικές γραμμές, τα βασικά χαρακτηριστικά του Web 2.0 είναι </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ι εφαρμογές που βασίζονται στο Web μπορούν να έχουν πρόσβαση από οπουδήποτε</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 Web 2.0 αναφέρεται βασικά στη μετάβαση από στατικές ιστοσελίδες HTML σε έναν πιο δυναμικό ιστό που είναι πιο οργανωμένος και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χαρακτηρίζεται από </a:t>
            </a:r>
            <a:r>
              <a:rPr lang="el-GR" sz="2400" dirty="0">
                <a:solidFill>
                  <a:srgbClr val="0000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δυναμικές ιστοσελίδες με δυνατότητα αλληλεπίδρασης με τους χρήστες</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αλλά και </a:t>
            </a:r>
            <a:r>
              <a:rPr lang="el-GR" sz="2400" dirty="0">
                <a:solidFill>
                  <a:srgbClr val="FF0000"/>
                </a:solidFill>
                <a:effectLst/>
                <a:latin typeface="Arial Narrow" panose="020B0606020202030204" pitchFamily="34" charset="0"/>
                <a:ea typeface="Times New Roman" panose="02020603050405020304" pitchFamily="18" charset="0"/>
                <a:cs typeface="Courier New" panose="02070309020205020404" pitchFamily="49" charset="0"/>
              </a:rPr>
              <a:t>σύνδεση με βάσεις δεδομένων, με υπηρεσίες, με τράπεζες και με την ενσωμάτωση στα πληροφοριακά συστήματα</a:t>
            </a:r>
            <a:endPar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rPr>
              <a:t>Οι ιστότοποι κοινωνικών δικτύων όπως το Facebook και το Twitter είναι παραδείγματα εργαλείων Web 2.0</a:t>
            </a: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4225615794"/>
      </p:ext>
    </p:extLst>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93</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15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O </a:t>
            </a: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ρόλος </a:t>
            </a: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Web  </a:t>
            </a:r>
            <a:endPar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εν δυνάμει εξέλιξη του </a:t>
            </a:r>
            <a:r>
              <a:rPr lang="en-US"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Web</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pic>
        <p:nvPicPr>
          <p:cNvPr id="2" name="Εικόνα 1">
            <a:extLst>
              <a:ext uri="{FF2B5EF4-FFF2-40B4-BE49-F238E27FC236}">
                <a16:creationId xmlns:a16="http://schemas.microsoft.com/office/drawing/2014/main" id="{32EAB4F6-2F19-453E-83AF-EF321DD8773A}"/>
              </a:ext>
            </a:extLst>
          </p:cNvPr>
          <p:cNvPicPr>
            <a:picLocks noChangeAspect="1"/>
          </p:cNvPicPr>
          <p:nvPr/>
        </p:nvPicPr>
        <p:blipFill>
          <a:blip r:embed="rId3"/>
          <a:stretch>
            <a:fillRect/>
          </a:stretch>
        </p:blipFill>
        <p:spPr>
          <a:xfrm>
            <a:off x="467544" y="2299069"/>
            <a:ext cx="5652628" cy="3839346"/>
          </a:xfrm>
          <a:prstGeom prst="rect">
            <a:avLst/>
          </a:prstGeom>
        </p:spPr>
      </p:pic>
    </p:spTree>
    <p:extLst>
      <p:ext uri="{BB962C8B-B14F-4D97-AF65-F5344CB8AC3E}">
        <p14:creationId xmlns:p14="http://schemas.microsoft.com/office/powerpoint/2010/main" val="967463561"/>
      </p:ext>
    </p:extLst>
  </p:cSld>
  <p:clrMapOvr>
    <a:masterClrMapping/>
  </p:clrMapOvr>
  <p:transition spd="slow">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94</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439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O </a:t>
            </a:r>
            <a:r>
              <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ρόλος </a:t>
            </a:r>
            <a:r>
              <a:rPr lang="en-GB"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rPr>
              <a:t>Web 3.0 </a:t>
            </a:r>
            <a:endParaRPr lang="el-GR" sz="2400" dirty="0">
              <a:solidFill>
                <a:srgbClr val="222222"/>
              </a:solidFill>
              <a:highlight>
                <a:srgbClr val="FFFF00"/>
              </a:highlight>
              <a:latin typeface="Arial Narrow" panose="020B0606020202030204" pitchFamily="34" charset="0"/>
              <a:ea typeface="Times New Roman" panose="02020603050405020304" pitchFamily="18" charset="0"/>
              <a:cs typeface="Courier New" panose="02070309020205020404" pitchFamily="49" charset="0"/>
            </a:endParaRP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το Web 3.0, ο </a:t>
            </a:r>
            <a:r>
              <a:rPr lang="el-GR" sz="2400" dirty="0">
                <a:solidFill>
                  <a:srgbClr val="0000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σημασιολογικός ιστός </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r>
              <a:rPr lang="el-GR" sz="2400" dirty="0" err="1">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semantic</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web)</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είναι η επόμενη γενιά τεχνολογίας διαδικτύου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βασίζεται σε μεγάλο βαθμό στη χρήση μηχανικής μάθησης (Machine Learning  - ML) και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τεχνητής νοημοσύνης (Artificial Intelligence - AI)</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0000FF"/>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στοχεύει στη δημιουργία πιο ανοιχτών, συνδεδεμένων και έξυπνων ιστότοπων και εφαρμογών ιστού, που εστιάζουν στη χρήση μιας μηχανικής κατανόησης των δεδομένων</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9. Προώθηση της ιστοσελίδας</a:t>
            </a:r>
          </a:p>
        </p:txBody>
      </p:sp>
    </p:spTree>
    <p:extLst>
      <p:ext uri="{BB962C8B-B14F-4D97-AF65-F5344CB8AC3E}">
        <p14:creationId xmlns:p14="http://schemas.microsoft.com/office/powerpoint/2010/main" val="2330669457"/>
      </p:ext>
    </p:extLst>
  </p:cSld>
  <p:clrMapOvr>
    <a:masterClrMapping/>
  </p:clrMapOvr>
  <p:transition spd="slow">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95</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51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επικεντρωθήκαμε στη οργάνωση του ηλεκτρονικού εμπορίου στον παγκόσμιο ιστό</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ξ</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εκινήσαμε με το διαδίκτυο ως η βάση του ηλεκτρονικού εμπορίου και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αναφερθήκαμε στην προσβασιμότητά του</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στο σύστημα ονομάτων τομέα (Domain Name System – DNS),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στη Διαδικτυακή Εταιρεία Ονοματοδοσίας και Αριθμοδότησης ICANN και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τον Ενιαίο Εντοπιστή Πόρων (Uniform Resource </a:t>
            </a:r>
            <a:r>
              <a:rPr lang="el-GR" sz="2400" dirty="0" err="1">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Locator</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URL)</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μεταφερθήκαμε στον παγκόσμιο ιστό (World Wide Web) και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αναδείξαμε τη σημασία του υπερκειμένου (hypertext), αλλά και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των διακομιστών ιστού (Web servers) </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10. Ανακεφαλαίωση 1/3</a:t>
            </a:r>
          </a:p>
        </p:txBody>
      </p:sp>
    </p:spTree>
    <p:extLst>
      <p:ext uri="{BB962C8B-B14F-4D97-AF65-F5344CB8AC3E}">
        <p14:creationId xmlns:p14="http://schemas.microsoft.com/office/powerpoint/2010/main" val="1193151903"/>
      </p:ext>
    </p:extLst>
  </p:cSld>
  <p:clrMapOvr>
    <a:masterClrMapping/>
  </p:clrMapOvr>
  <p:transition spd="slow">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96</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513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μιλήσαμε για τη λειτουργία του φυλλομετρητή (Web </a:t>
            </a:r>
            <a:r>
              <a:rPr lang="el-GR" sz="2400" dirty="0" err="1">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browser</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και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ξαναδείξαμε το ρόλο των άλλων διακομιστών όπως application servers και database servers</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ι μηχανές αναζήτησης (Search Engine Machines – SEM) αποτελούν δυναμικό εργαλείο στην επιτυχή παρουσία των ιστοσελίδων στον παγκόσμιο ιστό</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a:t>
            </a: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τσι προσπαθήσαμε να τα βάλουμε όλα σε μια σειρά και να ξεκινήσουμε από ονοματοδοσία ιστοσελίδων, την αρχιτεκτονική δόμησής τους, την οργάνωση βελτιστοποίησης τους (Search Engine Optimization - SEO)…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για τον ευκολότερο εντοπισμό τους από τις μηχανές αναζήτησης και τη φιλοξενία τους σε διακομιστές (Web hosting)</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10. Ανακεφαλαίωση 2/3</a:t>
            </a:r>
          </a:p>
        </p:txBody>
      </p:sp>
    </p:spTree>
    <p:extLst>
      <p:ext uri="{BB962C8B-B14F-4D97-AF65-F5344CB8AC3E}">
        <p14:creationId xmlns:p14="http://schemas.microsoft.com/office/powerpoint/2010/main" val="756775852"/>
      </p:ext>
    </p:extLst>
  </p:cSld>
  <p:clrMapOvr>
    <a:masterClrMapping/>
  </p:clrMapOvr>
  <p:transition spd="slow">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29D0A835-3462-4535-BBE3-A3C5A7B4291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42773-0748-4EF4-80C4-F53B4C5683C1}" type="slidenum">
              <a:rPr lang="en-GB" altLang="en-US" sz="1000" smtClean="0"/>
              <a:pPr>
                <a:spcBef>
                  <a:spcPct val="0"/>
                </a:spcBef>
                <a:buClrTx/>
                <a:buSzTx/>
                <a:buFontTx/>
                <a:buNone/>
              </a:pPr>
              <a:t>97</a:t>
            </a:fld>
            <a:endParaRPr lang="en-GB" altLang="en-US" sz="1000"/>
          </a:p>
        </p:txBody>
      </p:sp>
      <p:sp>
        <p:nvSpPr>
          <p:cNvPr id="9219" name="Rectangle 6">
            <a:extLst>
              <a:ext uri="{FF2B5EF4-FFF2-40B4-BE49-F238E27FC236}">
                <a16:creationId xmlns:a16="http://schemas.microsoft.com/office/drawing/2014/main" id="{173FC323-1E11-4C1C-A9C7-D857B55D73C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dirty="0">
                <a:latin typeface="Arial Narrow" panose="020B0606020202030204" pitchFamily="34" charset="0"/>
              </a:rPr>
              <a:t>Διοίκηση Επιχειρήσεων, Τεχνολογία &amp; Συστήματα Πληροφοριών Διοίκησης                                   </a:t>
            </a:r>
            <a:r>
              <a:rPr lang="en-GB" altLang="en-US" sz="1100" dirty="0">
                <a:latin typeface="Arial Narrow" panose="020B0606020202030204" pitchFamily="34" charset="0"/>
              </a:rPr>
              <a:t>7</a:t>
            </a:r>
            <a:r>
              <a:rPr lang="el-GR" altLang="en-US" sz="1100" baseline="30000" dirty="0">
                <a:latin typeface="Arial Narrow" panose="020B0606020202030204" pitchFamily="34" charset="0"/>
              </a:rPr>
              <a:t>ο</a:t>
            </a:r>
            <a:r>
              <a:rPr lang="el-GR" altLang="en-US" sz="1100" dirty="0">
                <a:latin typeface="Arial Narrow" panose="020B0606020202030204" pitchFamily="34" charset="0"/>
              </a:rPr>
              <a:t>  Κεφάλαιο - Δρ Δημήτριος Μαδυτινός</a:t>
            </a:r>
            <a:endParaRPr lang="en-GB" altLang="en-US" sz="1100" dirty="0">
              <a:latin typeface="Arial Narrow" panose="020B0606020202030204" pitchFamily="34" charset="0"/>
            </a:endParaRPr>
          </a:p>
        </p:txBody>
      </p:sp>
      <p:sp>
        <p:nvSpPr>
          <p:cNvPr id="9220" name="TextBox 11">
            <a:extLst>
              <a:ext uri="{FF2B5EF4-FFF2-40B4-BE49-F238E27FC236}">
                <a16:creationId xmlns:a16="http://schemas.microsoft.com/office/drawing/2014/main" id="{23D65ADA-C354-4FCF-A0F7-69D04A9B7FAD}"/>
              </a:ext>
            </a:extLst>
          </p:cNvPr>
          <p:cNvSpPr txBox="1">
            <a:spLocks noChangeArrowheads="1"/>
          </p:cNvSpPr>
          <p:nvPr/>
        </p:nvSpPr>
        <p:spPr bwMode="auto">
          <a:xfrm>
            <a:off x="52480" y="1204913"/>
            <a:ext cx="8948011" cy="449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μεγάλο κεφάλαιο αποτελούν οι γλώσσες προγραμματισμού στον ιστό και για το λόγο αυτό αναφερθήκαμε στις σπουδαιότερες που είναι…</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HTML μαζί με τη Javascript και τη CSS,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η Java, η Python, η SQL, η XML και η PHP</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ολοκληρώνοντας το κεφάλαιο, αναφερθήκαμε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στο ηλεκτρονικό εμπόριο και αναδείξαμε ξανά τη σημασία προώθησης των ιστοσελίδων με SEO και SEM</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αναφερθήκαμε στη δυναμική του ψηφιακού μάρκετινγκ και τέλος </a:t>
            </a:r>
          </a:p>
          <a:p>
            <a:pPr>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4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μιλήσαμε για τον ρόλο των Cookies και την εξέλιξη του Web</a:t>
            </a:r>
            <a:endParaRPr lang="el-GR" altLang="el-GR" sz="2400" dirty="0">
              <a:solidFill>
                <a:srgbClr val="0000FF"/>
              </a:solidFill>
              <a:effectLst>
                <a:outerShdw blurRad="38100" dist="38100" dir="2700000" algn="tl">
                  <a:srgbClr val="000000">
                    <a:alpha val="43137"/>
                  </a:srgbClr>
                </a:outerShdw>
              </a:effectLst>
              <a:latin typeface="Arial Narrow" panose="020B0606020202030204" pitchFamily="34" charset="0"/>
              <a:cs typeface="Courier New" panose="02070309020205020404" pitchFamily="49" charset="0"/>
            </a:endParaRPr>
          </a:p>
        </p:txBody>
      </p:sp>
      <p:sp>
        <p:nvSpPr>
          <p:cNvPr id="6" name="TextBox 5">
            <a:extLst>
              <a:ext uri="{FF2B5EF4-FFF2-40B4-BE49-F238E27FC236}">
                <a16:creationId xmlns:a16="http://schemas.microsoft.com/office/drawing/2014/main" id="{16D80ACC-895F-44A4-8689-C0A63945A0A7}"/>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fontScale="925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sz="2800" dirty="0">
                <a:solidFill>
                  <a:schemeClr val="tx1"/>
                </a:solidFill>
                <a:latin typeface="Arial Narrow" panose="020B0606020202030204" pitchFamily="34" charset="0"/>
              </a:rPr>
              <a:t>Οργάνωση του ΗΕ στον Παγκόσμιο Ιστό / </a:t>
            </a:r>
          </a:p>
          <a:p>
            <a:pPr algn="ctr">
              <a:defRPr/>
            </a:pPr>
            <a:r>
              <a:rPr lang="el-GR" sz="2800" dirty="0">
                <a:solidFill>
                  <a:schemeClr val="tx1"/>
                </a:solidFill>
                <a:latin typeface="Arial Narrow" panose="020B0606020202030204" pitchFamily="34" charset="0"/>
              </a:rPr>
              <a:t>10. Ανακεφαλαίωση 3/3</a:t>
            </a:r>
          </a:p>
        </p:txBody>
      </p:sp>
    </p:spTree>
    <p:extLst>
      <p:ext uri="{BB962C8B-B14F-4D97-AF65-F5344CB8AC3E}">
        <p14:creationId xmlns:p14="http://schemas.microsoft.com/office/powerpoint/2010/main" val="1656050098"/>
      </p:ext>
    </p:extLst>
  </p:cSld>
  <p:clrMapOvr>
    <a:masterClrMapping/>
  </p:clrMapOvr>
  <p:transition spd="slow">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 Θέση αριθμού διαφάνειας">
            <a:extLst>
              <a:ext uri="{FF2B5EF4-FFF2-40B4-BE49-F238E27FC236}">
                <a16:creationId xmlns:a16="http://schemas.microsoft.com/office/drawing/2014/main" id="{0FD25253-9436-4C63-A3AF-4D9415FFD3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D515BF-2A8A-4A37-B3F4-9AD5D6B2E426}" type="slidenum">
              <a:rPr lang="en-GB" altLang="en-US" sz="1000" smtClean="0"/>
              <a:pPr>
                <a:spcBef>
                  <a:spcPct val="0"/>
                </a:spcBef>
                <a:buClrTx/>
                <a:buSzTx/>
                <a:buFontTx/>
                <a:buNone/>
              </a:pPr>
              <a:t>98</a:t>
            </a:fld>
            <a:endParaRPr lang="en-GB" altLang="en-US" sz="1000"/>
          </a:p>
        </p:txBody>
      </p:sp>
      <p:sp>
        <p:nvSpPr>
          <p:cNvPr id="41987" name="Rectangle 6">
            <a:extLst>
              <a:ext uri="{FF2B5EF4-FFF2-40B4-BE49-F238E27FC236}">
                <a16:creationId xmlns:a16="http://schemas.microsoft.com/office/drawing/2014/main" id="{AAF299E8-5425-4461-98B8-A445E0E79FC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6</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2F05FA3E-F605-413D-AA43-76285506C15F}"/>
              </a:ext>
            </a:extLst>
          </p:cNvPr>
          <p:cNvSpPr txBox="1">
            <a:spLocks noChangeArrowheads="1"/>
          </p:cNvSpPr>
          <p:nvPr/>
        </p:nvSpPr>
        <p:spPr bwMode="auto">
          <a:xfrm>
            <a:off x="0" y="1233488"/>
            <a:ext cx="8005763" cy="55092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sz="2400" dirty="0">
                <a:latin typeface="Arial Narrow" panose="020B0606020202030204" pitchFamily="34" charset="0"/>
                <a:ea typeface="Times New Roman" panose="02020603050405020304" pitchFamily="18" charset="0"/>
                <a:cs typeface="Courier New" panose="02070309020205020404" pitchFamily="49" charset="0"/>
              </a:rPr>
              <a:t>     Βασική Ορολογία (ενδεικτική)</a:t>
            </a: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Cookies </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συνεδρίας</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(session cookies)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Cookies </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τρίτων</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(Third Party cookies)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Email </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Μάρκετινγκ</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(Email Marketing)</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http</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(δεν διαθέτει πρωτόκολλο ασφαλείας) στη διεύθυνση URL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https</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(είναι ασφαλής –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secure</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στη διεύθυνση URL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Hypertext Markup Language (HTML)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Hypertext Transfer Protocol (http)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Internet Engineering Task Force (IETF)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WordPress (πλατφόρμα ιστότοπου)</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World Wide Web Consortium (W3C)</a:t>
            </a:r>
            <a:endPar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endParaRPr>
          </a:p>
          <a:p>
            <a:pPr marL="34290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dirty="0">
                <a:solidFill>
                  <a:srgbClr val="222222"/>
                </a:solidFill>
                <a:latin typeface="Arial Narrow" panose="020B0606020202030204" pitchFamily="34" charset="0"/>
                <a:cs typeface="Courier New" panose="02070309020205020404" pitchFamily="49" charset="0"/>
              </a:rPr>
              <a:t>αναδυόμενα παράθυρα διαφημίσεων (</a:t>
            </a:r>
            <a:r>
              <a:rPr lang="en-GB" dirty="0">
                <a:solidFill>
                  <a:srgbClr val="222222"/>
                </a:solidFill>
                <a:latin typeface="Arial Narrow" panose="020B0606020202030204" pitchFamily="34" charset="0"/>
                <a:cs typeface="Courier New" panose="02070309020205020404" pitchFamily="49" charset="0"/>
              </a:rPr>
              <a:t>pop</a:t>
            </a:r>
            <a:r>
              <a:rPr lang="el-GR" dirty="0">
                <a:solidFill>
                  <a:srgbClr val="222222"/>
                </a:solidFill>
                <a:latin typeface="Arial Narrow" panose="020B0606020202030204" pitchFamily="34" charset="0"/>
                <a:cs typeface="Courier New" panose="02070309020205020404" pitchFamily="49" charset="0"/>
              </a:rPr>
              <a:t>-</a:t>
            </a:r>
            <a:r>
              <a:rPr lang="en-GB" dirty="0">
                <a:solidFill>
                  <a:srgbClr val="222222"/>
                </a:solidFill>
                <a:latin typeface="Arial Narrow" panose="020B0606020202030204" pitchFamily="34" charset="0"/>
                <a:cs typeface="Courier New" panose="02070309020205020404" pitchFamily="49" charset="0"/>
              </a:rPr>
              <a:t>up</a:t>
            </a:r>
            <a:r>
              <a:rPr lang="el-GR" dirty="0">
                <a:solidFill>
                  <a:srgbClr val="222222"/>
                </a:solidFill>
                <a:latin typeface="Arial Narrow" panose="020B0606020202030204" pitchFamily="34" charset="0"/>
                <a:cs typeface="Courier New" panose="02070309020205020404" pitchFamily="49" charset="0"/>
              </a:rPr>
              <a:t>-</a:t>
            </a:r>
            <a:r>
              <a:rPr lang="en-GB" dirty="0">
                <a:solidFill>
                  <a:srgbClr val="222222"/>
                </a:solidFill>
                <a:latin typeface="Arial Narrow" panose="020B0606020202030204" pitchFamily="34" charset="0"/>
                <a:cs typeface="Courier New" panose="02070309020205020404" pitchFamily="49" charset="0"/>
              </a:rPr>
              <a:t>ads</a:t>
            </a:r>
            <a:r>
              <a:rPr lang="el-GR" dirty="0">
                <a:solidFill>
                  <a:srgbClr val="222222"/>
                </a:solidFill>
                <a:latin typeface="Arial Narrow" panose="020B0606020202030204" pitchFamily="34" charset="0"/>
                <a:cs typeface="Courier New" panose="02070309020205020404" pitchFamily="49" charset="0"/>
              </a:rPr>
              <a:t>) </a:t>
            </a:r>
          </a:p>
          <a:p>
            <a:pPr marL="34290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dirty="0">
                <a:solidFill>
                  <a:srgbClr val="222222"/>
                </a:solidFill>
                <a:latin typeface="Arial Narrow" panose="020B0606020202030204" pitchFamily="34" charset="0"/>
                <a:cs typeface="Courier New" panose="02070309020205020404" pitchFamily="49" charset="0"/>
              </a:rPr>
              <a:t>αναλογία κλικ προς αριθμό εμφανίσεων (</a:t>
            </a:r>
            <a:r>
              <a:rPr lang="en-GB" dirty="0">
                <a:solidFill>
                  <a:srgbClr val="222222"/>
                </a:solidFill>
                <a:latin typeface="Arial Narrow" panose="020B0606020202030204" pitchFamily="34" charset="0"/>
                <a:cs typeface="Courier New" panose="02070309020205020404" pitchFamily="49" charset="0"/>
              </a:rPr>
              <a:t>Click</a:t>
            </a:r>
            <a:r>
              <a:rPr lang="el-GR" dirty="0">
                <a:solidFill>
                  <a:srgbClr val="222222"/>
                </a:solidFill>
                <a:latin typeface="Arial Narrow" panose="020B0606020202030204" pitchFamily="34" charset="0"/>
                <a:cs typeface="Courier New" panose="02070309020205020404" pitchFamily="49" charset="0"/>
              </a:rPr>
              <a:t>-</a:t>
            </a:r>
            <a:r>
              <a:rPr lang="en-GB" dirty="0">
                <a:solidFill>
                  <a:srgbClr val="222222"/>
                </a:solidFill>
                <a:latin typeface="Arial Narrow" panose="020B0606020202030204" pitchFamily="34" charset="0"/>
                <a:cs typeface="Courier New" panose="02070309020205020404" pitchFamily="49" charset="0"/>
              </a:rPr>
              <a:t>through rate</a:t>
            </a:r>
            <a:r>
              <a:rPr lang="el-GR" dirty="0">
                <a:solidFill>
                  <a:srgbClr val="222222"/>
                </a:solidFill>
                <a:latin typeface="Arial Narrow" panose="020B0606020202030204" pitchFamily="34" charset="0"/>
                <a:cs typeface="Courier New" panose="02070309020205020404" pitchFamily="49" charset="0"/>
              </a:rPr>
              <a:t> - </a:t>
            </a:r>
            <a:r>
              <a:rPr lang="en-GB" dirty="0">
                <a:solidFill>
                  <a:srgbClr val="222222"/>
                </a:solidFill>
                <a:latin typeface="Arial Narrow" panose="020B0606020202030204" pitchFamily="34" charset="0"/>
                <a:cs typeface="Courier New" panose="02070309020205020404" pitchFamily="49" charset="0"/>
              </a:rPr>
              <a:t>CTR</a:t>
            </a:r>
            <a:r>
              <a:rPr lang="el-GR" dirty="0">
                <a:solidFill>
                  <a:srgbClr val="222222"/>
                </a:solidFill>
                <a:latin typeface="Arial Narrow" panose="020B0606020202030204" pitchFamily="34" charset="0"/>
                <a:cs typeface="Courier New" panose="02070309020205020404" pitchFamily="49" charset="0"/>
              </a:rPr>
              <a:t>) </a:t>
            </a:r>
          </a:p>
          <a:p>
            <a:pPr marL="34290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dirty="0">
              <a:solidFill>
                <a:srgbClr val="222222"/>
              </a:solidFill>
              <a:latin typeface="Arial Narrow" panose="020B0606020202030204" pitchFamily="34" charset="0"/>
              <a:cs typeface="Courier New" panose="02070309020205020404" pitchFamily="49" charset="0"/>
            </a:endParaRPr>
          </a:p>
          <a:p>
            <a:pPr marL="0" indent="0">
              <a:spcAft>
                <a:spcPts val="600"/>
              </a:spcAft>
              <a:defRPr/>
            </a:pPr>
            <a:endParaRPr 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506F8B9D-D1E9-4045-BFFA-A7550214E742}"/>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Οργάνωση του ΗΕ στον Παγκόσμιο Ιστό</a:t>
            </a:r>
          </a:p>
        </p:txBody>
      </p:sp>
    </p:spTree>
    <p:extLst>
      <p:ext uri="{BB962C8B-B14F-4D97-AF65-F5344CB8AC3E}">
        <p14:creationId xmlns:p14="http://schemas.microsoft.com/office/powerpoint/2010/main" val="345495808"/>
      </p:ext>
    </p:extLst>
  </p:cSld>
  <p:clrMapOvr>
    <a:masterClrMapping/>
  </p:clrMapOvr>
  <p:transition spd="slow">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 Θέση αριθμού διαφάνειας">
            <a:extLst>
              <a:ext uri="{FF2B5EF4-FFF2-40B4-BE49-F238E27FC236}">
                <a16:creationId xmlns:a16="http://schemas.microsoft.com/office/drawing/2014/main" id="{0FD25253-9436-4C63-A3AF-4D9415FFD3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D515BF-2A8A-4A37-B3F4-9AD5D6B2E426}" type="slidenum">
              <a:rPr lang="en-GB" altLang="en-US" sz="1000" smtClean="0"/>
              <a:pPr>
                <a:spcBef>
                  <a:spcPct val="0"/>
                </a:spcBef>
                <a:buClrTx/>
                <a:buSzTx/>
                <a:buFontTx/>
                <a:buNone/>
              </a:pPr>
              <a:t>99</a:t>
            </a:fld>
            <a:endParaRPr lang="en-GB" altLang="en-US" sz="1000"/>
          </a:p>
        </p:txBody>
      </p:sp>
      <p:sp>
        <p:nvSpPr>
          <p:cNvPr id="41987" name="Rectangle 6">
            <a:extLst>
              <a:ext uri="{FF2B5EF4-FFF2-40B4-BE49-F238E27FC236}">
                <a16:creationId xmlns:a16="http://schemas.microsoft.com/office/drawing/2014/main" id="{AAF299E8-5425-4461-98B8-A445E0E79FC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6</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2F05FA3E-F605-413D-AA43-76285506C15F}"/>
              </a:ext>
            </a:extLst>
          </p:cNvPr>
          <p:cNvSpPr txBox="1">
            <a:spLocks noChangeArrowheads="1"/>
          </p:cNvSpPr>
          <p:nvPr/>
        </p:nvSpPr>
        <p:spPr bwMode="auto">
          <a:xfrm>
            <a:off x="0" y="1233488"/>
            <a:ext cx="8005763" cy="570925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sz="2400" dirty="0">
                <a:latin typeface="Arial Narrow" panose="020B0606020202030204" pitchFamily="34" charset="0"/>
                <a:ea typeface="Times New Roman" panose="02020603050405020304" pitchFamily="18" charset="0"/>
                <a:cs typeface="Courier New" panose="02070309020205020404" pitchFamily="49" charset="0"/>
              </a:rPr>
              <a:t>     Βασική Ορολογία (ενδεικτική)</a:t>
            </a: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αράχνες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spiders</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0"/>
              </a:spcAft>
              <a:buFont typeface="Wingdings" panose="05000000000000000000" pitchFamily="2" charset="2"/>
              <a:buChar char=""/>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αρχεία παρακολούθησης (Cookies)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Αρχή Εκχωρήσεων Αριθμών Διαδικτύου</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(Assigned Numbers Authority – IANA)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αρχιτεκτονικές ιστοσελίδων</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(Web site architectures)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αρχιτεκτονική πληροφοριών</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(information architecture – IA)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βαθμός συνάφειας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relevance</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βελτιστοποίηση Ιστοσελίδων για Μηχανές Αναζήτησης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Search Engine Optimisation</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SEO</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γλώσσα σήμανσης υπερκειμένου (Hypertext Markup Language -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HTML</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γραφικό περιβάλλον εργασίας χρήστη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Graphical User Interface</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 GUI) </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Διαδικτυακή Εταιρεία Ονοματοδοσίας και Αριθμοδότησης</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 (Internet Corporation for Assigned Named and Numbers – ICANN)</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διαδικτυακή πλατφόρμα διαφήμισης (</a:t>
            </a:r>
            <a:r>
              <a:rPr lang="en-GB"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Google Ads</a:t>
            </a:r>
            <a:r>
              <a:rPr lang="el-GR" sz="1800" dirty="0">
                <a:solidFill>
                  <a:srgbClr val="222222"/>
                </a:solidFill>
                <a:effectLst/>
                <a:latin typeface="Arial Narrow" panose="020B0606020202030204" pitchFamily="34" charset="0"/>
                <a:ea typeface="Times New Roman" panose="02020603050405020304" pitchFamily="18" charset="0"/>
                <a:cs typeface="Courier New" panose="02070309020205020404" pitchFamily="49" charset="0"/>
              </a:rPr>
              <a:t>)</a:t>
            </a:r>
            <a:endParaRPr lang="el-GR"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spcBef>
                <a:spcPts val="0"/>
              </a:spcBef>
              <a:spcAft>
                <a:spcPts val="6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l-GR" dirty="0">
              <a:solidFill>
                <a:srgbClr val="222222"/>
              </a:solidFill>
              <a:latin typeface="Arial Narrow" panose="020B0606020202030204" pitchFamily="34" charset="0"/>
              <a:cs typeface="Courier New" panose="02070309020205020404" pitchFamily="49" charset="0"/>
            </a:endParaRPr>
          </a:p>
          <a:p>
            <a:pPr marL="0" indent="0">
              <a:spcAft>
                <a:spcPts val="600"/>
              </a:spcAft>
              <a:defRPr/>
            </a:pPr>
            <a:endParaRPr 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506F8B9D-D1E9-4045-BFFA-A7550214E742}"/>
              </a:ext>
            </a:extLst>
          </p:cNvPr>
          <p:cNvSpPr txBox="1"/>
          <p:nvPr/>
        </p:nvSpPr>
        <p:spPr>
          <a:xfrm>
            <a:off x="69850" y="123825"/>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7</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Οργάνωση του ΗΕ στον Παγκόσμιο Ιστό</a:t>
            </a:r>
          </a:p>
        </p:txBody>
      </p:sp>
    </p:spTree>
    <p:extLst>
      <p:ext uri="{BB962C8B-B14F-4D97-AF65-F5344CB8AC3E}">
        <p14:creationId xmlns:p14="http://schemas.microsoft.com/office/powerpoint/2010/main" val="4099106325"/>
      </p:ext>
    </p:extLst>
  </p:cSld>
  <p:clrMapOvr>
    <a:masterClrMapping/>
  </p:clrMapOvr>
  <p:transition spd="slow">
    <p:wipe dir="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7641</TotalTime>
  <Words>10602</Words>
  <Application>Microsoft Office PowerPoint</Application>
  <PresentationFormat>Προβολή στην οθόνη (4:3)</PresentationFormat>
  <Paragraphs>1180</Paragraphs>
  <Slides>101</Slides>
  <Notes>101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101</vt:i4>
      </vt:variant>
    </vt:vector>
  </HeadingPairs>
  <TitlesOfParts>
    <vt:vector size="108" baseType="lpstr">
      <vt:lpstr>Arial</vt:lpstr>
      <vt:lpstr>Arial Narrow</vt:lpstr>
      <vt:lpstr>Calibri</vt:lpstr>
      <vt:lpstr>Symbol</vt:lpstr>
      <vt:lpstr>Verdana</vt:lpstr>
      <vt:lpstr>Wingdings</vt:lpstr>
      <vt:lpstr>Network</vt:lpstr>
      <vt:lpstr>7ο Κεφάλαιο /  Οργάνωση του ηλεκτρονικού εμπορίου στον παγκόσμιο ιστό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Dimitrios Maditinos</cp:lastModifiedBy>
  <cp:revision>408</cp:revision>
  <cp:lastPrinted>1601-01-01T00:00:00Z</cp:lastPrinted>
  <dcterms:created xsi:type="dcterms:W3CDTF">1601-01-01T00:00:00Z</dcterms:created>
  <dcterms:modified xsi:type="dcterms:W3CDTF">2024-03-13T12:09:55Z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