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06" r:id="rId2"/>
    <p:sldId id="307" r:id="rId3"/>
    <p:sldId id="260" r:id="rId4"/>
    <p:sldId id="262" r:id="rId5"/>
    <p:sldId id="264" r:id="rId6"/>
    <p:sldId id="266" r:id="rId7"/>
    <p:sldId id="265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308" r:id="rId39"/>
    <p:sldId id="309" r:id="rId40"/>
    <p:sldId id="310" r:id="rId41"/>
    <p:sldId id="311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9F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42" autoAdjust="0"/>
  </p:normalViewPr>
  <p:slideViewPr>
    <p:cSldViewPr>
      <p:cViewPr varScale="1">
        <p:scale>
          <a:sx n="58" d="100"/>
          <a:sy n="58" d="100"/>
        </p:scale>
        <p:origin x="14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9E6A-3D9A-476F-A3D3-17576DB96F0D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E00EE-51B7-427A-A47E-C6D79D31F8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E00EE-51B7-427A-A47E-C6D79D31F8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1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11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12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13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14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15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16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17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18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19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20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21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22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23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24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25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26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27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28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29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30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31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32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33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34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35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36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37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38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39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40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5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41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42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43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44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45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46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47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48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49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50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6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7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8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9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BC269A-83D9-49AD-9383-9E07F7013194}" type="slidenum">
              <a:rPr lang="el-GR" altLang="en-US"/>
              <a:pPr eaLnBrk="1" hangingPunct="1"/>
              <a:t>10</a:t>
            </a:fld>
            <a:endParaRPr lang="el-GR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6AB4-ACA7-4BF1-A31A-2D551EC82C5A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28C56-69C9-46EF-8EF6-8837EC860A3A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2FEC-3F28-470C-9E6D-BB53D89E8042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C560-AE67-4114-8433-ACE5A5FF94A3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6864-7DD3-4C6A-9904-C6C74322E3ED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8C65-74FC-4A83-AD6E-C6B064D44D2D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FCDC-E533-4784-874B-A7795F31BD92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BB8B-CF95-4EE2-85C1-88D1AD62ACB3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4E5B-E155-48B7-BF07-957F9C544D06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0C6F-BA1C-48A1-9AAB-7BC8213481C3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E31D-025D-42BF-8584-8A3953C2B339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C56A840-AC4F-4CA0-98FD-F4F37DB8D861}" type="datetime1">
              <a:rPr lang="en-US" smtClean="0"/>
              <a:t>3/8/2024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l-GR"/>
              <a:t>Δρ. Δημήτριος Μαδυτινός – </a:t>
            </a:r>
            <a:r>
              <a:rPr lang="en-US"/>
              <a:t>eBusiness &amp; Digital Marketing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1B7FA9E-F796-4072-B87E-7B8B10BED3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0"/>
            <a:ext cx="2895600" cy="6858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895600" y="0"/>
            <a:ext cx="6248400" cy="6858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95600" y="1089630"/>
            <a:ext cx="6248400" cy="646331"/>
          </a:xfrm>
          <a:prstGeom prst="rect">
            <a:avLst/>
          </a:prstGeom>
          <a:solidFill>
            <a:srgbClr val="0A387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l-G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304800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rgbClr val="0A3870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l-GR" sz="3200" i="1" dirty="0">
                <a:solidFill>
                  <a:srgbClr val="0A3870"/>
                </a:solidFill>
                <a:latin typeface="Arial" pitchFamily="34" charset="0"/>
                <a:cs typeface="Arial" pitchFamily="34" charset="0"/>
              </a:rPr>
              <a:t>λεκτρονικό επιχειρείν &amp; </a:t>
            </a:r>
            <a:r>
              <a:rPr lang="en-US" sz="3200" i="1" dirty="0">
                <a:solidFill>
                  <a:srgbClr val="0A3870"/>
                </a:solidFill>
                <a:latin typeface="Arial" pitchFamily="34" charset="0"/>
                <a:cs typeface="Arial" pitchFamily="34" charset="0"/>
              </a:rPr>
              <a:t>marketing</a:t>
            </a:r>
            <a:endParaRPr lang="en-US" sz="1600" b="1" dirty="0">
              <a:solidFill>
                <a:srgbClr val="0A38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Text Box 6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077072"/>
            <a:ext cx="2438400" cy="1371600"/>
          </a:xfrm>
          <a:noFill/>
        </p:spPr>
        <p:txBody>
          <a:bodyPr>
            <a:normAutofit fontScale="62500" lnSpcReduction="20000"/>
          </a:bodyPr>
          <a:lstStyle/>
          <a:p>
            <a:pPr algn="l">
              <a:spcBef>
                <a:spcPct val="50000"/>
              </a:spcBef>
            </a:pPr>
            <a:endParaRPr lang="en-US" sz="2800" dirty="0">
              <a:solidFill>
                <a:srgbClr val="0A387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A3870"/>
                </a:solidFill>
                <a:latin typeface="Arial" pitchFamily="34" charset="0"/>
                <a:cs typeface="Arial" pitchFamily="34" charset="0"/>
              </a:rPr>
              <a:t>Additional Slides created by 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A3870"/>
                </a:solidFill>
                <a:latin typeface="Arial" pitchFamily="34" charset="0"/>
                <a:cs typeface="Arial" pitchFamily="34" charset="0"/>
              </a:rPr>
              <a:t>Dimitrios Maditinos</a:t>
            </a:r>
          </a:p>
          <a:p>
            <a:pPr algn="l">
              <a:spcBef>
                <a:spcPct val="50000"/>
              </a:spcBef>
            </a:pPr>
            <a:endParaRPr lang="el-GR" dirty="0">
              <a:solidFill>
                <a:srgbClr val="0A3870"/>
              </a:solidFill>
              <a:latin typeface="Perpetua" pitchFamily="18" charset="0"/>
            </a:endParaRPr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 sz="1400" b="1" i="1" dirty="0">
              <a:latin typeface="Book Antiqu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83" y="0"/>
            <a:ext cx="1009996" cy="104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95" y="1981200"/>
            <a:ext cx="6095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D235F544-AF60-4EFA-9D2E-528C28B4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3800" y="6188075"/>
            <a:ext cx="4873869" cy="365125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Δρ. Δημήτριος Μαδυτινός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eBusiness &amp; Digital Marketing  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AB726E6-32F0-4DE7-9715-2AED61FE8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579" y="115380"/>
            <a:ext cx="725242" cy="864967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4377C72-65AF-4475-9989-92FF7C5D2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098" y="28577"/>
            <a:ext cx="1100902" cy="106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Θεμελιώδης παράγοντας διαμόρφωσης περιβάλλοντος: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Οικονομικού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Επιχειρηματικού 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Κοινωνικού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Πολιτικού 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Πολιτισμικού</a:t>
            </a: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32A413D-D774-40FA-9A0A-995E8BB82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963C28DF-B29F-4373-A9C0-4179AC8AA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055" y="485874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9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Η πρόσβαση στο διαδίκτυο…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Ανοίγει κλειστές κοινωνίες και χώρες στον υπόλοιπο κόσμο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Τα κοινωνικά δίκτυα επιτρέπουν στους πολίτες να συμμετέχουν άμεσα (μεταξύ άλλων) στην πολιτική ζωή και να διαμορφώνουν καταστάσεις</a:t>
            </a: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FD96945-1041-4571-BC2A-246F5F16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861" y="531240"/>
            <a:ext cx="1154540" cy="51826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4575BA0-52C4-4866-B6AB-3AE3B91AB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</p:spTree>
    <p:extLst>
      <p:ext uri="{BB962C8B-B14F-4D97-AF65-F5344CB8AC3E}">
        <p14:creationId xmlns:p14="http://schemas.microsoft.com/office/powerpoint/2010/main" val="412209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Το επιχειρηματικό περιβάλλον…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Αλλάζει ιδιαίτερα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Εξελίσσεται ραγδαία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Γίνεται αβέβαιο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Νέες ευκαιρίες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Ανάπτυξη νέων δραστηριοτήτων</a:t>
            </a: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259B58F-657A-403E-9881-17D20C4E4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8A0EEDE3-1B8A-4E67-8DE7-C1FDC097C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119" y="443343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0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Οι επιχειρήσεις &amp; οργανισμοί…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Μετασχηματίζουν τον τρόπο με τον οποίο λειτουργούν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Το ηλεκτρονικό επιχειρείν είναι αναπόσπαστο μέρος των δραστηριοτήτων τους</a:t>
            </a: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F597708-0195-4624-A044-11306BC30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F6908C6-19CC-44B5-8A7A-2D0B3CDAC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393769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Οι επιχειρήσεις &amp; οργανισμοί οφείλουν…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Να κάνουν επιτυχή προδιορισμό και επιλογή της αγοράς στόχου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Με έγκαιρη, άμεση και έγκυρη πληροφόρηση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Με ανάπτυξη δικτύων συνεργασιών με πελάτες, προμηθευτές και συνεργάτες</a:t>
            </a: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1AB78B0-E259-4250-95A9-5A0911BCA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ADD739A2-FBF4-434E-96A8-2085A0BA8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300" y="406538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Οι ΤΠΕ υποστηρίζουν…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Την άντληση και το διαμοιρασμό των πληροφοριών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n-US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Online </a:t>
            </a: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επικοινωνίες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Κανάλια εμπορίας, διανομής &amp; </a:t>
            </a:r>
            <a:r>
              <a:rPr lang="en-US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Logistic</a:t>
            </a: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Υποστήριξη των Ολοκληρωμένων Πληροφοριακών Συστημάτων Διοίκησης</a:t>
            </a: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BAC01D4-E718-4821-A2AC-DCE9D8DFD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4DB810E-FF39-40C3-8B64-47F1D9BDA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035" y="471637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8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Προκλήσεις από το περιβάλλον του Ιστού…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Υιοθέτηση καινοτόμων μοντέλων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Ανάπτυξη προϊόντων σε συνεργασία με πελάτες και τρίτους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Διοίκηση ισχυρών επωνυμιών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Δημιουργία αξίας μάρκας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Προσαρμοσμένη τιμολόγηση…..</a:t>
            </a: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3931A81-A94C-4DAE-8083-E4EE53979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50AF6556-5CA1-423D-806D-A99B165D2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841" y="471637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9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Προκλήσεις από το περιβάλλον του Ιστού…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Εξατομικευμένη τιμολόγηση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Επιλογή και συντονισμού  καναλιών διανομής και επικοινωνίας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Μέτρηση της απόδοσης των δικτυακών επιχειρηματικών ενεργειών και </a:t>
            </a:r>
            <a:r>
              <a:rPr lang="en-US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marketing</a:t>
            </a: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EBFEC65-853E-4B85-B6FC-9E0F99E92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F8816ACF-CDF8-46C5-B86A-0F37BCE26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841" y="521335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98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Προσοχή: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Ο σύγχρονος επιχειρηματίας θα πρέπει να επιδιώκει να συνταιριάζει…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Τις κλασικές αρχές και μεθόδους </a:t>
            </a:r>
            <a:r>
              <a:rPr lang="en-US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marketing &amp; </a:t>
            </a: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επιχειρείν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Με τις σύγχρονες εφαρμογές καινοτόμων μοντέλων σε ψηφιακό περιβάλλον 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Μέσα από τήρηση θεσμικών κανόνων &amp; ηθικής και κοινωνικής υπευθυνότητας</a:t>
            </a: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4F7C1C4F-0E32-4F85-8E1D-22E878515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F16CA118-C4DF-4261-B200-D8C32D857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904" y="435080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Προσοχή: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Ο σύγχρονος επιχειρηματίας θα πρέπει να επιδιώκει να συνταιριάζει…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…. με γνώμονα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την πελατειακή αξία, αλλά και … 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την ανταπόδοση αξίας από τον πελάτη</a:t>
            </a: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96AD28F-27E5-4769-A41E-2D97F07E8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AF23B59-45C8-40AD-BD9B-67ECA1CBE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566668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1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0"/>
            <a:ext cx="2895600" cy="68580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895600" y="0"/>
            <a:ext cx="6248400" cy="6858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95600" y="1089630"/>
            <a:ext cx="6248400" cy="646331"/>
          </a:xfrm>
          <a:prstGeom prst="rect">
            <a:avLst/>
          </a:prstGeom>
          <a:solidFill>
            <a:srgbClr val="0A387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l-GR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304800"/>
            <a:ext cx="297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rgbClr val="0A3870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l-GR" sz="3200" i="1" dirty="0">
                <a:solidFill>
                  <a:srgbClr val="0A3870"/>
                </a:solidFill>
                <a:latin typeface="Arial" pitchFamily="34" charset="0"/>
                <a:cs typeface="Arial" pitchFamily="34" charset="0"/>
              </a:rPr>
              <a:t>λεκτρονικό επιχειρείν &amp; </a:t>
            </a:r>
            <a:r>
              <a:rPr lang="en-US" sz="3200" i="1" dirty="0">
                <a:solidFill>
                  <a:srgbClr val="0A3870"/>
                </a:solidFill>
                <a:latin typeface="Arial" pitchFamily="34" charset="0"/>
                <a:cs typeface="Arial" pitchFamily="34" charset="0"/>
              </a:rPr>
              <a:t>marketing</a:t>
            </a:r>
            <a:endParaRPr lang="en-US" sz="1600" b="1" dirty="0">
              <a:solidFill>
                <a:srgbClr val="0A38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Text Box 6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077072"/>
            <a:ext cx="2438400" cy="1371600"/>
          </a:xfrm>
          <a:noFill/>
        </p:spPr>
        <p:txBody>
          <a:bodyPr>
            <a:normAutofit fontScale="62500" lnSpcReduction="20000"/>
          </a:bodyPr>
          <a:lstStyle/>
          <a:p>
            <a:pPr algn="l">
              <a:spcBef>
                <a:spcPct val="50000"/>
              </a:spcBef>
            </a:pPr>
            <a:endParaRPr lang="en-US" sz="2800" dirty="0">
              <a:solidFill>
                <a:srgbClr val="0A387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A3870"/>
                </a:solidFill>
                <a:latin typeface="Arial" pitchFamily="34" charset="0"/>
                <a:cs typeface="Arial" pitchFamily="34" charset="0"/>
              </a:rPr>
              <a:t>Additional Slides created by </a:t>
            </a:r>
          </a:p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0A3870"/>
                </a:solidFill>
                <a:latin typeface="Arial" pitchFamily="34" charset="0"/>
                <a:cs typeface="Arial" pitchFamily="34" charset="0"/>
              </a:rPr>
              <a:t>Dimitrios Maditinos</a:t>
            </a:r>
          </a:p>
          <a:p>
            <a:pPr algn="l">
              <a:spcBef>
                <a:spcPct val="50000"/>
              </a:spcBef>
            </a:pPr>
            <a:endParaRPr lang="el-GR" dirty="0">
              <a:solidFill>
                <a:srgbClr val="0A3870"/>
              </a:solidFill>
              <a:latin typeface="Perpetua" pitchFamily="18" charset="0"/>
            </a:endParaRPr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en-US" sz="1400" b="1" i="1" dirty="0">
              <a:latin typeface="Book Antiqu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83" y="0"/>
            <a:ext cx="1009996" cy="104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 descr="Αποτέλεσμα εικόνας για digital marketing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8626"/>
            <a:ext cx="9048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391C41DC-7923-4BE9-8B07-5C6AC734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188075"/>
            <a:ext cx="4873869" cy="365125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Δρ. Δημήτριος Μαδυτινός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eBusiness &amp; Digital Marketing  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2955065D-B82F-4538-9DD8-2A5E829F9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379" y="101998"/>
            <a:ext cx="725242" cy="864967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B3189C-1373-4151-8817-436C49976D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528" y="14821"/>
            <a:ext cx="110347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6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 ρόλος του πελάτη μεταβάλλεται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Μετακινείται από το βάθρο του παθητικού αποδέκτη διαφημιστικών μηνυμάτων και προϊόντων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Στο πεδίο της συμμετοχικής δράσης και συνεργασίας με την επιχείρηση</a:t>
            </a: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A7A6B2E-F312-434C-A425-9BEBAC198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27DE04BD-8425-49D8-B412-26864FB7C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519" y="454660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4844" y="964934"/>
            <a:ext cx="9144000" cy="590612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 πελάτης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Προσεγγίζει την επιχείρηση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Αναζητά πληροφορίες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Παρέχει πληροφορίες για τη συμπεριφορά του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Αλληλεπιδρά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Αναπτύσσει μακροχρόνιες σχέσεις 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Συνεργάζεται με την επιχείρηση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Συμμετέχει στην ανάπτυξη και προώθηση προϊόντων</a:t>
            </a: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127608F-0C66-4974-9CD3-DB69A5817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7BF7AC83-EF6C-4D84-B48F-68E7A9B62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609" y="232110"/>
            <a:ext cx="685800" cy="6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4844" y="964934"/>
            <a:ext cx="9144000" cy="590612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Ο πελάτης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Μιλάει για την επιχείρηση και τα προϊόντα της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Μετατρέπεται σε ‘διαφημιστή’ &amp; ‘πωλητή’ της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Δημιουργείται </a:t>
            </a:r>
            <a:r>
              <a:rPr lang="en-US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marketing </a:t>
            </a: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από τον ίδιο τον πελάτη!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(Consumer Generated Marketing)</a:t>
            </a:r>
            <a:endParaRPr lang="el-G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Τα προϊόντα υποστηρίζονται δυναμικά από τον πελάτη!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Advocacy</a:t>
            </a:r>
            <a:r>
              <a:rPr lang="en-US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Η παραγωγή μπορεί να γίνει με την άμεση συνέργεια του πελάτη</a:t>
            </a: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1B03D53-BD95-406F-BF8E-C1E8F667D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DA4CA38-8A7E-46EE-B839-74B28DAA4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844" y="300412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9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4844" y="964934"/>
            <a:ext cx="9144000" cy="590612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Στόχος του μαθήματος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Κατανόηση, παροχή γνώσης &amp; εξοικείωση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Στο σχεδιασμό, την υλοποίηση και βελτίωση της στρατηγικής του </a:t>
            </a:r>
            <a:r>
              <a:rPr lang="en-US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επιχειρείν &amp; </a:t>
            </a:r>
            <a:r>
              <a:rPr lang="en-US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e-marketing</a:t>
            </a: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Παρουσίαση και ανάλυση όλου φάσματος     </a:t>
            </a:r>
            <a:r>
              <a:rPr lang="en-US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επιχειρείν &amp; </a:t>
            </a:r>
            <a:r>
              <a:rPr lang="en-US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e-marketing</a:t>
            </a: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7EEE409-DA13-4287-BC23-24E301AED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5FB0BF5-21C8-491B-9882-47BB8AAA4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292149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0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Προσωπικοί Υπολογιστές – δεκαετία 1980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Διαδίκτυο και κινητό τηλέφωνο  - δεκαετία 1990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Ραγδαία εξέλιξη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Δύσκολη η παρακολούθηση της τεχνολογίας και των αλλαγών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Χάσμα γενεών 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Η νέα γενιά ‘μεγαλώνει’ με τις εξελίξεις και τις αλλαγές </a:t>
            </a:r>
          </a:p>
          <a:p>
            <a:pPr marL="594360" indent="-457200">
              <a:buFont typeface="Wingdings" pitchFamily="2" charset="2"/>
              <a:buChar char="ü"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Τις δέχεται ως φυσιολογική εξέλιξη</a:t>
            </a: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C518740-707D-4E41-B41F-F3A231C3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38CE4D0-62F3-4344-B912-308040658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342845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Το ψηφιακό τοπίο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Τεχνολογίες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Επιχειρηματικότητα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Επιχειρησιακή δράση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</a:t>
            </a: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Αποτέλεσμα εικόνας για the digital business environment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97" y="3124200"/>
            <a:ext cx="5282153" cy="3124200"/>
          </a:xfrm>
          <a:prstGeom prst="rect">
            <a:avLst/>
          </a:prstGeom>
          <a:noFill/>
          <a:ln>
            <a:solidFill>
              <a:srgbClr val="5219F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31E0523-0C7B-4BE7-BA58-E4102ABC1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3C8C373-ACA2-4CC8-A09C-87C574013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360802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61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l-G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Οι Τεχνολογίες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αναμένεται να οδηγήσουν σε καινοτομίες σε επίπεδο: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Επιχειρηματικών μοντέλων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Συνθηκών εργασίας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Έξυπνων προϊόντων και υπηρεσιών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Μοντέλων αμεσότερης και πιο ενεργούς σχέσης με τους πελάτες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Μοντέλα συνεργασίας επιχειρήσεων (συμπληρωματικά προϊόντα &amp; υπηρεσίες)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E8001A3-3A82-425A-A939-937011305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75B2DD84-1B41-4496-9A7A-43F131B82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173" y="277339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98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l-G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Οι Τεχνολογίες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αναμένεται να οδηγήσουν σε καινοτομίες σε επίπεδο: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Επιχειρηματικών μοντέλων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Συνθηκών εργασίας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Έξυπνων προϊόντων και υπηρεσιών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Μοντέλων αμεσότερης και πιο ενεργούς σχέσης με τους πελάτες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Μοντέλα συνεργασίας επιχειρήσεων (συμπληρωματικά προϊόντα &amp; υπηρεσίες)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0D094D5-BDA8-4C43-97F4-9C0CE30BA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F825F1B0-651D-448D-848E-0A01C829B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365991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4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l-G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Οι κατηγορίες Τεχνολογίας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Αφορούν άμεσα τον τελικό χρήστη (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 interfaces,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συστήματα δέσμευσης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SoEs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-customer engagement)</a:t>
            </a:r>
            <a:endParaRPr lang="el-G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Αισθητήρες, τηλε και ασύρματη πληροφορική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έξυπνα προϊόντα,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 of things,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υπηρεσίες τοποθεσίας)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Διαχείριση δεδομένων (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Big data, business intelligence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υπηρεσίες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cloud)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Τεχνολογικές υποδομές (πλατφόρμες αποθήκευσης και επεξεργασίας μεγάλου όγκου δεδομένων, δίκτυα,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cloud,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συστήματα ασφαλείας και ταυτοποίησης)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F4703C8-FAF2-4ECF-93F4-99FB84933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0B2FCB2-6F07-4C57-825A-B75DA68A7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173" y="277339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0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77188" y="1371600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l-G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Πυλώνες Αναδυόμενων Τεχνολογιών για το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e-business &amp; e-marketing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l-GR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Καινοτόμες τεχνολογίες και εργαλεία …</a:t>
            </a:r>
          </a:p>
          <a:p>
            <a:pPr marL="457200" lvl="1" indent="0"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συλλογής, επεξεργασίας, ανάλυσης</a:t>
            </a:r>
          </a:p>
          <a:p>
            <a:pPr marL="457200" lvl="1" indent="0"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διαμοιρασμού, διάχυσης και διανομής …</a:t>
            </a:r>
          </a:p>
          <a:p>
            <a:pPr marL="457200" lvl="1" indent="0"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δεδομένων, πληροφοριών και γνώσεων</a:t>
            </a:r>
          </a:p>
          <a:p>
            <a:pPr marL="457200" lvl="1" indent="0"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(εφαρμογή εξειδικευμένων τεχνολογικών 	λύσεων)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F3DC905-9A6A-4AF1-8449-C03E63721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82226EAB-9180-4B5C-B831-C8C3B51B2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173" y="210103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9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87581" y="1233650"/>
            <a:ext cx="8915400" cy="51227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1. Το ψηφιακό Περιβάλλον και το μάρκετινγκ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2. Συμπεριφορά καταναλωτή στη ψηφιακή εποχή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3. Έρευνα αγοράς και διαχείριση πληροφοριών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4. Στρατηγικός προγραμματισμός επιχειρηματικής δράσης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5. Καινοτόμα επιχειρηματικά μοντέλα &amp; μάρκετινγκ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6. Δημιουργία αξίας. Προϊόντα, υπηρεσίες, περιεχόμενο / </a:t>
            </a:r>
            <a:r>
              <a:rPr lang="en-US" dirty="0">
                <a:latin typeface="Arial" pitchFamily="34" charset="0"/>
                <a:cs typeface="Arial" pitchFamily="34" charset="0"/>
              </a:rPr>
              <a:t>e-shop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7. Δημιουργία εσόδων και τιμολόγηση στο διαδίκτυο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8. Πολυ-καναλική διανομή &amp; πωλήσεις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9. Επικοινωνία-προβολή στο ψηφιακό περιβάλλον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10. Μέτρηση αποτελεσματικότητας ηλεκτρονικού επιχειρείν &amp; μάρκετινγκ</a:t>
            </a:r>
          </a:p>
          <a:p>
            <a:pPr algn="ctr">
              <a:buNone/>
            </a:pPr>
            <a:endParaRPr lang="en-US" altLang="en-US" sz="1800" dirty="0"/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776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6719" y="5257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Περιεχόμενα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E7795C8-B177-408B-B999-4B8F59AA4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7F20C1C-32AE-457C-8805-ECE210FC6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264" y="-30176"/>
            <a:ext cx="110347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4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718044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l-GR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Πληροφοριακά συστήματα διαχείρισης δεδομένων, πληροφοριών και γνώσεων &amp; Επιχειρηματικής ευφυΐας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(Information Systems, Knowledge Based Systems, Business Intelligence)</a:t>
            </a:r>
          </a:p>
          <a:p>
            <a:pPr marL="457200" lvl="1" indent="0">
              <a:buNone/>
            </a:pP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l-GR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Επέκταση των συστημάτων διαχείρισης επιχειρησιακών πόρων ως προς συγκεκριμένες εφαρμογές όπως </a:t>
            </a: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Supply Chain)</a:t>
            </a:r>
            <a:endParaRPr lang="el-GR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57E1797-594B-4C4D-AB3B-935594F11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27A24A68-22FC-4F3F-95F5-B583961E5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156" y="385783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8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718044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l-GR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Αξιοποίηση Ιστού και διαδικτύου (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 technologies &amp; Internet)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 εφαρμογή καινοτόμων μοντέλων ηλεκτρονικού και κινητού επιχειρείν και κοινωνικών μέσω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</a:t>
            </a:r>
          </a:p>
          <a:p>
            <a:pPr marL="457200" lvl="1" indent="0">
              <a:buNone/>
            </a:pPr>
            <a:r>
              <a:rPr lang="en-US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(e-business, e-mobile business, e-marketing, social media marketing)</a:t>
            </a:r>
            <a:endParaRPr lang="el-GR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1325D0A-C11C-40F3-91FB-17208A3C3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0C14E0A-88AE-44B8-8410-3B5D77037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916" y="288476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8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76198" y="1295400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l-G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Πυλώνας 1.</a:t>
            </a: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Εντάσσονται όλες οι τεχνολογίες και τα ηλεκτρονικά μέσα …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που αποσκοπούν στη συγκέντρωση δεδομένων και πληροφοριών …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που αφορούν την αγοραστική συμπεριφορά …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καθώς και την παρακολούθηση …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των πωλήσεων και των αποθεμάτων …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προϊόντων και υπηρεσιών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0A3AD383-CAC5-42D2-8EA9-E73DF9FBC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86F9AF5-89FD-4A9E-A09D-B7862641C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349786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38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7292" y="1219200"/>
            <a:ext cx="9144000" cy="54102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Πυλώνας 1.</a:t>
            </a: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base marketing</a:t>
            </a: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EPOS – Electronic Point Of Sales</a:t>
            </a: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Smart cards</a:t>
            </a: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Loyalty programs</a:t>
            </a: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Barcodes</a:t>
            </a: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RFID (Radio Frequency Identification)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QR (Quick Response) codes (2D) 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NFC (Near Field Communication)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Mobile devices, Multimedia</a:t>
            </a: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C7C2769-A61F-4B64-A132-0B43D94F4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6E0BEBC-818B-49B0-91A3-10C979D8D6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381000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65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76198" y="1295400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l-G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Πυλώνας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Αναφέρεται στην οργάνωση των δεδομένων και των πληροφοριών … 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που συγκεντρώνονται τόσο από το εσωτερικό όσο και από το εξωτερικό περιβάλλον της επιχείρησης ή του οργανισμού …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σε βάσεις δεδομένων &amp;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marts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και την περαιτέρω επεξεργασία / ανάλυσή τους …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 την υποστήριξη πληροφοριακών συστημάτων</a:t>
            </a: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F8B7030-8335-45C3-BF89-AB4DE702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9CBD7518-6C1B-4113-AFED-BE087AFC8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342845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44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487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lvl="1" indent="0">
              <a:buNone/>
            </a:pP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Πυλώνας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l-G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Συστήματα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ERPs (Enterprise Resource Planning) 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CRM (Customer Relationship Management)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PRM (Partners Relationship Management) 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 Computing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SCM (Supply Chain Management)</a:t>
            </a: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GIS (Geographical Information Systems)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mining systems (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Εξόρυξη γνώσης)</a:t>
            </a:r>
            <a:endParaRPr lang="en-GB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n-GB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Artificial Intelligence (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Τεχνητή Νοημοσύνη)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 Intelligence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(Επιχειρηματική ευφυΐα)</a:t>
            </a: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D24AF84-D0E5-419B-BF29-2B1BF9A22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5737836-34B9-477F-856C-0D9B05765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122" y="342845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34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76198" y="1295400"/>
            <a:ext cx="9144000" cy="59061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l-G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Πυλώνας 3.</a:t>
            </a: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Αναφέρεται σε δράσεις ηλεκτρονικού και κινητού επιχειρείν και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 χρήση καινοτόμων μοντέλων και ανάπτυξη στρατηγικής διαδικτυακού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 σχεδιασμό και ανάπτυξη ιστοσελίδας και ιστοτόπων …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 τεχνολογίες για σειρά κατάταξης σε μηχανές αναζήτησης, και…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Στρατηγικές και εφαρμογές κοινωνικών μέσων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marketing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594360" indent="-457200"/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3115BE4-629B-42C9-879D-445A020AE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A23492DC-357E-4E47-9F51-48A839780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173" y="396498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53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9740"/>
            <a:ext cx="9144000" cy="487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lvl="1" indent="0">
              <a:buNone/>
            </a:pP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Πυλώνας 3.</a:t>
            </a: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l-G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Μέσα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Engine Optimization (SEO)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 per Click (PPC)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e-mail marketing 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Viral marketing (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ιογενές)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Affiliate marketing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(συνεργατικό)</a:t>
            </a:r>
          </a:p>
          <a:p>
            <a:pPr marL="594360" indent="-457200"/>
            <a:r>
              <a:rPr lang="en-GB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 media marketing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352645E-2B16-4D7D-A546-6D0B2B6F8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99FDEA70-7EEC-4C44-A9CA-1F7267D4B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2173" y="284474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82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698252"/>
            <a:ext cx="9144000" cy="5321548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l-G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Πυλώνας 3.</a:t>
            </a: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Engine Optimization (SEO)</a:t>
            </a:r>
          </a:p>
          <a:p>
            <a:pPr marL="137160" indent="0">
              <a:buNone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 descr="Αποτέλεσμα εικόνας για search engine optimization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8" y="2057400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6655296-E28B-42AC-9E7E-946A0561F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826008"/>
            <a:ext cx="1154540" cy="51826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3CCB2BD-C281-45E4-BD2C-2827C1492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</p:spTree>
    <p:extLst>
      <p:ext uri="{BB962C8B-B14F-4D97-AF65-F5344CB8AC3E}">
        <p14:creationId xmlns:p14="http://schemas.microsoft.com/office/powerpoint/2010/main" val="2556387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698252"/>
            <a:ext cx="9144000" cy="5321548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Engine Optimization (SEO)</a:t>
            </a:r>
          </a:p>
          <a:p>
            <a:pPr marL="137160" indent="0">
              <a:buNone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48958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1CF53F72-7E87-45A3-8ECB-B68A97AC2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0E9975-F3AB-4B35-8084-BAD98A98B3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734057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2590800"/>
            <a:ext cx="9144000" cy="208687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GB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l-GR" sz="3200" b="1" dirty="0">
                <a:latin typeface="Arial" pitchFamily="34" charset="0"/>
                <a:cs typeface="Arial" pitchFamily="34" charset="0"/>
              </a:rPr>
              <a:t>Καθηγητής Δημήτριος Μαδυτινός 		</a:t>
            </a:r>
            <a:endParaRPr lang="en-US" altLang="en-US" sz="1800" dirty="0"/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776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Διδάσκων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199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CDCEA8E-CD2C-43A9-903B-0A6A3669A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046047A-431F-494A-906E-9BC54427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609" y="432092"/>
            <a:ext cx="110347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33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698252"/>
            <a:ext cx="9144000" cy="5321548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 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 per Click (PPC)</a:t>
            </a:r>
          </a:p>
          <a:p>
            <a:pPr marL="594360" indent="-457200"/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 descr="Αποτέλεσμα εικόνας για pay per click (ppc)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94" y="1142999"/>
            <a:ext cx="6793606" cy="47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37C7B36-6F86-4A1A-A6DB-3921C8958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964CD251-2650-488B-82F0-79567E13D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2041" y="717550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61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698252"/>
            <a:ext cx="9144000" cy="5321548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   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 per Click (PPC)</a:t>
            </a:r>
          </a:p>
          <a:p>
            <a:pPr marL="594360" indent="-457200"/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 descr="Αποτέλεσμα εικόνας για pay per click (ppc)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3409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534A72A-A057-426E-8648-756355F94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B7E4EB1-467B-4354-AA4B-B64B80C5A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4075" y="698252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93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76198" y="1295400"/>
            <a:ext cx="9067802" cy="5906124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27E02BC-3004-4D39-ACF5-F071362E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B7FEEB5-5739-44E1-998E-BD0C76AE0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9" y="1353970"/>
            <a:ext cx="8964883" cy="536750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78BA8CB-BACA-408E-B4BB-C606606F5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00" y="439570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34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76198" y="1295400"/>
            <a:ext cx="9067802" cy="5906124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518B9FE-AC29-4892-B42B-C3954F781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1C8F13E-4175-494B-A1F2-DD2702A73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68" y="1353970"/>
            <a:ext cx="7434263" cy="574503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FBAE85E-CD5A-45D1-ACD3-67024E97E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255" y="345599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6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76198" y="1295400"/>
            <a:ext cx="9067802" cy="5906124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757AB18-C83A-4F4A-B6E8-A29F6EBE6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9D76E6-6728-43A7-9A90-D9F62854E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70" y="1394967"/>
            <a:ext cx="7562850" cy="570698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983657-AB95-46FC-946F-35C167059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156" y="352073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04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76198" y="1295400"/>
            <a:ext cx="9067802" cy="5906124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l-G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BC0DF41-7B93-4F7E-8683-C910DA8FB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7" y="1447800"/>
            <a:ext cx="7400925" cy="564897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B24094-C95B-4E24-9C9D-8B4F37608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918" y="381000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13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76198" y="1295400"/>
            <a:ext cx="9067802" cy="5906124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l-G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l-GR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94953C07-0F8F-4FF2-912F-144053B53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7F9BBD6-D07F-4AA9-87B8-EF9EB2149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98" y="2633929"/>
            <a:ext cx="8934403" cy="45116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698DEE-7449-4424-9ED6-4871E40D0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35" y="1345618"/>
            <a:ext cx="8886346" cy="114510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85C2404-DB1D-40A4-8C50-86ABE7C778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411998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10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-6927" y="668564"/>
            <a:ext cx="9144000" cy="487680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lvl="1" indent="0">
              <a:buNone/>
            </a:pP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Μορφές Ηλεκτρονικού Εμπορίου</a:t>
            </a:r>
            <a:endParaRPr lang="el-G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Β2Β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Β2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B2G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C2C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G2B</a:t>
            </a:r>
          </a:p>
          <a:p>
            <a:pPr marL="594360" indent="-457200"/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G2C</a:t>
            </a:r>
          </a:p>
          <a:p>
            <a:pPr marL="594360" indent="-457200"/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28CCAA3-A963-49BC-A672-CDFDC48C6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48DDB02-0372-44AC-823B-B3EE70773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198" y="-24840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85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961572"/>
            <a:ext cx="9144000" cy="519883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lvl="1" indent="0">
              <a:buNone/>
            </a:pP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Συνύπαρξη Κλασικού &amp; διαδικτυακού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marketing</a:t>
            </a:r>
            <a:r>
              <a:rPr lang="el-G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l-G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>
                <a:solidFill>
                  <a:srgbClr val="5219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Κλασικό παραμένουμε!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Βασικές αρχές μάρκετινγκ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Κατανόηση, εξυπηρέτηση &amp; διευκύλυνση του πελάτη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Προϊόντα &amp; ποιότητα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Επωνυμία –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branding!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Διαφοροποίηση έναντι των ανταγωνιστών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Επιλογή επιχειρηματικού μοντέλου</a:t>
            </a:r>
          </a:p>
          <a:p>
            <a:pPr marL="594360" indent="-457200"/>
            <a:r>
              <a:rPr lang="el-G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Αρχές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  <a:p>
            <a:pPr marL="594360" indent="-457200"/>
            <a:endParaRPr lang="el-GR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87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358D533-960C-4A01-9CBE-6CD9E6320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FADC5A82-4731-464A-9D5D-F5DD8B061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157" y="-24840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51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-12865" y="698252"/>
            <a:ext cx="9144000" cy="615974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457200" lvl="1" indent="0">
              <a:buNone/>
            </a:pPr>
            <a:endParaRPr lang="el-GR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l-G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Συνύπαρξη Κλασικού &amp; διαδικτυακού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marketing</a:t>
            </a:r>
            <a:r>
              <a:rPr lang="el-G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l-G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5219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Digital </a:t>
            </a:r>
            <a:r>
              <a:rPr lang="el-GR" sz="3200" dirty="0">
                <a:solidFill>
                  <a:srgbClr val="5219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ακολουθούμε!</a:t>
            </a:r>
          </a:p>
          <a:p>
            <a:pPr marL="594360" indent="-457200"/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Νέες τεχνολογίες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e-services</a:t>
            </a:r>
            <a:endParaRPr lang="el-G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Εφαρμογή ΤΠΕ, εκπαίδευση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Συστήματα διαχείρισης Σχέσεων, Γνώσης</a:t>
            </a:r>
          </a:p>
          <a:p>
            <a:pPr marL="594360" indent="-457200"/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Συνεργατικότητα, συνέργεια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Προσαρμογή, συμμετοχή του πελάτη, διεύρυνση αγοράς</a:t>
            </a:r>
          </a:p>
          <a:p>
            <a:pPr marL="594360" indent="-457200"/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Ολοκλήρωση Εφοδιαστικής αλυσίδας</a:t>
            </a:r>
          </a:p>
          <a:p>
            <a:pPr marL="594360" indent="-457200"/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Επιχειρηματικά μοντέλα (νέα…)</a:t>
            </a:r>
          </a:p>
          <a:p>
            <a:pPr marL="594360" indent="-457200"/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Κοινωνική δικτύωση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/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35AB5897-C069-4758-B9CB-58A0D50D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0131" y="6248400"/>
            <a:ext cx="4873869" cy="365125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Δρ. Δημήτριος Μαδυτινός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eBusiness &amp; Digital Marketing  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866752A-5BDA-4458-A0C8-A23CA12F0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256294E-7975-4B09-9876-BCDFE8AEB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227" y="-12562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37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2590800"/>
            <a:ext cx="9144000" cy="208687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		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651510" indent="-514350">
              <a:buFont typeface="Wingdings" pitchFamily="2" charset="2"/>
              <a:buChar char="ü"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Συμμετοχή &amp;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In class tests	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(20%)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651510" indent="-514350">
              <a:buFont typeface="Wingdings" pitchFamily="2" charset="2"/>
              <a:buChar char="ü"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Εργασίες (4) εξαμήνου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		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(80%)</a:t>
            </a:r>
          </a:p>
          <a:p>
            <a:pPr marL="651510" indent="-514350">
              <a:buFont typeface="Wingdings" pitchFamily="2" charset="2"/>
              <a:buChar char="ü"/>
            </a:pPr>
            <a:endParaRPr lang="el-GR" sz="2800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l-GR" sz="2800" dirty="0">
                <a:latin typeface="Arial" pitchFamily="34" charset="0"/>
                <a:cs typeface="Arial" pitchFamily="34" charset="0"/>
              </a:rPr>
              <a:t>	</a:t>
            </a:r>
            <a:endParaRPr lang="en-US" altLang="en-US" sz="1800" dirty="0"/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Αξιολόγηση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6B339D9-1D91-4209-9CA7-F8813E412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5E662D2-80A7-4F25-95B3-8E99A7FD6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264" y="409668"/>
            <a:ext cx="1103472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80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781800" cy="3810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l-G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 ψηφιακό περιβάλλον &amp; το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</a:t>
            </a:r>
            <a:r>
              <a:rPr lang="en-US" altLang="en-US" sz="2000" dirty="0">
                <a:solidFill>
                  <a:schemeClr val="bg1"/>
                </a:solidFill>
              </a:rPr>
              <a:t>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-12865" y="698252"/>
            <a:ext cx="9144000" cy="615974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l-G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Ευχαριστώ για </a:t>
            </a:r>
          </a:p>
          <a:p>
            <a:pPr marL="137160" indent="0">
              <a:buNone/>
            </a:pPr>
            <a:r>
              <a:rPr lang="el-G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την παρακολούθηση και τη συμμετοχή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σας!</a:t>
            </a:r>
          </a:p>
          <a:p>
            <a:pPr marL="457200" lvl="1" indent="0">
              <a:buNone/>
            </a:pPr>
            <a:endParaRPr lang="el-G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594360" indent="-457200">
              <a:buFont typeface="Wingdings" pitchFamily="2" charset="2"/>
              <a:buChar char="ü"/>
            </a:pPr>
            <a:endParaRPr lang="el-GR" sz="3200" dirty="0">
              <a:solidFill>
                <a:srgbClr val="5219F3"/>
              </a:solidFill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6" y="-12562"/>
            <a:ext cx="685800" cy="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 descr="Αποτέλεσμα εικόνας για digital marketing 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8" y="2667000"/>
            <a:ext cx="8907770" cy="28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υποσέλιδου 1">
            <a:extLst>
              <a:ext uri="{FF2B5EF4-FFF2-40B4-BE49-F238E27FC236}">
                <a16:creationId xmlns:a16="http://schemas.microsoft.com/office/drawing/2014/main" id="{29B3BE07-6EFE-48C9-82DE-D68A3DDE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Δρ. Δημήτριος Μαδυτινός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eBusiness &amp; Digital Marketing  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571C2B-A4F1-4D04-8CED-251074A40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9" y="46008"/>
            <a:ext cx="497773" cy="593674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F71D47-B883-4E17-85B8-718D5F9F7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-24840"/>
            <a:ext cx="688908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defTabSz="457200">
              <a:lnSpc>
                <a:spcPct val="80000"/>
              </a:lnSpc>
            </a:pPr>
            <a:endParaRPr lang="el-GR" sz="3200" b="1" dirty="0"/>
          </a:p>
          <a:p>
            <a:pPr defTabSz="457200">
              <a:lnSpc>
                <a:spcPct val="80000"/>
              </a:lnSpc>
            </a:pPr>
            <a:r>
              <a:rPr lang="el-GR" sz="3200" b="1" dirty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Ηλεκτρονικό εμπόριο</a:t>
            </a:r>
          </a:p>
          <a:p>
            <a:pPr marL="137160" indent="0">
              <a:buNone/>
            </a:pPr>
            <a:endParaRPr lang="el-GR" sz="2800" b="1" dirty="0">
              <a:latin typeface="Arial" panose="020B0604020202020204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l-GR" sz="3200" dirty="0">
                <a:solidFill>
                  <a:srgbClr val="5219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Εμπορική δραστηριότητα </a:t>
            </a:r>
          </a:p>
          <a:p>
            <a:pPr marL="137160" indent="0">
              <a:buNone/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που διεξάγεται μέσω ηλεκτρονικών δικτύων… </a:t>
            </a:r>
            <a:r>
              <a:rPr lang="el-G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συχνά μέσω του Internet… </a:t>
            </a:r>
          </a:p>
          <a:p>
            <a:pPr marL="137160" indent="0">
              <a:buNone/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η οποία οδηγεί σε αγορά ή πώληση αγαθών ή υπηρεσιών</a:t>
            </a:r>
            <a:endParaRPr lang="en-US" altLang="en-US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1DE93D0-4B89-40B3-B105-97B034520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DB85E74-F5F7-4E48-8438-F2088E515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3133" y="510679"/>
            <a:ext cx="945799" cy="9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2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Διαδικτυακό μάρκετινγκ</a:t>
            </a:r>
          </a:p>
          <a:p>
            <a:pPr marL="137160" indent="0">
              <a:buNone/>
            </a:pPr>
            <a:endParaRPr lang="el-GR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defTabSz="457200">
              <a:lnSpc>
                <a:spcPct val="80000"/>
              </a:lnSpc>
              <a:buNone/>
            </a:pPr>
            <a:r>
              <a:rPr lang="el-GR" sz="3200" dirty="0">
                <a:latin typeface="Arial" pitchFamily="34" charset="0"/>
                <a:cs typeface="Arial" pitchFamily="34" charset="0"/>
              </a:rPr>
              <a:t>	Η διαδικασία </a:t>
            </a:r>
            <a:r>
              <a:rPr lang="el-GR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δημιουργίας και διατήρησης των πελατειακών σχέσεων …</a:t>
            </a:r>
          </a:p>
          <a:p>
            <a:pPr defTabSz="457200">
              <a:lnSpc>
                <a:spcPct val="80000"/>
              </a:lnSpc>
              <a:buNone/>
            </a:pPr>
            <a:r>
              <a:rPr lang="el-GR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l-G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μέσω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online </a:t>
            </a:r>
            <a:r>
              <a:rPr lang="el-G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δραστηριοτήτων …</a:t>
            </a:r>
          </a:p>
          <a:p>
            <a:pPr defTabSz="457200">
              <a:lnSpc>
                <a:spcPct val="80000"/>
              </a:lnSpc>
              <a:buNone/>
            </a:pPr>
            <a:r>
              <a:rPr lang="el-GR" sz="3200" dirty="0">
                <a:latin typeface="Arial" pitchFamily="34" charset="0"/>
                <a:cs typeface="Arial" pitchFamily="34" charset="0"/>
              </a:rPr>
              <a:t>	για την διευκόλυνση </a:t>
            </a:r>
            <a:r>
              <a:rPr lang="el-GR" sz="3200" dirty="0">
                <a:solidFill>
                  <a:srgbClr val="5219F3"/>
                </a:solidFill>
                <a:latin typeface="Arial" pitchFamily="34" charset="0"/>
                <a:cs typeface="Arial" pitchFamily="34" charset="0"/>
              </a:rPr>
              <a:t>ανταλλαγής ιδεών, προϊόντων και υπηρεσιών που ικανοποιούν τους στόχους των αγοραστών και των πωλητών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. </a:t>
            </a: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7A04B0A-1E59-4CB3-A635-313D99ACF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6F7D0AD2-BE8B-4B15-90B9-26B754497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841" y="580421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7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Ηλεκτρονικό μάρκετινγκ:</a:t>
            </a:r>
          </a:p>
          <a:p>
            <a:pPr marL="137160" indent="0">
              <a:buNone/>
            </a:pPr>
            <a:endParaRPr lang="el-GR" sz="2800" b="1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r>
              <a:rPr lang="el-GR" sz="3200" dirty="0">
                <a:latin typeface="Arial" pitchFamily="34" charset="0"/>
                <a:cs typeface="Arial" pitchFamily="34" charset="0"/>
              </a:rPr>
              <a:t>Η μεταφορά των αγαθών ή των υπηρεσιών </a:t>
            </a:r>
          </a:p>
          <a:p>
            <a:pPr marL="137160" indent="0">
              <a:buNone/>
            </a:pPr>
            <a:r>
              <a:rPr lang="el-GR" sz="3200" dirty="0">
                <a:latin typeface="Arial" pitchFamily="34" charset="0"/>
                <a:cs typeface="Arial" pitchFamily="34" charset="0"/>
              </a:rPr>
              <a:t>από τον πωλητή στον αγοραστή </a:t>
            </a:r>
          </a:p>
          <a:p>
            <a:pPr marL="137160" indent="0">
              <a:buNone/>
            </a:pPr>
            <a:r>
              <a:rPr lang="el-GR" sz="3200" dirty="0">
                <a:latin typeface="Arial" pitchFamily="34" charset="0"/>
                <a:cs typeface="Arial" pitchFamily="34" charset="0"/>
              </a:rPr>
              <a:t>με μία ή περισσότερες ηλεκτρονικές μεθόδους ή μέσα </a:t>
            </a: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50A1AC1-47E9-4DB4-A36E-1F383A266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10B4F85-3C8D-4BE4-9285-116E2B721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810" y="580421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4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381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</a:rPr>
              <a:t>Digital Marketing (1)</a:t>
            </a:r>
            <a:endParaRPr lang="el-GR" altLang="en-US" sz="2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08857" y="2170330"/>
            <a:ext cx="9144000" cy="3352800"/>
          </a:xfrm>
        </p:spPr>
        <p:txBody>
          <a:bodyPr>
            <a:noAutofit/>
          </a:bodyPr>
          <a:lstStyle/>
          <a:p>
            <a:pPr marL="594360" indent="-457200"/>
            <a:r>
              <a:rPr lang="el-GR" sz="3200" dirty="0">
                <a:latin typeface="Arial" pitchFamily="34" charset="0"/>
                <a:cs typeface="Arial" pitchFamily="34" charset="0"/>
              </a:rPr>
              <a:t>Εκθετική ανάπτυξη της κάθε είδους τεχνολογίας </a:t>
            </a:r>
          </a:p>
          <a:p>
            <a:pPr marL="594360" indent="-457200"/>
            <a:r>
              <a:rPr lang="en-US" sz="3200" dirty="0">
                <a:latin typeface="Arial" pitchFamily="34" charset="0"/>
                <a:cs typeface="Arial" pitchFamily="34" charset="0"/>
              </a:rPr>
              <a:t>Information and Communication Technologies (</a:t>
            </a:r>
            <a:r>
              <a:rPr lang="el-GR" sz="3200" dirty="0">
                <a:latin typeface="Arial" pitchFamily="34" charset="0"/>
                <a:cs typeface="Arial" pitchFamily="34" charset="0"/>
              </a:rPr>
              <a:t>ΤΠΕ)</a:t>
            </a:r>
          </a:p>
          <a:p>
            <a:pPr marL="594360" indent="-457200"/>
            <a:r>
              <a:rPr lang="el-GR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Εξέλιξη της Ψηφιακής Τεχνολογίας</a:t>
            </a:r>
          </a:p>
          <a:p>
            <a:pPr marL="594360" indent="-457200"/>
            <a:r>
              <a:rPr lang="el-GR" sz="3200" dirty="0">
                <a:latin typeface="Arial" pitchFamily="34" charset="0"/>
                <a:cs typeface="Arial" pitchFamily="34" charset="0"/>
              </a:rPr>
              <a:t>Θεμελιώδης παράγοντας διαμόρφωσης :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endParaRPr lang="el-GR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l-GR" altLang="en-US"/>
              <a:t>Δρ. Δημήτριος Μαδυτινός – </a:t>
            </a:r>
            <a:r>
              <a:rPr lang="sv-SE" altLang="en-US"/>
              <a:t>eBusiness &amp; Digital Marketing  </a:t>
            </a:r>
            <a:endParaRPr lang="en-US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auto">
          <a:xfrm>
            <a:off x="1371600" y="4125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958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Arial" pitchFamily="34" charset="0"/>
                <a:cs typeface="Arial" pitchFamily="34" charset="0"/>
              </a:rPr>
              <a:t>Βασικές έννοιες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2313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4757"/>
            <a:ext cx="815280" cy="8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866A1FA-F6F5-4B4A-B8DB-F9E0AF508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19" y="116634"/>
            <a:ext cx="595313" cy="710006"/>
          </a:xfrm>
          <a:prstGeom prst="rect">
            <a:avLst/>
          </a:prstGeom>
          <a:ln>
            <a:solidFill>
              <a:srgbClr val="5219F3"/>
            </a:solidFill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7E27129-4A68-46F9-BE2C-5E26A87DD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166" y="471637"/>
            <a:ext cx="94496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5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2682</TotalTime>
  <Words>2454</Words>
  <Application>Microsoft Office PowerPoint</Application>
  <PresentationFormat>Προβολή στην οθόνη (4:3)</PresentationFormat>
  <Paragraphs>785</Paragraphs>
  <Slides>50</Slides>
  <Notes>49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8" baseType="lpstr">
      <vt:lpstr>Arial</vt:lpstr>
      <vt:lpstr>Book Antiqua</vt:lpstr>
      <vt:lpstr>Calibri</vt:lpstr>
      <vt:lpstr>Impact</vt:lpstr>
      <vt:lpstr>Perpetua</vt:lpstr>
      <vt:lpstr>Times New Roman</vt:lpstr>
      <vt:lpstr>Wingdings</vt:lpstr>
      <vt:lpstr>NewsPrint</vt:lpstr>
      <vt:lpstr>Παρουσίαση του PowerPoint</vt:lpstr>
      <vt:lpstr>Παρουσίαση του PowerPoint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Digital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  <vt:lpstr>   Το ψηφιακό περιβάλλον &amp; το marketing (1)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F05 - Οικονομικές συνέπειες κινδύνων, κρίσεων και καταστροφών</dc:title>
  <dc:creator>spyros</dc:creator>
  <cp:lastModifiedBy>Dimitrios Maditinos</cp:lastModifiedBy>
  <cp:revision>127</cp:revision>
  <dcterms:created xsi:type="dcterms:W3CDTF">2016-11-29T02:22:32Z</dcterms:created>
  <dcterms:modified xsi:type="dcterms:W3CDTF">2024-03-08T08:48:53Z</dcterms:modified>
</cp:coreProperties>
</file>