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Lst>
  <p:notesMasterIdLst>
    <p:notesMasterId r:id="rId1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notesMaster" Target="notesMasters/notesMaster1.xml"/><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1A2B5E"/>
        </a:solidFill>
      </p:bgPr>
    </p:bg>
    <p:spTree>
      <p:nvGrpSpPr>
        <p:cNvPr id="1" name=""/>
        <p:cNvGrpSpPr/>
        <p:nvPr/>
      </p:nvGrpSpPr>
      <p:grpSpPr>
        <a:xfrm>
          <a:off x="0" y="0"/>
          <a:ext cx="0" cy="0"/>
          <a:chOff x="0" y="0"/>
          <a:chExt cx="0" cy="0"/>
        </a:xfrm>
      </p:grpSpPr>
      <p:sp>
        <p:nvSpPr>
          <p:cNvPr id="2" name="Shape 0"/>
          <p:cNvSpPr/>
          <p:nvPr/>
        </p:nvSpPr>
        <p:spPr>
          <a:xfrm>
            <a:off x="0" y="0"/>
            <a:ext cx="182880" cy="5143500"/>
          </a:xfrm>
          <a:prstGeom prst="rect">
            <a:avLst/>
          </a:prstGeom>
          <a:solidFill>
            <a:srgbClr val="E6A817"/>
          </a:solidFill>
          <a:ln w="12700">
            <a:solidFill>
              <a:srgbClr val="E6A817"/>
            </a:solidFill>
            <a:prstDash val="solid"/>
          </a:ln>
        </p:spPr>
      </p:sp>
      <p:sp>
        <p:nvSpPr>
          <p:cNvPr id="3" name="Shape 1"/>
          <p:cNvSpPr/>
          <p:nvPr/>
        </p:nvSpPr>
        <p:spPr>
          <a:xfrm>
            <a:off x="7132320" y="-731520"/>
            <a:ext cx="2560320" cy="2560320"/>
          </a:xfrm>
          <a:prstGeom prst="ellipse">
            <a:avLst/>
          </a:prstGeom>
          <a:solidFill>
            <a:srgbClr val="0D8C8C">
              <a:alpha val="30000"/>
            </a:srgbClr>
          </a:solidFill>
          <a:ln w="12700">
            <a:solidFill>
              <a:srgbClr val="0D8C8C">
                <a:alpha val="30000"/>
              </a:srgbClr>
            </a:solidFill>
            <a:prstDash val="solid"/>
          </a:ln>
        </p:spPr>
      </p:sp>
      <p:sp>
        <p:nvSpPr>
          <p:cNvPr id="4" name="Shape 2"/>
          <p:cNvSpPr/>
          <p:nvPr/>
        </p:nvSpPr>
        <p:spPr>
          <a:xfrm>
            <a:off x="7772400" y="3474720"/>
            <a:ext cx="1645920" cy="1645920"/>
          </a:xfrm>
          <a:prstGeom prst="ellipse">
            <a:avLst/>
          </a:prstGeom>
          <a:solidFill>
            <a:srgbClr val="E6A817">
              <a:alpha val="20000"/>
            </a:srgbClr>
          </a:solidFill>
          <a:ln w="12700">
            <a:solidFill>
              <a:srgbClr val="E6A817">
                <a:alpha val="20000"/>
              </a:srgbClr>
            </a:solidFill>
            <a:prstDash val="solid"/>
          </a:ln>
        </p:spPr>
      </p:sp>
      <p:sp>
        <p:nvSpPr>
          <p:cNvPr id="5" name="Text 3"/>
          <p:cNvSpPr/>
          <p:nvPr/>
        </p:nvSpPr>
        <p:spPr>
          <a:xfrm>
            <a:off x="457200" y="365760"/>
            <a:ext cx="5486400" cy="274320"/>
          </a:xfrm>
          <a:prstGeom prst="rect">
            <a:avLst/>
          </a:prstGeom>
          <a:noFill/>
          <a:ln/>
        </p:spPr>
        <p:txBody>
          <a:bodyPr wrap="square" lIns="0" tIns="0" rIns="0" bIns="0" rtlCol="0" anchor="ctr"/>
          <a:lstStyle/>
          <a:p>
            <a:pPr indent="0" marL="0">
              <a:buNone/>
            </a:pPr>
            <a:r>
              <a:rPr lang="en-US" sz="900" b="1" spc="500" kern="0" dirty="0">
                <a:solidFill>
                  <a:srgbClr val="E6A817"/>
                </a:solidFill>
              </a:rPr>
              <a:t>BRAND STRATEGY</a:t>
            </a:r>
            <a:endParaRPr lang="en-US" sz="900" dirty="0"/>
          </a:p>
        </p:txBody>
      </p:sp>
      <p:sp>
        <p:nvSpPr>
          <p:cNvPr id="6" name="Text 4"/>
          <p:cNvSpPr/>
          <p:nvPr/>
        </p:nvSpPr>
        <p:spPr>
          <a:xfrm>
            <a:off x="457200" y="777240"/>
            <a:ext cx="7772400" cy="1188720"/>
          </a:xfrm>
          <a:prstGeom prst="rect">
            <a:avLst/>
          </a:prstGeom>
          <a:noFill/>
          <a:ln/>
        </p:spPr>
        <p:txBody>
          <a:bodyPr wrap="square" lIns="0" tIns="0" rIns="0" bIns="0" rtlCol="0" anchor="ctr"/>
          <a:lstStyle/>
          <a:p>
            <a:pPr indent="0" marL="0">
              <a:buNone/>
            </a:pPr>
            <a:r>
              <a:rPr lang="en-US" sz="3600" b="1" dirty="0">
                <a:solidFill>
                  <a:srgbClr val="FFFFFF"/>
                </a:solidFill>
              </a:rPr>
              <a:t>Αξία Επωνυμίας &amp; Αξίες Επωνυμίας</a:t>
            </a:r>
            <a:endParaRPr lang="en-US" sz="3600" dirty="0"/>
          </a:p>
        </p:txBody>
      </p:sp>
      <p:sp>
        <p:nvSpPr>
          <p:cNvPr id="7" name="Shape 5"/>
          <p:cNvSpPr/>
          <p:nvPr/>
        </p:nvSpPr>
        <p:spPr>
          <a:xfrm>
            <a:off x="457200" y="2084832"/>
            <a:ext cx="8229600" cy="36576"/>
          </a:xfrm>
          <a:prstGeom prst="rect">
            <a:avLst/>
          </a:prstGeom>
          <a:solidFill>
            <a:srgbClr val="0D8C8C"/>
          </a:solidFill>
          <a:ln w="12700">
            <a:solidFill>
              <a:srgbClr val="0D8C8C"/>
            </a:solidFill>
            <a:prstDash val="solid"/>
          </a:ln>
        </p:spPr>
      </p:sp>
      <p:sp>
        <p:nvSpPr>
          <p:cNvPr id="8" name="Text 6"/>
          <p:cNvSpPr/>
          <p:nvPr/>
        </p:nvSpPr>
        <p:spPr>
          <a:xfrm>
            <a:off x="457200" y="2212848"/>
            <a:ext cx="8229600" cy="365760"/>
          </a:xfrm>
          <a:prstGeom prst="rect">
            <a:avLst/>
          </a:prstGeom>
          <a:noFill/>
          <a:ln/>
        </p:spPr>
        <p:txBody>
          <a:bodyPr wrap="square" lIns="0" tIns="0" rIns="0" bIns="0" rtlCol="0" anchor="ctr"/>
          <a:lstStyle/>
          <a:p>
            <a:pPr indent="0" marL="0">
              <a:buNone/>
            </a:pPr>
            <a:r>
              <a:rPr lang="en-US" sz="1400" i="1" dirty="0">
                <a:solidFill>
                  <a:srgbClr val="8BBBD9"/>
                </a:solidFill>
              </a:rPr>
              <a:t>Brand Values   |   Brand Equity   |   Guiding Principles</a:t>
            </a:r>
            <a:endParaRPr lang="en-US" sz="1400" dirty="0"/>
          </a:p>
        </p:txBody>
      </p:sp>
      <p:sp>
        <p:nvSpPr>
          <p:cNvPr id="9" name="Shape 7"/>
          <p:cNvSpPr/>
          <p:nvPr/>
        </p:nvSpPr>
        <p:spPr>
          <a:xfrm>
            <a:off x="457200" y="2743200"/>
            <a:ext cx="8321040" cy="548640"/>
          </a:xfrm>
          <a:prstGeom prst="rect">
            <a:avLst/>
          </a:prstGeom>
          <a:solidFill>
            <a:srgbClr val="FFFFFF">
              <a:alpha val="7000"/>
            </a:srgbClr>
          </a:solidFill>
          <a:ln w="12700">
            <a:solidFill>
              <a:srgbClr val="0D8C8C">
                <a:alpha val="50000"/>
              </a:srgbClr>
            </a:solidFill>
            <a:prstDash val="solid"/>
          </a:ln>
        </p:spPr>
      </p:sp>
      <p:sp>
        <p:nvSpPr>
          <p:cNvPr id="10" name="Text 8"/>
          <p:cNvSpPr/>
          <p:nvPr/>
        </p:nvSpPr>
        <p:spPr>
          <a:xfrm>
            <a:off x="640080" y="2743200"/>
            <a:ext cx="8046720" cy="548640"/>
          </a:xfrm>
          <a:prstGeom prst="rect">
            <a:avLst/>
          </a:prstGeom>
          <a:noFill/>
          <a:ln/>
        </p:spPr>
        <p:txBody>
          <a:bodyPr wrap="square" lIns="50800" tIns="50800" rIns="50800" bIns="50800" rtlCol="0" anchor="ctr"/>
          <a:lstStyle/>
          <a:p>
            <a:pPr indent="0" marL="0">
              <a:buNone/>
            </a:pPr>
            <a:r>
              <a:rPr lang="en-US" sz="1200" b="1" dirty="0">
                <a:solidFill>
                  <a:srgbClr val="E6A817"/>
                </a:solidFill>
              </a:rPr>
              <a:t>Brand Values:</a:t>
            </a:r>
            <a:pPr indent="0" marL="0">
              <a:buNone/>
            </a:pPr>
            <a:r>
              <a:rPr lang="en-US" sz="1200" dirty="0">
                <a:solidFill>
                  <a:srgbClr val="FFFFFF"/>
                </a:solidFill>
              </a:rPr>
              <a:t> Οι θεμελιώδεις πεποιθήσεις που ορίζουν την ταυτότητα μιας επωνυμίας</a:t>
            </a:r>
            <a:endParaRPr lang="en-US" sz="1200" dirty="0"/>
          </a:p>
        </p:txBody>
      </p:sp>
      <p:sp>
        <p:nvSpPr>
          <p:cNvPr id="11" name="Shape 9"/>
          <p:cNvSpPr/>
          <p:nvPr/>
        </p:nvSpPr>
        <p:spPr>
          <a:xfrm>
            <a:off x="457200" y="3401568"/>
            <a:ext cx="8321040" cy="548640"/>
          </a:xfrm>
          <a:prstGeom prst="rect">
            <a:avLst/>
          </a:prstGeom>
          <a:solidFill>
            <a:srgbClr val="FFFFFF">
              <a:alpha val="7000"/>
            </a:srgbClr>
          </a:solidFill>
          <a:ln w="12700">
            <a:solidFill>
              <a:srgbClr val="0D8C8C">
                <a:alpha val="50000"/>
              </a:srgbClr>
            </a:solidFill>
            <a:prstDash val="solid"/>
          </a:ln>
        </p:spPr>
      </p:sp>
      <p:sp>
        <p:nvSpPr>
          <p:cNvPr id="12" name="Text 10"/>
          <p:cNvSpPr/>
          <p:nvPr/>
        </p:nvSpPr>
        <p:spPr>
          <a:xfrm>
            <a:off x="640080" y="3401568"/>
            <a:ext cx="8046720" cy="548640"/>
          </a:xfrm>
          <a:prstGeom prst="rect">
            <a:avLst/>
          </a:prstGeom>
          <a:noFill/>
          <a:ln/>
        </p:spPr>
        <p:txBody>
          <a:bodyPr wrap="square" lIns="50800" tIns="50800" rIns="50800" bIns="50800" rtlCol="0" anchor="ctr"/>
          <a:lstStyle/>
          <a:p>
            <a:pPr indent="0" marL="0">
              <a:buNone/>
            </a:pPr>
            <a:r>
              <a:rPr lang="en-US" sz="1200" b="1" dirty="0">
                <a:solidFill>
                  <a:srgbClr val="E6A817"/>
                </a:solidFill>
              </a:rPr>
              <a:t>Guiding Principles:</a:t>
            </a:r>
            <a:pPr indent="0" marL="0">
              <a:buNone/>
            </a:pPr>
            <a:r>
              <a:rPr lang="en-US" sz="1200" dirty="0">
                <a:solidFill>
                  <a:srgbClr val="FFFFFF"/>
                </a:solidFill>
              </a:rPr>
              <a:t> Πώς μεταφράζονται οι αξίες σε πράξεις</a:t>
            </a:r>
            <a:endParaRPr lang="en-US" sz="1200" dirty="0"/>
          </a:p>
        </p:txBody>
      </p:sp>
      <p:sp>
        <p:nvSpPr>
          <p:cNvPr id="13" name="Shape 11"/>
          <p:cNvSpPr/>
          <p:nvPr/>
        </p:nvSpPr>
        <p:spPr>
          <a:xfrm>
            <a:off x="457200" y="4059936"/>
            <a:ext cx="8321040" cy="548640"/>
          </a:xfrm>
          <a:prstGeom prst="rect">
            <a:avLst/>
          </a:prstGeom>
          <a:solidFill>
            <a:srgbClr val="FFFFFF">
              <a:alpha val="7000"/>
            </a:srgbClr>
          </a:solidFill>
          <a:ln w="12700">
            <a:solidFill>
              <a:srgbClr val="0D8C8C">
                <a:alpha val="50000"/>
              </a:srgbClr>
            </a:solidFill>
            <a:prstDash val="solid"/>
          </a:ln>
        </p:spPr>
      </p:sp>
      <p:sp>
        <p:nvSpPr>
          <p:cNvPr id="14" name="Text 12"/>
          <p:cNvSpPr/>
          <p:nvPr/>
        </p:nvSpPr>
        <p:spPr>
          <a:xfrm>
            <a:off x="640080" y="4059936"/>
            <a:ext cx="8046720" cy="548640"/>
          </a:xfrm>
          <a:prstGeom prst="rect">
            <a:avLst/>
          </a:prstGeom>
          <a:noFill/>
          <a:ln/>
        </p:spPr>
        <p:txBody>
          <a:bodyPr wrap="square" lIns="50800" tIns="50800" rIns="50800" bIns="50800" rtlCol="0" anchor="ctr"/>
          <a:lstStyle/>
          <a:p>
            <a:pPr indent="0" marL="0">
              <a:buNone/>
            </a:pPr>
            <a:r>
              <a:rPr lang="en-US" sz="1200" b="1" dirty="0">
                <a:solidFill>
                  <a:srgbClr val="E6A817"/>
                </a:solidFill>
              </a:rPr>
              <a:t>Brand Equity:</a:t>
            </a:r>
            <a:pPr indent="0" marL="0">
              <a:buNone/>
            </a:pPr>
            <a:r>
              <a:rPr lang="en-US" sz="1200" dirty="0">
                <a:solidFill>
                  <a:srgbClr val="FFFFFF"/>
                </a:solidFill>
              </a:rPr>
              <a:t> Η οικονομική και αντιληπτή αξία που προκύπτει από αυτές</a:t>
            </a:r>
            <a:endParaRPr lang="en-US" sz="1200" dirty="0"/>
          </a:p>
        </p:txBody>
      </p:sp>
      <p:sp>
        <p:nvSpPr>
          <p:cNvPr id="15" name="Text 13"/>
          <p:cNvSpPr/>
          <p:nvPr/>
        </p:nvSpPr>
        <p:spPr>
          <a:xfrm>
            <a:off x="457200" y="4892040"/>
            <a:ext cx="8229600" cy="182880"/>
          </a:xfrm>
          <a:prstGeom prst="rect">
            <a:avLst/>
          </a:prstGeom>
          <a:noFill/>
          <a:ln/>
        </p:spPr>
        <p:txBody>
          <a:bodyPr wrap="square" lIns="0" tIns="0" rIns="0" bIns="0" rtlCol="0" anchor="ctr"/>
          <a:lstStyle/>
          <a:p>
            <a:pPr indent="0" marL="0">
              <a:buNone/>
            </a:pPr>
            <a:r>
              <a:rPr lang="en-US" sz="750" i="1" dirty="0">
                <a:solidFill>
                  <a:srgbClr val="6688AA"/>
                </a:solidFill>
              </a:rPr>
              <a:t>Πηγές: The Branding Journal | Investopedia</a:t>
            </a:r>
            <a:endParaRPr lang="en-US" sz="75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1A2B5E"/>
        </a:solidFill>
      </p:bgPr>
    </p:bg>
    <p:spTree>
      <p:nvGrpSpPr>
        <p:cNvPr id="1" name=""/>
        <p:cNvGrpSpPr/>
        <p:nvPr/>
      </p:nvGrpSpPr>
      <p:grpSpPr>
        <a:xfrm>
          <a:off x="0" y="0"/>
          <a:ext cx="0" cy="0"/>
          <a:chOff x="0" y="0"/>
          <a:chExt cx="0" cy="0"/>
        </a:xfrm>
      </p:grpSpPr>
      <p:sp>
        <p:nvSpPr>
          <p:cNvPr id="2" name="Shape 0"/>
          <p:cNvSpPr/>
          <p:nvPr/>
        </p:nvSpPr>
        <p:spPr>
          <a:xfrm>
            <a:off x="0" y="0"/>
            <a:ext cx="182880" cy="5143500"/>
          </a:xfrm>
          <a:prstGeom prst="rect">
            <a:avLst/>
          </a:prstGeom>
          <a:solidFill>
            <a:srgbClr val="E6A817"/>
          </a:solidFill>
          <a:ln w="12700">
            <a:solidFill>
              <a:srgbClr val="E6A817"/>
            </a:solidFill>
            <a:prstDash val="solid"/>
          </a:ln>
        </p:spPr>
      </p:sp>
      <p:sp>
        <p:nvSpPr>
          <p:cNvPr id="3" name="Text 1"/>
          <p:cNvSpPr/>
          <p:nvPr/>
        </p:nvSpPr>
        <p:spPr>
          <a:xfrm>
            <a:off x="411480" y="274320"/>
            <a:ext cx="5486400" cy="256032"/>
          </a:xfrm>
          <a:prstGeom prst="rect">
            <a:avLst/>
          </a:prstGeom>
          <a:noFill/>
          <a:ln/>
        </p:spPr>
        <p:txBody>
          <a:bodyPr wrap="square" lIns="0" tIns="0" rIns="0" bIns="0" rtlCol="0" anchor="ctr"/>
          <a:lstStyle/>
          <a:p>
            <a:pPr indent="0" marL="0">
              <a:buNone/>
            </a:pPr>
            <a:r>
              <a:rPr lang="en-US" sz="900" b="1" spc="400" kern="0" dirty="0">
                <a:solidFill>
                  <a:srgbClr val="E6A817"/>
                </a:solidFill>
              </a:rPr>
              <a:t>BRAND STRATEGY</a:t>
            </a:r>
            <a:endParaRPr lang="en-US" sz="900" dirty="0"/>
          </a:p>
        </p:txBody>
      </p:sp>
      <p:sp>
        <p:nvSpPr>
          <p:cNvPr id="4" name="Text 2"/>
          <p:cNvSpPr/>
          <p:nvPr/>
        </p:nvSpPr>
        <p:spPr>
          <a:xfrm>
            <a:off x="411480" y="594360"/>
            <a:ext cx="8321040" cy="777240"/>
          </a:xfrm>
          <a:prstGeom prst="rect">
            <a:avLst/>
          </a:prstGeom>
          <a:noFill/>
          <a:ln/>
        </p:spPr>
        <p:txBody>
          <a:bodyPr wrap="square" lIns="0" tIns="0" rIns="0" bIns="0" rtlCol="0" anchor="ctr"/>
          <a:lstStyle/>
          <a:p>
            <a:pPr indent="0" marL="0">
              <a:buNone/>
            </a:pPr>
            <a:r>
              <a:rPr lang="en-US" sz="3000" b="1" dirty="0">
                <a:solidFill>
                  <a:srgbClr val="FFFFFF"/>
                </a:solidFill>
              </a:rPr>
              <a:t>Τι είναι οι Αξίες Επωνυμίας;</a:t>
            </a:r>
            <a:endParaRPr lang="en-US" sz="3000" dirty="0"/>
          </a:p>
        </p:txBody>
      </p:sp>
      <p:sp>
        <p:nvSpPr>
          <p:cNvPr id="5" name="Shape 3"/>
          <p:cNvSpPr/>
          <p:nvPr/>
        </p:nvSpPr>
        <p:spPr>
          <a:xfrm>
            <a:off x="411480" y="1463040"/>
            <a:ext cx="8321040" cy="32004"/>
          </a:xfrm>
          <a:prstGeom prst="rect">
            <a:avLst/>
          </a:prstGeom>
          <a:solidFill>
            <a:srgbClr val="0D8C8C"/>
          </a:solidFill>
          <a:ln w="12700">
            <a:solidFill>
              <a:srgbClr val="0D8C8C"/>
            </a:solidFill>
            <a:prstDash val="solid"/>
          </a:ln>
        </p:spPr>
      </p:sp>
      <p:sp>
        <p:nvSpPr>
          <p:cNvPr id="6" name="Shape 4"/>
          <p:cNvSpPr/>
          <p:nvPr/>
        </p:nvSpPr>
        <p:spPr>
          <a:xfrm>
            <a:off x="411480" y="1600200"/>
            <a:ext cx="8321040" cy="1005840"/>
          </a:xfrm>
          <a:prstGeom prst="rect">
            <a:avLst/>
          </a:prstGeom>
          <a:solidFill>
            <a:srgbClr val="0D8C8C">
              <a:alpha val="16000"/>
            </a:srgbClr>
          </a:solidFill>
          <a:ln w="12700">
            <a:solidFill>
              <a:srgbClr val="0D8C8C">
                <a:alpha val="50000"/>
              </a:srgbClr>
            </a:solidFill>
            <a:prstDash val="solid"/>
          </a:ln>
        </p:spPr>
      </p:sp>
      <p:sp>
        <p:nvSpPr>
          <p:cNvPr id="7" name="Text 5"/>
          <p:cNvSpPr/>
          <p:nvPr/>
        </p:nvSpPr>
        <p:spPr>
          <a:xfrm>
            <a:off x="594360" y="1645920"/>
            <a:ext cx="7955280" cy="868680"/>
          </a:xfrm>
          <a:prstGeom prst="rect">
            <a:avLst/>
          </a:prstGeom>
          <a:noFill/>
          <a:ln/>
        </p:spPr>
        <p:txBody>
          <a:bodyPr wrap="square" lIns="50800" tIns="50800" rIns="50800" bIns="50800" rtlCol="0" anchor="ctr"/>
          <a:lstStyle/>
          <a:p>
            <a:pPr indent="0" marL="0">
              <a:buNone/>
            </a:pPr>
            <a:r>
              <a:rPr lang="en-US" sz="1250" b="1" dirty="0">
                <a:solidFill>
                  <a:srgbClr val="E6A817"/>
                </a:solidFill>
              </a:rPr>
              <a:t>Αξίες Επωνυμίας</a:t>
            </a:r>
            <a:pPr indent="0" marL="0">
              <a:buNone/>
            </a:pPr>
            <a:r>
              <a:rPr lang="en-US" sz="1250" dirty="0">
                <a:solidFill>
                  <a:srgbClr val="FFFFFF"/>
                </a:solidFill>
              </a:rPr>
              <a:t> είναι οι θεμελιώδεις πεποιθήσεις που μια εταιρεία αντιπροσωπεύει — τα “ιδανικά” που καθοδηγούν τις δράσεις της (π.χ. διαφάνεια, βιωσιμότητα, ποικιλομορφία). Δίνουν νόημα στην ύπαρξη της επωνυμίας και αποτελούν βασικό τμήμα της ταυτότητάς της.</a:t>
            </a:r>
            <a:endParaRPr lang="en-US" sz="1250" dirty="0"/>
          </a:p>
        </p:txBody>
      </p:sp>
      <p:sp>
        <p:nvSpPr>
          <p:cNvPr id="8" name="Shape 6"/>
          <p:cNvSpPr/>
          <p:nvPr/>
        </p:nvSpPr>
        <p:spPr>
          <a:xfrm>
            <a:off x="411480" y="2743200"/>
            <a:ext cx="2697480" cy="2103120"/>
          </a:xfrm>
          <a:prstGeom prst="rect">
            <a:avLst/>
          </a:prstGeom>
          <a:solidFill>
            <a:srgbClr val="FFFFFF">
              <a:alpha val="7000"/>
            </a:srgbClr>
          </a:solidFill>
          <a:ln w="12700">
            <a:solidFill>
              <a:srgbClr val="0D8C8C">
                <a:alpha val="60000"/>
              </a:srgbClr>
            </a:solidFill>
            <a:prstDash val="solid"/>
          </a:ln>
        </p:spPr>
      </p:sp>
      <p:sp>
        <p:nvSpPr>
          <p:cNvPr id="9" name="Text 7"/>
          <p:cNvSpPr/>
          <p:nvPr/>
        </p:nvSpPr>
        <p:spPr>
          <a:xfrm>
            <a:off x="521208" y="2816352"/>
            <a:ext cx="2487168" cy="347472"/>
          </a:xfrm>
          <a:prstGeom prst="rect">
            <a:avLst/>
          </a:prstGeom>
          <a:noFill/>
          <a:ln/>
        </p:spPr>
        <p:txBody>
          <a:bodyPr wrap="square" lIns="0" tIns="0" rIns="0" bIns="0" rtlCol="0" anchor="ctr"/>
          <a:lstStyle/>
          <a:p>
            <a:pPr indent="0" marL="0">
              <a:buNone/>
            </a:pPr>
            <a:r>
              <a:rPr lang="en-US" sz="1200" b="1" dirty="0">
                <a:solidFill>
                  <a:srgbClr val="E6A817"/>
                </a:solidFill>
              </a:rPr>
              <a:t>✦  Αυθεντικές</a:t>
            </a:r>
            <a:endParaRPr lang="en-US" sz="1200" dirty="0"/>
          </a:p>
        </p:txBody>
      </p:sp>
      <p:sp>
        <p:nvSpPr>
          <p:cNvPr id="10" name="Text 8"/>
          <p:cNvSpPr/>
          <p:nvPr/>
        </p:nvSpPr>
        <p:spPr>
          <a:xfrm>
            <a:off x="521208" y="3200400"/>
            <a:ext cx="2487168" cy="1554480"/>
          </a:xfrm>
          <a:prstGeom prst="rect">
            <a:avLst/>
          </a:prstGeom>
          <a:noFill/>
          <a:ln/>
        </p:spPr>
        <p:txBody>
          <a:bodyPr wrap="square" lIns="0" tIns="0" rIns="0" bIns="0" rtlCol="0" anchor="ctr"/>
          <a:lstStyle/>
          <a:p>
            <a:pPr indent="0" marL="0">
              <a:buNone/>
            </a:pPr>
            <a:r>
              <a:rPr lang="en-US" sz="1050" dirty="0">
                <a:solidFill>
                  <a:srgbClr val="FFFFFF"/>
                </a:solidFill>
              </a:rPr>
              <a:t>Πρέπει να αντικατοπτρίζουν αυτό που είναι πραγματικά σημαντικό για την εταιρεία — όχι φιλόδοξες διακηρύξεις.</a:t>
            </a:r>
            <a:endParaRPr lang="en-US" sz="1050" dirty="0"/>
          </a:p>
        </p:txBody>
      </p:sp>
      <p:sp>
        <p:nvSpPr>
          <p:cNvPr id="11" name="Shape 9"/>
          <p:cNvSpPr/>
          <p:nvPr/>
        </p:nvSpPr>
        <p:spPr>
          <a:xfrm>
            <a:off x="3264408" y="2743200"/>
            <a:ext cx="2697480" cy="2103120"/>
          </a:xfrm>
          <a:prstGeom prst="rect">
            <a:avLst/>
          </a:prstGeom>
          <a:solidFill>
            <a:srgbClr val="FFFFFF">
              <a:alpha val="7000"/>
            </a:srgbClr>
          </a:solidFill>
          <a:ln w="12700">
            <a:solidFill>
              <a:srgbClr val="0D8C8C">
                <a:alpha val="60000"/>
              </a:srgbClr>
            </a:solidFill>
            <a:prstDash val="solid"/>
          </a:ln>
        </p:spPr>
      </p:sp>
      <p:sp>
        <p:nvSpPr>
          <p:cNvPr id="12" name="Text 10"/>
          <p:cNvSpPr/>
          <p:nvPr/>
        </p:nvSpPr>
        <p:spPr>
          <a:xfrm>
            <a:off x="3374136" y="2816352"/>
            <a:ext cx="2487168" cy="347472"/>
          </a:xfrm>
          <a:prstGeom prst="rect">
            <a:avLst/>
          </a:prstGeom>
          <a:noFill/>
          <a:ln/>
        </p:spPr>
        <p:txBody>
          <a:bodyPr wrap="square" lIns="0" tIns="0" rIns="0" bIns="0" rtlCol="0" anchor="ctr"/>
          <a:lstStyle/>
          <a:p>
            <a:pPr indent="0" marL="0">
              <a:buNone/>
            </a:pPr>
            <a:r>
              <a:rPr lang="en-US" sz="1200" b="1" dirty="0">
                <a:solidFill>
                  <a:srgbClr val="E6A817"/>
                </a:solidFill>
              </a:rPr>
              <a:t>✦  Διάχυτες</a:t>
            </a:r>
            <a:endParaRPr lang="en-US" sz="1200" dirty="0"/>
          </a:p>
        </p:txBody>
      </p:sp>
      <p:sp>
        <p:nvSpPr>
          <p:cNvPr id="13" name="Text 11"/>
          <p:cNvSpPr/>
          <p:nvPr/>
        </p:nvSpPr>
        <p:spPr>
          <a:xfrm>
            <a:off x="3374136" y="3200400"/>
            <a:ext cx="2487168" cy="1554480"/>
          </a:xfrm>
          <a:prstGeom prst="rect">
            <a:avLst/>
          </a:prstGeom>
          <a:noFill/>
          <a:ln/>
        </p:spPr>
        <p:txBody>
          <a:bodyPr wrap="square" lIns="0" tIns="0" rIns="0" bIns="0" rtlCol="0" anchor="ctr"/>
          <a:lstStyle/>
          <a:p>
            <a:pPr indent="0" marL="0">
              <a:buNone/>
            </a:pPr>
            <a:r>
              <a:rPr lang="en-US" sz="1050" dirty="0">
                <a:solidFill>
                  <a:srgbClr val="FFFFFF"/>
                </a:solidFill>
              </a:rPr>
              <a:t>Εφαρμόζονται σε κάθε πτυχή της στρατηγικής: επικοινωνία, HR, λήψη αποφάσεων.</a:t>
            </a:r>
            <a:endParaRPr lang="en-US" sz="1050" dirty="0"/>
          </a:p>
        </p:txBody>
      </p:sp>
      <p:sp>
        <p:nvSpPr>
          <p:cNvPr id="14" name="Shape 12"/>
          <p:cNvSpPr/>
          <p:nvPr/>
        </p:nvSpPr>
        <p:spPr>
          <a:xfrm>
            <a:off x="6117336" y="2743200"/>
            <a:ext cx="2697480" cy="2103120"/>
          </a:xfrm>
          <a:prstGeom prst="rect">
            <a:avLst/>
          </a:prstGeom>
          <a:solidFill>
            <a:srgbClr val="FFFFFF">
              <a:alpha val="7000"/>
            </a:srgbClr>
          </a:solidFill>
          <a:ln w="12700">
            <a:solidFill>
              <a:srgbClr val="0D8C8C">
                <a:alpha val="60000"/>
              </a:srgbClr>
            </a:solidFill>
            <a:prstDash val="solid"/>
          </a:ln>
        </p:spPr>
      </p:sp>
      <p:sp>
        <p:nvSpPr>
          <p:cNvPr id="15" name="Text 13"/>
          <p:cNvSpPr/>
          <p:nvPr/>
        </p:nvSpPr>
        <p:spPr>
          <a:xfrm>
            <a:off x="6227064" y="2816352"/>
            <a:ext cx="2487168" cy="347472"/>
          </a:xfrm>
          <a:prstGeom prst="rect">
            <a:avLst/>
          </a:prstGeom>
          <a:noFill/>
          <a:ln/>
        </p:spPr>
        <p:txBody>
          <a:bodyPr wrap="square" lIns="0" tIns="0" rIns="0" bIns="0" rtlCol="0" anchor="ctr"/>
          <a:lstStyle/>
          <a:p>
            <a:pPr indent="0" marL="0">
              <a:buNone/>
            </a:pPr>
            <a:r>
              <a:rPr lang="en-US" sz="1200" b="1" dirty="0">
                <a:solidFill>
                  <a:srgbClr val="E6A817"/>
                </a:solidFill>
              </a:rPr>
              <a:t>✦  Ταυτοτικές</a:t>
            </a:r>
            <a:endParaRPr lang="en-US" sz="1200" dirty="0"/>
          </a:p>
        </p:txBody>
      </p:sp>
      <p:sp>
        <p:nvSpPr>
          <p:cNvPr id="16" name="Text 14"/>
          <p:cNvSpPr/>
          <p:nvPr/>
        </p:nvSpPr>
        <p:spPr>
          <a:xfrm>
            <a:off x="6227064" y="3200400"/>
            <a:ext cx="2487168" cy="1554480"/>
          </a:xfrm>
          <a:prstGeom prst="rect">
            <a:avLst/>
          </a:prstGeom>
          <a:noFill/>
          <a:ln/>
        </p:spPr>
        <p:txBody>
          <a:bodyPr wrap="square" lIns="0" tIns="0" rIns="0" bIns="0" rtlCol="0" anchor="ctr"/>
          <a:lstStyle/>
          <a:p>
            <a:pPr indent="0" marL="0">
              <a:buNone/>
            </a:pPr>
            <a:r>
              <a:rPr lang="en-US" sz="1050" dirty="0">
                <a:solidFill>
                  <a:srgbClr val="FFFFFF"/>
                </a:solidFill>
              </a:rPr>
              <a:t>Ορίζουν τι αντιπροσωπεύει η επωνυμία και οικοδομούν βαθύτερη πιστότητα πελατών.</a:t>
            </a:r>
            <a:endParaRPr lang="en-US" sz="1050" dirty="0"/>
          </a:p>
        </p:txBody>
      </p:sp>
      <p:sp>
        <p:nvSpPr>
          <p:cNvPr id="17" name="Text 15"/>
          <p:cNvSpPr/>
          <p:nvPr/>
        </p:nvSpPr>
        <p:spPr>
          <a:xfrm>
            <a:off x="411480" y="4919472"/>
            <a:ext cx="8321040" cy="164592"/>
          </a:xfrm>
          <a:prstGeom prst="rect">
            <a:avLst/>
          </a:prstGeom>
          <a:noFill/>
          <a:ln/>
        </p:spPr>
        <p:txBody>
          <a:bodyPr wrap="square" lIns="0" tIns="0" rIns="0" bIns="0" rtlCol="0" anchor="ctr"/>
          <a:lstStyle/>
          <a:p>
            <a:pPr indent="0" marL="0">
              <a:buNone/>
            </a:pPr>
            <a:r>
              <a:rPr lang="en-US" sz="750" i="1" dirty="0">
                <a:solidFill>
                  <a:srgbClr val="6688AA"/>
                </a:solidFill>
              </a:rPr>
              <a:t>Πηγή: The Branding Journal (thebrandingjournal.com/2022/06/brand-values/)</a:t>
            </a:r>
            <a:endParaRPr lang="en-US" sz="75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EFF4FB"/>
        </a:solidFill>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2B5E"/>
          </a:solidFill>
          <a:ln w="12700">
            <a:solidFill>
              <a:srgbClr val="1A2B5E"/>
            </a:solidFill>
            <a:prstDash val="solid"/>
          </a:ln>
        </p:spPr>
      </p:sp>
      <p:sp>
        <p:nvSpPr>
          <p:cNvPr id="3" name="Shape 1"/>
          <p:cNvSpPr/>
          <p:nvPr/>
        </p:nvSpPr>
        <p:spPr>
          <a:xfrm>
            <a:off x="0" y="0"/>
            <a:ext cx="182880" cy="5143500"/>
          </a:xfrm>
          <a:prstGeom prst="rect">
            <a:avLst/>
          </a:prstGeom>
          <a:solidFill>
            <a:srgbClr val="E6A817"/>
          </a:solidFill>
          <a:ln w="12700">
            <a:solidFill>
              <a:srgbClr val="E6A817"/>
            </a:solidFill>
            <a:prstDash val="solid"/>
          </a:ln>
        </p:spPr>
      </p:sp>
      <p:sp>
        <p:nvSpPr>
          <p:cNvPr id="4" name="Text 2"/>
          <p:cNvSpPr/>
          <p:nvPr/>
        </p:nvSpPr>
        <p:spPr>
          <a:xfrm>
            <a:off x="411480" y="91440"/>
            <a:ext cx="4572000" cy="256032"/>
          </a:xfrm>
          <a:prstGeom prst="rect">
            <a:avLst/>
          </a:prstGeom>
          <a:noFill/>
          <a:ln/>
        </p:spPr>
        <p:txBody>
          <a:bodyPr wrap="square" lIns="0" tIns="0" rIns="0" bIns="0" rtlCol="0" anchor="ctr"/>
          <a:lstStyle/>
          <a:p>
            <a:pPr indent="0" marL="0">
              <a:buNone/>
            </a:pPr>
            <a:r>
              <a:rPr lang="en-US" sz="900" b="1" spc="400" kern="0" dirty="0">
                <a:solidFill>
                  <a:srgbClr val="E6A817"/>
                </a:solidFill>
              </a:rPr>
              <a:t>BRAND STRATEGY</a:t>
            </a:r>
            <a:endParaRPr lang="en-US" sz="900" dirty="0"/>
          </a:p>
        </p:txBody>
      </p:sp>
      <p:sp>
        <p:nvSpPr>
          <p:cNvPr id="5" name="Text 3"/>
          <p:cNvSpPr/>
          <p:nvPr/>
        </p:nvSpPr>
        <p:spPr>
          <a:xfrm>
            <a:off x="411480" y="347472"/>
            <a:ext cx="8321040" cy="457200"/>
          </a:xfrm>
          <a:prstGeom prst="rect">
            <a:avLst/>
          </a:prstGeom>
          <a:noFill/>
          <a:ln/>
        </p:spPr>
        <p:txBody>
          <a:bodyPr wrap="square" lIns="0" tIns="0" rIns="0" bIns="0" rtlCol="0" anchor="ctr"/>
          <a:lstStyle/>
          <a:p>
            <a:pPr indent="0" marL="0">
              <a:buNone/>
            </a:pPr>
            <a:r>
              <a:rPr lang="en-US" sz="2300" b="1" dirty="0">
                <a:solidFill>
                  <a:srgbClr val="FFFFFF"/>
                </a:solidFill>
              </a:rPr>
              <a:t>Αξίες Επωνυμίας vs Κατευθυντήριες Αρχές</a:t>
            </a:r>
            <a:endParaRPr lang="en-US" sz="2300" dirty="0"/>
          </a:p>
        </p:txBody>
      </p:sp>
      <p:sp>
        <p:nvSpPr>
          <p:cNvPr id="6" name="Shape 4"/>
          <p:cNvSpPr/>
          <p:nvPr/>
        </p:nvSpPr>
        <p:spPr>
          <a:xfrm>
            <a:off x="411480" y="1005840"/>
            <a:ext cx="4206240" cy="3822192"/>
          </a:xfrm>
          <a:prstGeom prst="rect">
            <a:avLst/>
          </a:prstGeom>
          <a:solidFill>
            <a:srgbClr val="FFFFFF"/>
          </a:solidFill>
          <a:ln w="12700">
            <a:solidFill>
              <a:srgbClr val="CBD5E1"/>
            </a:solidFill>
            <a:prstDash val="solid"/>
          </a:ln>
          <a:effectLst>
            <a:outerShdw sx="100000" sy="100000" kx="0" ky="0" algn="bl" rotWithShape="0" blurRad="101600" dist="25400" dir="8100000">
              <a:srgbClr val="000000">
                <a:alpha val="10000"/>
              </a:srgbClr>
            </a:outerShdw>
          </a:effectLst>
        </p:spPr>
      </p:sp>
      <p:sp>
        <p:nvSpPr>
          <p:cNvPr id="7" name="Shape 5"/>
          <p:cNvSpPr/>
          <p:nvPr/>
        </p:nvSpPr>
        <p:spPr>
          <a:xfrm>
            <a:off x="411480" y="1005840"/>
            <a:ext cx="4206240" cy="347472"/>
          </a:xfrm>
          <a:prstGeom prst="rect">
            <a:avLst/>
          </a:prstGeom>
          <a:solidFill>
            <a:srgbClr val="1A2B5E"/>
          </a:solidFill>
          <a:ln w="12700">
            <a:solidFill>
              <a:srgbClr val="1A2B5E"/>
            </a:solidFill>
            <a:prstDash val="solid"/>
          </a:ln>
        </p:spPr>
      </p:sp>
      <p:sp>
        <p:nvSpPr>
          <p:cNvPr id="8" name="Text 6"/>
          <p:cNvSpPr/>
          <p:nvPr/>
        </p:nvSpPr>
        <p:spPr>
          <a:xfrm>
            <a:off x="548640" y="1033272"/>
            <a:ext cx="3931920" cy="274320"/>
          </a:xfrm>
          <a:prstGeom prst="rect">
            <a:avLst/>
          </a:prstGeom>
          <a:noFill/>
          <a:ln/>
        </p:spPr>
        <p:txBody>
          <a:bodyPr wrap="square" lIns="0" tIns="0" rIns="0" bIns="0" rtlCol="0" anchor="ctr"/>
          <a:lstStyle/>
          <a:p>
            <a:pPr indent="0" marL="0">
              <a:buNone/>
            </a:pPr>
            <a:r>
              <a:rPr lang="en-US" sz="1050" b="1" dirty="0">
                <a:solidFill>
                  <a:srgbClr val="FFFFFF"/>
                </a:solidFill>
              </a:rPr>
              <a:t>◆  ΑΞΙΕΣ ΕΠΩΝΥΜΙΑΣ</a:t>
            </a:r>
            <a:endParaRPr lang="en-US" sz="1050" dirty="0"/>
          </a:p>
        </p:txBody>
      </p:sp>
      <p:sp>
        <p:nvSpPr>
          <p:cNvPr id="9" name="Text 7"/>
          <p:cNvSpPr/>
          <p:nvPr/>
        </p:nvSpPr>
        <p:spPr>
          <a:xfrm>
            <a:off x="548640" y="1399032"/>
            <a:ext cx="3931920" cy="384048"/>
          </a:xfrm>
          <a:prstGeom prst="rect">
            <a:avLst/>
          </a:prstGeom>
          <a:noFill/>
          <a:ln/>
        </p:spPr>
        <p:txBody>
          <a:bodyPr wrap="square" lIns="0" tIns="0" rIns="0" bIns="0" rtlCol="0" anchor="ctr"/>
          <a:lstStyle/>
          <a:p>
            <a:pPr indent="0" marL="0">
              <a:buNone/>
            </a:pPr>
            <a:r>
              <a:rPr lang="en-US" sz="1050" b="1" i="1" dirty="0">
                <a:solidFill>
                  <a:srgbClr val="1A2B5E"/>
                </a:solidFill>
              </a:rPr>
              <a:t>Το “ΤΙ” — τι αντιπροσωπεύει η επωνυμία</a:t>
            </a:r>
            <a:endParaRPr lang="en-US" sz="1050" dirty="0"/>
          </a:p>
        </p:txBody>
      </p:sp>
      <p:sp>
        <p:nvSpPr>
          <p:cNvPr id="10" name="Text 8"/>
          <p:cNvSpPr/>
          <p:nvPr/>
        </p:nvSpPr>
        <p:spPr>
          <a:xfrm>
            <a:off x="548640" y="1828800"/>
            <a:ext cx="3931920" cy="822960"/>
          </a:xfrm>
          <a:prstGeom prst="rect">
            <a:avLst/>
          </a:prstGeom>
          <a:noFill/>
          <a:ln/>
        </p:spPr>
        <p:txBody>
          <a:bodyPr wrap="square" lIns="0" tIns="0" rIns="0" bIns="0" rtlCol="0" anchor="ctr"/>
          <a:lstStyle/>
          <a:p>
            <a:pPr indent="0" marL="0">
              <a:buNone/>
            </a:pPr>
            <a:r>
              <a:rPr lang="en-US" sz="1000" dirty="0">
                <a:solidFill>
                  <a:srgbClr val="1E293B"/>
                </a:solidFill>
              </a:rPr>
              <a:t>Οι θεμελιώδεις πεποιθήσεις που ενσωματώνει ο οργανισμός στην επιδίωξη της αποστολής του. Ορίζουν την ταυτότητα και δίνουν νόημα.</a:t>
            </a:r>
            <a:endParaRPr lang="en-US" sz="1000" dirty="0"/>
          </a:p>
        </p:txBody>
      </p:sp>
      <p:sp>
        <p:nvSpPr>
          <p:cNvPr id="11" name="Shape 9"/>
          <p:cNvSpPr/>
          <p:nvPr/>
        </p:nvSpPr>
        <p:spPr>
          <a:xfrm>
            <a:off x="548640" y="2679192"/>
            <a:ext cx="3657600" cy="22860"/>
          </a:xfrm>
          <a:prstGeom prst="rect">
            <a:avLst/>
          </a:prstGeom>
          <a:solidFill>
            <a:srgbClr val="CBD5E1"/>
          </a:solidFill>
          <a:ln w="12700">
            <a:solidFill>
              <a:srgbClr val="CBD5E1"/>
            </a:solidFill>
            <a:prstDash val="solid"/>
          </a:ln>
        </p:spPr>
      </p:sp>
      <p:sp>
        <p:nvSpPr>
          <p:cNvPr id="12" name="Text 10"/>
          <p:cNvSpPr/>
          <p:nvPr/>
        </p:nvSpPr>
        <p:spPr>
          <a:xfrm>
            <a:off x="548640" y="2734056"/>
            <a:ext cx="3931920" cy="256032"/>
          </a:xfrm>
          <a:prstGeom prst="rect">
            <a:avLst/>
          </a:prstGeom>
          <a:noFill/>
          <a:ln/>
        </p:spPr>
        <p:txBody>
          <a:bodyPr wrap="square" lIns="0" tIns="0" rIns="0" bIns="0" rtlCol="0" anchor="ctr"/>
          <a:lstStyle/>
          <a:p>
            <a:pPr indent="0" marL="0">
              <a:buNone/>
            </a:pPr>
            <a:r>
              <a:rPr lang="en-US" sz="1000" b="1" dirty="0">
                <a:solidFill>
                  <a:srgbClr val="1A2B5E"/>
                </a:solidFill>
              </a:rPr>
              <a:t>Παραδείγματα:</a:t>
            </a:r>
            <a:endParaRPr lang="en-US" sz="1000" dirty="0"/>
          </a:p>
        </p:txBody>
      </p:sp>
      <p:sp>
        <p:nvSpPr>
          <p:cNvPr id="13" name="Shape 11"/>
          <p:cNvSpPr/>
          <p:nvPr/>
        </p:nvSpPr>
        <p:spPr>
          <a:xfrm>
            <a:off x="566928" y="3127248"/>
            <a:ext cx="109728" cy="109728"/>
          </a:xfrm>
          <a:prstGeom prst="ellipse">
            <a:avLst/>
          </a:prstGeom>
          <a:solidFill>
            <a:srgbClr val="1A2B5E"/>
          </a:solidFill>
          <a:ln w="12700">
            <a:solidFill>
              <a:srgbClr val="1A2B5E"/>
            </a:solidFill>
            <a:prstDash val="solid"/>
          </a:ln>
        </p:spPr>
      </p:sp>
      <p:sp>
        <p:nvSpPr>
          <p:cNvPr id="14" name="Text 12"/>
          <p:cNvSpPr/>
          <p:nvPr/>
        </p:nvSpPr>
        <p:spPr>
          <a:xfrm>
            <a:off x="758952" y="3054096"/>
            <a:ext cx="3657600" cy="310896"/>
          </a:xfrm>
          <a:prstGeom prst="rect">
            <a:avLst/>
          </a:prstGeom>
          <a:noFill/>
          <a:ln/>
        </p:spPr>
        <p:txBody>
          <a:bodyPr wrap="square" lIns="0" tIns="0" rIns="0" bIns="0" rtlCol="0" anchor="ctr"/>
          <a:lstStyle/>
          <a:p>
            <a:pPr indent="0" marL="0">
              <a:buNone/>
            </a:pPr>
            <a:r>
              <a:rPr lang="en-US" sz="1000" dirty="0">
                <a:solidFill>
                  <a:srgbClr val="1E293B"/>
                </a:solidFill>
              </a:rPr>
              <a:t>Διαφάνεια</a:t>
            </a:r>
            <a:endParaRPr lang="en-US" sz="1000" dirty="0"/>
          </a:p>
        </p:txBody>
      </p:sp>
      <p:sp>
        <p:nvSpPr>
          <p:cNvPr id="15" name="Shape 13"/>
          <p:cNvSpPr/>
          <p:nvPr/>
        </p:nvSpPr>
        <p:spPr>
          <a:xfrm>
            <a:off x="566928" y="3474720"/>
            <a:ext cx="109728" cy="109728"/>
          </a:xfrm>
          <a:prstGeom prst="ellipse">
            <a:avLst/>
          </a:prstGeom>
          <a:solidFill>
            <a:srgbClr val="1A2B5E"/>
          </a:solidFill>
          <a:ln w="12700">
            <a:solidFill>
              <a:srgbClr val="1A2B5E"/>
            </a:solidFill>
            <a:prstDash val="solid"/>
          </a:ln>
        </p:spPr>
      </p:sp>
      <p:sp>
        <p:nvSpPr>
          <p:cNvPr id="16" name="Text 14"/>
          <p:cNvSpPr/>
          <p:nvPr/>
        </p:nvSpPr>
        <p:spPr>
          <a:xfrm>
            <a:off x="758952" y="3401568"/>
            <a:ext cx="3657600" cy="310896"/>
          </a:xfrm>
          <a:prstGeom prst="rect">
            <a:avLst/>
          </a:prstGeom>
          <a:noFill/>
          <a:ln/>
        </p:spPr>
        <p:txBody>
          <a:bodyPr wrap="square" lIns="0" tIns="0" rIns="0" bIns="0" rtlCol="0" anchor="ctr"/>
          <a:lstStyle/>
          <a:p>
            <a:pPr indent="0" marL="0">
              <a:buNone/>
            </a:pPr>
            <a:r>
              <a:rPr lang="en-US" sz="1000" dirty="0">
                <a:solidFill>
                  <a:srgbClr val="1E293B"/>
                </a:solidFill>
              </a:rPr>
              <a:t>Βιωσιμότητα</a:t>
            </a:r>
            <a:endParaRPr lang="en-US" sz="1000" dirty="0"/>
          </a:p>
        </p:txBody>
      </p:sp>
      <p:sp>
        <p:nvSpPr>
          <p:cNvPr id="17" name="Shape 15"/>
          <p:cNvSpPr/>
          <p:nvPr/>
        </p:nvSpPr>
        <p:spPr>
          <a:xfrm>
            <a:off x="566928" y="3822192"/>
            <a:ext cx="109728" cy="109728"/>
          </a:xfrm>
          <a:prstGeom prst="ellipse">
            <a:avLst/>
          </a:prstGeom>
          <a:solidFill>
            <a:srgbClr val="1A2B5E"/>
          </a:solidFill>
          <a:ln w="12700">
            <a:solidFill>
              <a:srgbClr val="1A2B5E"/>
            </a:solidFill>
            <a:prstDash val="solid"/>
          </a:ln>
        </p:spPr>
      </p:sp>
      <p:sp>
        <p:nvSpPr>
          <p:cNvPr id="18" name="Text 16"/>
          <p:cNvSpPr/>
          <p:nvPr/>
        </p:nvSpPr>
        <p:spPr>
          <a:xfrm>
            <a:off x="758952" y="3749040"/>
            <a:ext cx="3657600" cy="310896"/>
          </a:xfrm>
          <a:prstGeom prst="rect">
            <a:avLst/>
          </a:prstGeom>
          <a:noFill/>
          <a:ln/>
        </p:spPr>
        <p:txBody>
          <a:bodyPr wrap="square" lIns="0" tIns="0" rIns="0" bIns="0" rtlCol="0" anchor="ctr"/>
          <a:lstStyle/>
          <a:p>
            <a:pPr indent="0" marL="0">
              <a:buNone/>
            </a:pPr>
            <a:r>
              <a:rPr lang="en-US" sz="1000" dirty="0">
                <a:solidFill>
                  <a:srgbClr val="1E293B"/>
                </a:solidFill>
              </a:rPr>
              <a:t>Καινοτομία</a:t>
            </a:r>
            <a:endParaRPr lang="en-US" sz="1000" dirty="0"/>
          </a:p>
        </p:txBody>
      </p:sp>
      <p:sp>
        <p:nvSpPr>
          <p:cNvPr id="19" name="Shape 17"/>
          <p:cNvSpPr/>
          <p:nvPr/>
        </p:nvSpPr>
        <p:spPr>
          <a:xfrm>
            <a:off x="566928" y="4169664"/>
            <a:ext cx="109728" cy="109728"/>
          </a:xfrm>
          <a:prstGeom prst="ellipse">
            <a:avLst/>
          </a:prstGeom>
          <a:solidFill>
            <a:srgbClr val="1A2B5E"/>
          </a:solidFill>
          <a:ln w="12700">
            <a:solidFill>
              <a:srgbClr val="1A2B5E"/>
            </a:solidFill>
            <a:prstDash val="solid"/>
          </a:ln>
        </p:spPr>
      </p:sp>
      <p:sp>
        <p:nvSpPr>
          <p:cNvPr id="20" name="Text 18"/>
          <p:cNvSpPr/>
          <p:nvPr/>
        </p:nvSpPr>
        <p:spPr>
          <a:xfrm>
            <a:off x="758952" y="4096512"/>
            <a:ext cx="3657600" cy="310896"/>
          </a:xfrm>
          <a:prstGeom prst="rect">
            <a:avLst/>
          </a:prstGeom>
          <a:noFill/>
          <a:ln/>
        </p:spPr>
        <p:txBody>
          <a:bodyPr wrap="square" lIns="0" tIns="0" rIns="0" bIns="0" rtlCol="0" anchor="ctr"/>
          <a:lstStyle/>
          <a:p>
            <a:pPr indent="0" marL="0">
              <a:buNone/>
            </a:pPr>
            <a:r>
              <a:rPr lang="en-US" sz="1000" dirty="0">
                <a:solidFill>
                  <a:srgbClr val="1E293B"/>
                </a:solidFill>
              </a:rPr>
              <a:t>Συμπερίληψη</a:t>
            </a:r>
            <a:endParaRPr lang="en-US" sz="1000" dirty="0"/>
          </a:p>
        </p:txBody>
      </p:sp>
      <p:sp>
        <p:nvSpPr>
          <p:cNvPr id="21" name="Shape 19"/>
          <p:cNvSpPr/>
          <p:nvPr/>
        </p:nvSpPr>
        <p:spPr>
          <a:xfrm>
            <a:off x="4846320" y="1005840"/>
            <a:ext cx="4206240" cy="3822192"/>
          </a:xfrm>
          <a:prstGeom prst="rect">
            <a:avLst/>
          </a:prstGeom>
          <a:solidFill>
            <a:srgbClr val="FFFFFF"/>
          </a:solidFill>
          <a:ln w="12700">
            <a:solidFill>
              <a:srgbClr val="CBD5E1"/>
            </a:solidFill>
            <a:prstDash val="solid"/>
          </a:ln>
          <a:effectLst>
            <a:outerShdw sx="100000" sy="100000" kx="0" ky="0" algn="bl" rotWithShape="0" blurRad="101600" dist="25400" dir="8100000">
              <a:srgbClr val="000000">
                <a:alpha val="10000"/>
              </a:srgbClr>
            </a:outerShdw>
          </a:effectLst>
        </p:spPr>
      </p:sp>
      <p:sp>
        <p:nvSpPr>
          <p:cNvPr id="22" name="Shape 20"/>
          <p:cNvSpPr/>
          <p:nvPr/>
        </p:nvSpPr>
        <p:spPr>
          <a:xfrm>
            <a:off x="4846320" y="1005840"/>
            <a:ext cx="4206240" cy="347472"/>
          </a:xfrm>
          <a:prstGeom prst="rect">
            <a:avLst/>
          </a:prstGeom>
          <a:solidFill>
            <a:srgbClr val="0D8C8C"/>
          </a:solidFill>
          <a:ln w="12700">
            <a:solidFill>
              <a:srgbClr val="0D8C8C"/>
            </a:solidFill>
            <a:prstDash val="solid"/>
          </a:ln>
        </p:spPr>
      </p:sp>
      <p:sp>
        <p:nvSpPr>
          <p:cNvPr id="23" name="Text 21"/>
          <p:cNvSpPr/>
          <p:nvPr/>
        </p:nvSpPr>
        <p:spPr>
          <a:xfrm>
            <a:off x="4983480" y="1033272"/>
            <a:ext cx="3931920" cy="274320"/>
          </a:xfrm>
          <a:prstGeom prst="rect">
            <a:avLst/>
          </a:prstGeom>
          <a:noFill/>
          <a:ln/>
        </p:spPr>
        <p:txBody>
          <a:bodyPr wrap="square" lIns="0" tIns="0" rIns="0" bIns="0" rtlCol="0" anchor="ctr"/>
          <a:lstStyle/>
          <a:p>
            <a:pPr indent="0" marL="0">
              <a:buNone/>
            </a:pPr>
            <a:r>
              <a:rPr lang="en-US" sz="1050" b="1" dirty="0">
                <a:solidFill>
                  <a:srgbClr val="FFFFFF"/>
                </a:solidFill>
              </a:rPr>
              <a:t>◈  ΚΑΤΕΥΘΥΝΤΗΡΙΕΣ ΑΡΧΕΣ</a:t>
            </a:r>
            <a:endParaRPr lang="en-US" sz="1050" dirty="0"/>
          </a:p>
        </p:txBody>
      </p:sp>
      <p:sp>
        <p:nvSpPr>
          <p:cNvPr id="24" name="Text 22"/>
          <p:cNvSpPr/>
          <p:nvPr/>
        </p:nvSpPr>
        <p:spPr>
          <a:xfrm>
            <a:off x="4983480" y="1399032"/>
            <a:ext cx="3931920" cy="384048"/>
          </a:xfrm>
          <a:prstGeom prst="rect">
            <a:avLst/>
          </a:prstGeom>
          <a:noFill/>
          <a:ln/>
        </p:spPr>
        <p:txBody>
          <a:bodyPr wrap="square" lIns="0" tIns="0" rIns="0" bIns="0" rtlCol="0" anchor="ctr"/>
          <a:lstStyle/>
          <a:p>
            <a:pPr indent="0" marL="0">
              <a:buNone/>
            </a:pPr>
            <a:r>
              <a:rPr lang="en-US" sz="1050" b="1" i="1" dirty="0">
                <a:solidFill>
                  <a:srgbClr val="0D8C8C"/>
                </a:solidFill>
              </a:rPr>
              <a:t>Το “ΠΩΣ” — πώς η επωνυμία ενεργεί για να επιτύχει τις αξίες</a:t>
            </a:r>
            <a:endParaRPr lang="en-US" sz="1050" dirty="0"/>
          </a:p>
        </p:txBody>
      </p:sp>
      <p:sp>
        <p:nvSpPr>
          <p:cNvPr id="25" name="Text 23"/>
          <p:cNvSpPr/>
          <p:nvPr/>
        </p:nvSpPr>
        <p:spPr>
          <a:xfrm>
            <a:off x="4983480" y="1828800"/>
            <a:ext cx="3931920" cy="822960"/>
          </a:xfrm>
          <a:prstGeom prst="rect">
            <a:avLst/>
          </a:prstGeom>
          <a:noFill/>
          <a:ln/>
        </p:spPr>
        <p:txBody>
          <a:bodyPr wrap="square" lIns="0" tIns="0" rIns="0" bIns="0" rtlCol="0" anchor="ctr"/>
          <a:lstStyle/>
          <a:p>
            <a:pPr indent="0" marL="0">
              <a:buNone/>
            </a:pPr>
            <a:r>
              <a:rPr lang="en-US" sz="1000" dirty="0">
                <a:solidFill>
                  <a:srgbClr val="1E293B"/>
                </a:solidFill>
              </a:rPr>
              <a:t>Οι συγκεκριμένοι συμπεριφορικοί κανόνες που μεταφράζουν τις αξίες σε καθημερινές πράξεις, αποφάσεις και επικοινωνία.</a:t>
            </a:r>
            <a:endParaRPr lang="en-US" sz="1000" dirty="0"/>
          </a:p>
        </p:txBody>
      </p:sp>
      <p:sp>
        <p:nvSpPr>
          <p:cNvPr id="26" name="Shape 24"/>
          <p:cNvSpPr/>
          <p:nvPr/>
        </p:nvSpPr>
        <p:spPr>
          <a:xfrm>
            <a:off x="4983480" y="2679192"/>
            <a:ext cx="3657600" cy="22860"/>
          </a:xfrm>
          <a:prstGeom prst="rect">
            <a:avLst/>
          </a:prstGeom>
          <a:solidFill>
            <a:srgbClr val="CBD5E1"/>
          </a:solidFill>
          <a:ln w="12700">
            <a:solidFill>
              <a:srgbClr val="CBD5E1"/>
            </a:solidFill>
            <a:prstDash val="solid"/>
          </a:ln>
        </p:spPr>
      </p:sp>
      <p:sp>
        <p:nvSpPr>
          <p:cNvPr id="27" name="Text 25"/>
          <p:cNvSpPr/>
          <p:nvPr/>
        </p:nvSpPr>
        <p:spPr>
          <a:xfrm>
            <a:off x="4983480" y="2734056"/>
            <a:ext cx="3931920" cy="256032"/>
          </a:xfrm>
          <a:prstGeom prst="rect">
            <a:avLst/>
          </a:prstGeom>
          <a:noFill/>
          <a:ln/>
        </p:spPr>
        <p:txBody>
          <a:bodyPr wrap="square" lIns="0" tIns="0" rIns="0" bIns="0" rtlCol="0" anchor="ctr"/>
          <a:lstStyle/>
          <a:p>
            <a:pPr indent="0" marL="0">
              <a:buNone/>
            </a:pPr>
            <a:r>
              <a:rPr lang="en-US" sz="1000" b="1" dirty="0">
                <a:solidFill>
                  <a:srgbClr val="0D8C8C"/>
                </a:solidFill>
              </a:rPr>
              <a:t>Παραδείγματα:</a:t>
            </a:r>
            <a:endParaRPr lang="en-US" sz="1000" dirty="0"/>
          </a:p>
        </p:txBody>
      </p:sp>
      <p:sp>
        <p:nvSpPr>
          <p:cNvPr id="28" name="Shape 26"/>
          <p:cNvSpPr/>
          <p:nvPr/>
        </p:nvSpPr>
        <p:spPr>
          <a:xfrm>
            <a:off x="5001768" y="3127248"/>
            <a:ext cx="109728" cy="109728"/>
          </a:xfrm>
          <a:prstGeom prst="ellipse">
            <a:avLst/>
          </a:prstGeom>
          <a:solidFill>
            <a:srgbClr val="0D8C8C"/>
          </a:solidFill>
          <a:ln w="12700">
            <a:solidFill>
              <a:srgbClr val="0D8C8C"/>
            </a:solidFill>
            <a:prstDash val="solid"/>
          </a:ln>
        </p:spPr>
      </p:sp>
      <p:sp>
        <p:nvSpPr>
          <p:cNvPr id="29" name="Text 27"/>
          <p:cNvSpPr/>
          <p:nvPr/>
        </p:nvSpPr>
        <p:spPr>
          <a:xfrm>
            <a:off x="5193792" y="3054096"/>
            <a:ext cx="3657600" cy="310896"/>
          </a:xfrm>
          <a:prstGeom prst="rect">
            <a:avLst/>
          </a:prstGeom>
          <a:noFill/>
          <a:ln/>
        </p:spPr>
        <p:txBody>
          <a:bodyPr wrap="square" lIns="0" tIns="0" rIns="0" bIns="0" rtlCol="0" anchor="ctr"/>
          <a:lstStyle/>
          <a:p>
            <a:pPr indent="0" marL="0">
              <a:buNone/>
            </a:pPr>
            <a:r>
              <a:rPr lang="en-US" sz="1000" dirty="0">
                <a:solidFill>
                  <a:srgbClr val="1E293B"/>
                </a:solidFill>
              </a:rPr>
              <a:t>Δημοσίευση αναλυτικής στρατηγικής τιμολόγησης</a:t>
            </a:r>
            <a:endParaRPr lang="en-US" sz="1000" dirty="0"/>
          </a:p>
        </p:txBody>
      </p:sp>
      <p:sp>
        <p:nvSpPr>
          <p:cNvPr id="30" name="Shape 28"/>
          <p:cNvSpPr/>
          <p:nvPr/>
        </p:nvSpPr>
        <p:spPr>
          <a:xfrm>
            <a:off x="5001768" y="3474720"/>
            <a:ext cx="109728" cy="109728"/>
          </a:xfrm>
          <a:prstGeom prst="ellipse">
            <a:avLst/>
          </a:prstGeom>
          <a:solidFill>
            <a:srgbClr val="0D8C8C"/>
          </a:solidFill>
          <a:ln w="12700">
            <a:solidFill>
              <a:srgbClr val="0D8C8C"/>
            </a:solidFill>
            <a:prstDash val="solid"/>
          </a:ln>
        </p:spPr>
      </p:sp>
      <p:sp>
        <p:nvSpPr>
          <p:cNvPr id="31" name="Text 29"/>
          <p:cNvSpPr/>
          <p:nvPr/>
        </p:nvSpPr>
        <p:spPr>
          <a:xfrm>
            <a:off x="5193792" y="3401568"/>
            <a:ext cx="3657600" cy="310896"/>
          </a:xfrm>
          <a:prstGeom prst="rect">
            <a:avLst/>
          </a:prstGeom>
          <a:noFill/>
          <a:ln/>
        </p:spPr>
        <p:txBody>
          <a:bodyPr wrap="square" lIns="0" tIns="0" rIns="0" bIns="0" rtlCol="0" anchor="ctr"/>
          <a:lstStyle/>
          <a:p>
            <a:pPr indent="0" marL="0">
              <a:buNone/>
            </a:pPr>
            <a:r>
              <a:rPr lang="en-US" sz="1000" dirty="0">
                <a:solidFill>
                  <a:srgbClr val="1E293B"/>
                </a:solidFill>
              </a:rPr>
              <a:t>Στόχοι ουδέτερου αποτυπώματος άνθρακα</a:t>
            </a:r>
            <a:endParaRPr lang="en-US" sz="1000" dirty="0"/>
          </a:p>
        </p:txBody>
      </p:sp>
      <p:sp>
        <p:nvSpPr>
          <p:cNvPr id="32" name="Shape 30"/>
          <p:cNvSpPr/>
          <p:nvPr/>
        </p:nvSpPr>
        <p:spPr>
          <a:xfrm>
            <a:off x="5001768" y="3822192"/>
            <a:ext cx="109728" cy="109728"/>
          </a:xfrm>
          <a:prstGeom prst="ellipse">
            <a:avLst/>
          </a:prstGeom>
          <a:solidFill>
            <a:srgbClr val="0D8C8C"/>
          </a:solidFill>
          <a:ln w="12700">
            <a:solidFill>
              <a:srgbClr val="0D8C8C"/>
            </a:solidFill>
            <a:prstDash val="solid"/>
          </a:ln>
        </p:spPr>
      </p:sp>
      <p:sp>
        <p:nvSpPr>
          <p:cNvPr id="33" name="Text 31"/>
          <p:cNvSpPr/>
          <p:nvPr/>
        </p:nvSpPr>
        <p:spPr>
          <a:xfrm>
            <a:off x="5193792" y="3749040"/>
            <a:ext cx="3657600" cy="310896"/>
          </a:xfrm>
          <a:prstGeom prst="rect">
            <a:avLst/>
          </a:prstGeom>
          <a:noFill/>
          <a:ln/>
        </p:spPr>
        <p:txBody>
          <a:bodyPr wrap="square" lIns="0" tIns="0" rIns="0" bIns="0" rtlCol="0" anchor="ctr"/>
          <a:lstStyle/>
          <a:p>
            <a:pPr indent="0" marL="0">
              <a:buNone/>
            </a:pPr>
            <a:r>
              <a:rPr lang="en-US" sz="1000" dirty="0">
                <a:solidFill>
                  <a:srgbClr val="1E293B"/>
                </a:solidFill>
              </a:rPr>
              <a:t>Διαλειτουργικά sprint καινοτομίας</a:t>
            </a:r>
            <a:endParaRPr lang="en-US" sz="1000" dirty="0"/>
          </a:p>
        </p:txBody>
      </p:sp>
      <p:sp>
        <p:nvSpPr>
          <p:cNvPr id="34" name="Shape 32"/>
          <p:cNvSpPr/>
          <p:nvPr/>
        </p:nvSpPr>
        <p:spPr>
          <a:xfrm>
            <a:off x="5001768" y="4169664"/>
            <a:ext cx="109728" cy="109728"/>
          </a:xfrm>
          <a:prstGeom prst="ellipse">
            <a:avLst/>
          </a:prstGeom>
          <a:solidFill>
            <a:srgbClr val="0D8C8C"/>
          </a:solidFill>
          <a:ln w="12700">
            <a:solidFill>
              <a:srgbClr val="0D8C8C"/>
            </a:solidFill>
            <a:prstDash val="solid"/>
          </a:ln>
        </p:spPr>
      </p:sp>
      <p:sp>
        <p:nvSpPr>
          <p:cNvPr id="35" name="Text 33"/>
          <p:cNvSpPr/>
          <p:nvPr/>
        </p:nvSpPr>
        <p:spPr>
          <a:xfrm>
            <a:off x="5193792" y="4096512"/>
            <a:ext cx="3657600" cy="310896"/>
          </a:xfrm>
          <a:prstGeom prst="rect">
            <a:avLst/>
          </a:prstGeom>
          <a:noFill/>
          <a:ln/>
        </p:spPr>
        <p:txBody>
          <a:bodyPr wrap="square" lIns="0" tIns="0" rIns="0" bIns="0" rtlCol="0" anchor="ctr"/>
          <a:lstStyle/>
          <a:p>
            <a:pPr indent="0" marL="0">
              <a:buNone/>
            </a:pPr>
            <a:r>
              <a:rPr lang="en-US" sz="1000" dirty="0">
                <a:solidFill>
                  <a:srgbClr val="1E293B"/>
                </a:solidFill>
              </a:rPr>
              <a:t>Πολιτικές πρόσληψης χωρίς αποκλεισμούς</a:t>
            </a:r>
            <a:endParaRPr lang="en-US" sz="1000" dirty="0"/>
          </a:p>
        </p:txBody>
      </p:sp>
      <p:sp>
        <p:nvSpPr>
          <p:cNvPr id="36" name="Text 34"/>
          <p:cNvSpPr/>
          <p:nvPr/>
        </p:nvSpPr>
        <p:spPr>
          <a:xfrm>
            <a:off x="4462272" y="2468880"/>
            <a:ext cx="384048" cy="384048"/>
          </a:xfrm>
          <a:prstGeom prst="rect">
            <a:avLst/>
          </a:prstGeom>
          <a:noFill/>
          <a:ln/>
        </p:spPr>
        <p:txBody>
          <a:bodyPr wrap="square" lIns="0" tIns="0" rIns="0" bIns="0" rtlCol="0" anchor="ctr"/>
          <a:lstStyle/>
          <a:p>
            <a:pPr algn="ctr" indent="0" marL="0">
              <a:buNone/>
            </a:pPr>
            <a:r>
              <a:rPr lang="en-US" sz="2000" b="1" dirty="0">
                <a:solidFill>
                  <a:srgbClr val="E6A817"/>
                </a:solidFill>
              </a:rPr>
              <a:t>→</a:t>
            </a:r>
            <a:endParaRPr lang="en-US" sz="2000" dirty="0"/>
          </a:p>
        </p:txBody>
      </p:sp>
      <p:sp>
        <p:nvSpPr>
          <p:cNvPr id="37" name="Text 35"/>
          <p:cNvSpPr/>
          <p:nvPr/>
        </p:nvSpPr>
        <p:spPr>
          <a:xfrm>
            <a:off x="411480" y="4919472"/>
            <a:ext cx="8321040" cy="164592"/>
          </a:xfrm>
          <a:prstGeom prst="rect">
            <a:avLst/>
          </a:prstGeom>
          <a:noFill/>
          <a:ln/>
        </p:spPr>
        <p:txBody>
          <a:bodyPr wrap="square" lIns="0" tIns="0" rIns="0" bIns="0" rtlCol="0" anchor="ctr"/>
          <a:lstStyle/>
          <a:p>
            <a:pPr indent="0" marL="0">
              <a:buNone/>
            </a:pPr>
            <a:r>
              <a:rPr lang="en-US" sz="750" i="1" dirty="0">
                <a:solidFill>
                  <a:srgbClr val="64748B"/>
                </a:solidFill>
              </a:rPr>
              <a:t>Πηγή: The Branding Journal (thebrandingjournal.com/2022/06/brand-values/)</a:t>
            </a:r>
            <a:endParaRPr lang="en-US" sz="75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3657600" cy="5143500"/>
          </a:xfrm>
          <a:prstGeom prst="rect">
            <a:avLst/>
          </a:prstGeom>
          <a:solidFill>
            <a:srgbClr val="1A2B5E"/>
          </a:solidFill>
          <a:ln w="12700">
            <a:solidFill>
              <a:srgbClr val="1A2B5E"/>
            </a:solidFill>
            <a:prstDash val="solid"/>
          </a:ln>
        </p:spPr>
      </p:sp>
      <p:sp>
        <p:nvSpPr>
          <p:cNvPr id="3" name="Shape 1"/>
          <p:cNvSpPr/>
          <p:nvPr/>
        </p:nvSpPr>
        <p:spPr>
          <a:xfrm>
            <a:off x="0" y="0"/>
            <a:ext cx="182880" cy="5143500"/>
          </a:xfrm>
          <a:prstGeom prst="rect">
            <a:avLst/>
          </a:prstGeom>
          <a:solidFill>
            <a:srgbClr val="E6A817"/>
          </a:solidFill>
          <a:ln w="12700">
            <a:solidFill>
              <a:srgbClr val="E6A817"/>
            </a:solidFill>
            <a:prstDash val="solid"/>
          </a:ln>
        </p:spPr>
      </p:sp>
      <p:sp>
        <p:nvSpPr>
          <p:cNvPr id="4" name="Text 2"/>
          <p:cNvSpPr/>
          <p:nvPr/>
        </p:nvSpPr>
        <p:spPr>
          <a:xfrm>
            <a:off x="384048" y="292608"/>
            <a:ext cx="3108960" cy="256032"/>
          </a:xfrm>
          <a:prstGeom prst="rect">
            <a:avLst/>
          </a:prstGeom>
          <a:noFill/>
          <a:ln/>
        </p:spPr>
        <p:txBody>
          <a:bodyPr wrap="square" lIns="0" tIns="0" rIns="0" bIns="0" rtlCol="0" anchor="ctr"/>
          <a:lstStyle/>
          <a:p>
            <a:pPr indent="0" marL="0">
              <a:buNone/>
            </a:pPr>
            <a:r>
              <a:rPr lang="en-US" sz="900" b="1" spc="400" kern="0" dirty="0">
                <a:solidFill>
                  <a:srgbClr val="E6A817"/>
                </a:solidFill>
              </a:rPr>
              <a:t>BRAND STRATEGY</a:t>
            </a:r>
            <a:endParaRPr lang="en-US" sz="900" dirty="0"/>
          </a:p>
        </p:txBody>
      </p:sp>
      <p:sp>
        <p:nvSpPr>
          <p:cNvPr id="5" name="Text 3"/>
          <p:cNvSpPr/>
          <p:nvPr/>
        </p:nvSpPr>
        <p:spPr>
          <a:xfrm>
            <a:off x="384048" y="658368"/>
            <a:ext cx="3108960" cy="914400"/>
          </a:xfrm>
          <a:prstGeom prst="rect">
            <a:avLst/>
          </a:prstGeom>
          <a:noFill/>
          <a:ln/>
        </p:spPr>
        <p:txBody>
          <a:bodyPr wrap="square" lIns="0" tIns="0" rIns="0" bIns="0" rtlCol="0" anchor="ctr"/>
          <a:lstStyle/>
          <a:p>
            <a:pPr indent="0" marL="0">
              <a:buNone/>
            </a:pPr>
            <a:r>
              <a:rPr lang="en-US" sz="2400" b="1" dirty="0">
                <a:solidFill>
                  <a:srgbClr val="FFFFFF"/>
                </a:solidFill>
              </a:rPr>
              <a:t>Αξίες σε Δράση:</a:t>
            </a:r>
            <a:endParaRPr lang="en-US" sz="2400" dirty="0"/>
          </a:p>
          <a:p>
            <a:pPr indent="0" marL="0">
              <a:buNone/>
            </a:pPr>
            <a:r>
              <a:rPr lang="en-US" sz="2400" b="1" dirty="0">
                <a:solidFill>
                  <a:srgbClr val="FFFFFF"/>
                </a:solidFill>
              </a:rPr>
              <a:t>Παράδειγμα</a:t>
            </a:r>
            <a:endParaRPr lang="en-US" sz="2400" dirty="0"/>
          </a:p>
        </p:txBody>
      </p:sp>
      <p:sp>
        <p:nvSpPr>
          <p:cNvPr id="6" name="Text 4"/>
          <p:cNvSpPr/>
          <p:nvPr/>
        </p:nvSpPr>
        <p:spPr>
          <a:xfrm>
            <a:off x="384048" y="1691640"/>
            <a:ext cx="3108960" cy="256032"/>
          </a:xfrm>
          <a:prstGeom prst="rect">
            <a:avLst/>
          </a:prstGeom>
          <a:noFill/>
          <a:ln/>
        </p:spPr>
        <p:txBody>
          <a:bodyPr wrap="square" lIns="0" tIns="0" rIns="0" bIns="0" rtlCol="0" anchor="ctr"/>
          <a:lstStyle/>
          <a:p>
            <a:pPr indent="0" marL="0">
              <a:buNone/>
            </a:pPr>
            <a:r>
              <a:rPr lang="en-US" sz="900" i="1" dirty="0">
                <a:solidFill>
                  <a:srgbClr val="8899BB"/>
                </a:solidFill>
              </a:rPr>
              <a:t>Από: The Branding Journal</a:t>
            </a:r>
            <a:endParaRPr lang="en-US" sz="900" dirty="0"/>
          </a:p>
        </p:txBody>
      </p:sp>
      <p:sp>
        <p:nvSpPr>
          <p:cNvPr id="7" name="Shape 5"/>
          <p:cNvSpPr/>
          <p:nvPr/>
        </p:nvSpPr>
        <p:spPr>
          <a:xfrm>
            <a:off x="1097280" y="2103120"/>
            <a:ext cx="1463040" cy="1463040"/>
          </a:xfrm>
          <a:prstGeom prst="ellipse">
            <a:avLst/>
          </a:prstGeom>
          <a:solidFill>
            <a:srgbClr val="0D8C8C">
              <a:alpha val="25000"/>
            </a:srgbClr>
          </a:solidFill>
          <a:ln w="12700">
            <a:solidFill>
              <a:srgbClr val="0D8C8C"/>
            </a:solidFill>
            <a:prstDash val="solid"/>
          </a:ln>
        </p:spPr>
      </p:sp>
      <p:sp>
        <p:nvSpPr>
          <p:cNvPr id="8" name="Text 6"/>
          <p:cNvSpPr/>
          <p:nvPr/>
        </p:nvSpPr>
        <p:spPr>
          <a:xfrm>
            <a:off x="1115568" y="2212848"/>
            <a:ext cx="1417320" cy="1234440"/>
          </a:xfrm>
          <a:prstGeom prst="rect">
            <a:avLst/>
          </a:prstGeom>
          <a:noFill/>
          <a:ln/>
        </p:spPr>
        <p:txBody>
          <a:bodyPr wrap="square" lIns="0" tIns="0" rIns="0" bIns="0" rtlCol="0" anchor="ctr"/>
          <a:lstStyle/>
          <a:p>
            <a:pPr algn="ctr" indent="0" marL="0">
              <a:buNone/>
            </a:pPr>
            <a:r>
              <a:rPr lang="en-US" sz="3400" dirty="0">
                <a:solidFill>
                  <a:srgbClr val="000000"/>
                </a:solidFill>
              </a:rPr>
              <a:t>🔍</a:t>
            </a:r>
            <a:endParaRPr lang="en-US" sz="3400" dirty="0"/>
          </a:p>
        </p:txBody>
      </p:sp>
      <p:sp>
        <p:nvSpPr>
          <p:cNvPr id="9" name="Text 7"/>
          <p:cNvSpPr/>
          <p:nvPr/>
        </p:nvSpPr>
        <p:spPr>
          <a:xfrm>
            <a:off x="384048" y="4800600"/>
            <a:ext cx="3108960" cy="320040"/>
          </a:xfrm>
          <a:prstGeom prst="rect">
            <a:avLst/>
          </a:prstGeom>
          <a:noFill/>
          <a:ln/>
        </p:spPr>
        <p:txBody>
          <a:bodyPr wrap="square" lIns="0" tIns="0" rIns="0" bIns="0" rtlCol="0" anchor="ctr"/>
          <a:lstStyle/>
          <a:p>
            <a:pPr indent="0" marL="0">
              <a:buNone/>
            </a:pPr>
            <a:r>
              <a:rPr lang="en-US" sz="700" i="1" dirty="0">
                <a:solidFill>
                  <a:srgbClr val="6688AA"/>
                </a:solidFill>
              </a:rPr>
              <a:t>Πηγή: The Branding Journal (thebrandingjournal.com/2022/06/brand-values/)</a:t>
            </a:r>
            <a:endParaRPr lang="en-US" sz="700" dirty="0"/>
          </a:p>
        </p:txBody>
      </p:sp>
      <p:sp>
        <p:nvSpPr>
          <p:cNvPr id="10" name="Shape 8"/>
          <p:cNvSpPr/>
          <p:nvPr/>
        </p:nvSpPr>
        <p:spPr>
          <a:xfrm>
            <a:off x="3840480" y="320040"/>
            <a:ext cx="4983480" cy="1874520"/>
          </a:xfrm>
          <a:prstGeom prst="rect">
            <a:avLst/>
          </a:prstGeom>
          <a:solidFill>
            <a:srgbClr val="EFF4FB"/>
          </a:solidFill>
          <a:ln w="12700">
            <a:solidFill>
              <a:srgbClr val="CBD5E1"/>
            </a:solidFill>
            <a:prstDash val="solid"/>
          </a:ln>
          <a:effectLst>
            <a:outerShdw sx="100000" sy="100000" kx="0" ky="0" algn="bl" rotWithShape="0" blurRad="101600" dist="25400" dir="8100000">
              <a:srgbClr val="000000">
                <a:alpha val="10000"/>
              </a:srgbClr>
            </a:outerShdw>
          </a:effectLst>
        </p:spPr>
      </p:sp>
      <p:sp>
        <p:nvSpPr>
          <p:cNvPr id="11" name="Shape 9"/>
          <p:cNvSpPr/>
          <p:nvPr/>
        </p:nvSpPr>
        <p:spPr>
          <a:xfrm>
            <a:off x="3840480" y="320040"/>
            <a:ext cx="73152" cy="1874520"/>
          </a:xfrm>
          <a:prstGeom prst="rect">
            <a:avLst/>
          </a:prstGeom>
          <a:solidFill>
            <a:srgbClr val="1A2B5E"/>
          </a:solidFill>
          <a:ln w="12700">
            <a:solidFill>
              <a:srgbClr val="1A2B5E"/>
            </a:solidFill>
            <a:prstDash val="solid"/>
          </a:ln>
        </p:spPr>
      </p:sp>
      <p:sp>
        <p:nvSpPr>
          <p:cNvPr id="12" name="Text 10"/>
          <p:cNvSpPr/>
          <p:nvPr/>
        </p:nvSpPr>
        <p:spPr>
          <a:xfrm>
            <a:off x="4023360" y="429768"/>
            <a:ext cx="4572000" cy="256032"/>
          </a:xfrm>
          <a:prstGeom prst="rect">
            <a:avLst/>
          </a:prstGeom>
          <a:noFill/>
          <a:ln/>
        </p:spPr>
        <p:txBody>
          <a:bodyPr wrap="square" lIns="0" tIns="0" rIns="0" bIns="0" rtlCol="0" anchor="ctr"/>
          <a:lstStyle/>
          <a:p>
            <a:pPr indent="0" marL="0">
              <a:buNone/>
            </a:pPr>
            <a:r>
              <a:rPr lang="en-US" sz="900" b="1" spc="300" kern="0" dirty="0">
                <a:solidFill>
                  <a:srgbClr val="64748B"/>
                </a:solidFill>
              </a:rPr>
              <a:t>ΑΞΙΑ ΕΠΩΝΥΜΙΑΣ</a:t>
            </a:r>
            <a:endParaRPr lang="en-US" sz="900" dirty="0"/>
          </a:p>
        </p:txBody>
      </p:sp>
      <p:sp>
        <p:nvSpPr>
          <p:cNvPr id="13" name="Text 11"/>
          <p:cNvSpPr/>
          <p:nvPr/>
        </p:nvSpPr>
        <p:spPr>
          <a:xfrm>
            <a:off x="4023360" y="704088"/>
            <a:ext cx="4572000" cy="457200"/>
          </a:xfrm>
          <a:prstGeom prst="rect">
            <a:avLst/>
          </a:prstGeom>
          <a:noFill/>
          <a:ln/>
        </p:spPr>
        <p:txBody>
          <a:bodyPr wrap="square" lIns="0" tIns="0" rIns="0" bIns="0" rtlCol="0" anchor="ctr"/>
          <a:lstStyle/>
          <a:p>
            <a:pPr indent="0" marL="0">
              <a:buNone/>
            </a:pPr>
            <a:r>
              <a:rPr lang="en-US" sz="2200" b="1" dirty="0">
                <a:solidFill>
                  <a:srgbClr val="1A2B5E"/>
                </a:solidFill>
              </a:rPr>
              <a:t>Διαφάνεια</a:t>
            </a:r>
            <a:endParaRPr lang="en-US" sz="2200" dirty="0"/>
          </a:p>
        </p:txBody>
      </p:sp>
      <p:sp>
        <p:nvSpPr>
          <p:cNvPr id="14" name="Text 12"/>
          <p:cNvSpPr/>
          <p:nvPr/>
        </p:nvSpPr>
        <p:spPr>
          <a:xfrm>
            <a:off x="4023360" y="1188720"/>
            <a:ext cx="4572000" cy="822960"/>
          </a:xfrm>
          <a:prstGeom prst="rect">
            <a:avLst/>
          </a:prstGeom>
          <a:noFill/>
          <a:ln/>
        </p:spPr>
        <p:txBody>
          <a:bodyPr wrap="square" lIns="0" tIns="0" rIns="0" bIns="0" rtlCol="0" anchor="ctr"/>
          <a:lstStyle/>
          <a:p>
            <a:pPr indent="0" marL="0">
              <a:buNone/>
            </a:pPr>
            <a:r>
              <a:rPr lang="en-US" sz="1100" dirty="0">
                <a:solidFill>
                  <a:srgbClr val="1E293B"/>
                </a:solidFill>
              </a:rPr>
              <a:t>Η βασική πεποίθηση: η επωνυμία δεσμεύεται σε ανοιχτή, ειλικρινή επικοινωνία με όλα τα ενδιαφερόμενα μέρη — χωρίς κρυφές ατζέντες, χωρίς αδιαφανή τιμολόγηση.</a:t>
            </a:r>
            <a:endParaRPr lang="en-US" sz="1100" dirty="0"/>
          </a:p>
        </p:txBody>
      </p:sp>
      <p:sp>
        <p:nvSpPr>
          <p:cNvPr id="15" name="Text 13"/>
          <p:cNvSpPr/>
          <p:nvPr/>
        </p:nvSpPr>
        <p:spPr>
          <a:xfrm>
            <a:off x="5943600" y="2212848"/>
            <a:ext cx="457200" cy="365760"/>
          </a:xfrm>
          <a:prstGeom prst="rect">
            <a:avLst/>
          </a:prstGeom>
          <a:noFill/>
          <a:ln/>
        </p:spPr>
        <p:txBody>
          <a:bodyPr wrap="square" lIns="0" tIns="0" rIns="0" bIns="0" rtlCol="0" anchor="ctr"/>
          <a:lstStyle/>
          <a:p>
            <a:pPr algn="ctr" indent="0" marL="0">
              <a:buNone/>
            </a:pPr>
            <a:r>
              <a:rPr lang="en-US" sz="1800" b="1" dirty="0">
                <a:solidFill>
                  <a:srgbClr val="E6A817"/>
                </a:solidFill>
              </a:rPr>
              <a:t>↓</a:t>
            </a:r>
            <a:endParaRPr lang="en-US" sz="1800" dirty="0"/>
          </a:p>
        </p:txBody>
      </p:sp>
      <p:sp>
        <p:nvSpPr>
          <p:cNvPr id="16" name="Shape 14"/>
          <p:cNvSpPr/>
          <p:nvPr/>
        </p:nvSpPr>
        <p:spPr>
          <a:xfrm>
            <a:off x="3840480" y="2578608"/>
            <a:ext cx="4983480" cy="2286000"/>
          </a:xfrm>
          <a:prstGeom prst="rect">
            <a:avLst/>
          </a:prstGeom>
          <a:solidFill>
            <a:srgbClr val="EFF4FB"/>
          </a:solidFill>
          <a:ln w="12700">
            <a:solidFill>
              <a:srgbClr val="CBD5E1"/>
            </a:solidFill>
            <a:prstDash val="solid"/>
          </a:ln>
          <a:effectLst>
            <a:outerShdw sx="100000" sy="100000" kx="0" ky="0" algn="bl" rotWithShape="0" blurRad="101600" dist="25400" dir="8100000">
              <a:srgbClr val="000000">
                <a:alpha val="10000"/>
              </a:srgbClr>
            </a:outerShdw>
          </a:effectLst>
        </p:spPr>
      </p:sp>
      <p:sp>
        <p:nvSpPr>
          <p:cNvPr id="17" name="Shape 15"/>
          <p:cNvSpPr/>
          <p:nvPr/>
        </p:nvSpPr>
        <p:spPr>
          <a:xfrm>
            <a:off x="3840480" y="2578608"/>
            <a:ext cx="73152" cy="2286000"/>
          </a:xfrm>
          <a:prstGeom prst="rect">
            <a:avLst/>
          </a:prstGeom>
          <a:solidFill>
            <a:srgbClr val="0D8C8C"/>
          </a:solidFill>
          <a:ln w="12700">
            <a:solidFill>
              <a:srgbClr val="0D8C8C"/>
            </a:solidFill>
            <a:prstDash val="solid"/>
          </a:ln>
        </p:spPr>
      </p:sp>
      <p:sp>
        <p:nvSpPr>
          <p:cNvPr id="18" name="Text 16"/>
          <p:cNvSpPr/>
          <p:nvPr/>
        </p:nvSpPr>
        <p:spPr>
          <a:xfrm>
            <a:off x="4023360" y="2688336"/>
            <a:ext cx="4572000" cy="256032"/>
          </a:xfrm>
          <a:prstGeom prst="rect">
            <a:avLst/>
          </a:prstGeom>
          <a:noFill/>
          <a:ln/>
        </p:spPr>
        <p:txBody>
          <a:bodyPr wrap="square" lIns="0" tIns="0" rIns="0" bIns="0" rtlCol="0" anchor="ctr"/>
          <a:lstStyle/>
          <a:p>
            <a:pPr indent="0" marL="0">
              <a:buNone/>
            </a:pPr>
            <a:r>
              <a:rPr lang="en-US" sz="900" b="1" spc="300" kern="0" dirty="0">
                <a:solidFill>
                  <a:srgbClr val="64748B"/>
                </a:solidFill>
              </a:rPr>
              <a:t>ΚΑΤΕΥΘΥΝΤΗΡΙΕΣ ΑΡΧΕΣ</a:t>
            </a:r>
            <a:endParaRPr lang="en-US" sz="900" dirty="0"/>
          </a:p>
        </p:txBody>
      </p:sp>
      <p:sp>
        <p:nvSpPr>
          <p:cNvPr id="19" name="Text 17"/>
          <p:cNvSpPr/>
          <p:nvPr/>
        </p:nvSpPr>
        <p:spPr>
          <a:xfrm>
            <a:off x="4023360" y="2962656"/>
            <a:ext cx="4572000" cy="347472"/>
          </a:xfrm>
          <a:prstGeom prst="rect">
            <a:avLst/>
          </a:prstGeom>
          <a:noFill/>
          <a:ln/>
        </p:spPr>
        <p:txBody>
          <a:bodyPr wrap="square" lIns="0" tIns="0" rIns="0" bIns="0" rtlCol="0" anchor="ctr"/>
          <a:lstStyle/>
          <a:p>
            <a:pPr indent="0" marL="0">
              <a:buNone/>
            </a:pPr>
            <a:r>
              <a:rPr lang="en-US" sz="1400" b="1" dirty="0">
                <a:solidFill>
                  <a:srgbClr val="0D8C8C"/>
                </a:solidFill>
              </a:rPr>
              <a:t>Πώς η Διαφάνεια γίνεται πράξη</a:t>
            </a:r>
            <a:endParaRPr lang="en-US" sz="1400" dirty="0"/>
          </a:p>
        </p:txBody>
      </p:sp>
      <p:sp>
        <p:nvSpPr>
          <p:cNvPr id="20" name="Shape 18"/>
          <p:cNvSpPr/>
          <p:nvPr/>
        </p:nvSpPr>
        <p:spPr>
          <a:xfrm>
            <a:off x="4041648" y="3474720"/>
            <a:ext cx="109728" cy="109728"/>
          </a:xfrm>
          <a:prstGeom prst="ellipse">
            <a:avLst/>
          </a:prstGeom>
          <a:solidFill>
            <a:srgbClr val="0D8C8C"/>
          </a:solidFill>
          <a:ln w="12700">
            <a:solidFill>
              <a:srgbClr val="0D8C8C"/>
            </a:solidFill>
            <a:prstDash val="solid"/>
          </a:ln>
        </p:spPr>
      </p:sp>
      <p:sp>
        <p:nvSpPr>
          <p:cNvPr id="21" name="Text 19"/>
          <p:cNvSpPr/>
          <p:nvPr/>
        </p:nvSpPr>
        <p:spPr>
          <a:xfrm>
            <a:off x="4233672" y="3401568"/>
            <a:ext cx="4389120" cy="365760"/>
          </a:xfrm>
          <a:prstGeom prst="rect">
            <a:avLst/>
          </a:prstGeom>
          <a:noFill/>
          <a:ln/>
        </p:spPr>
        <p:txBody>
          <a:bodyPr wrap="square" lIns="0" tIns="0" rIns="0" bIns="0" rtlCol="0" anchor="ctr"/>
          <a:lstStyle/>
          <a:p>
            <a:pPr indent="0" marL="0">
              <a:buNone/>
            </a:pPr>
            <a:r>
              <a:rPr lang="en-US" sz="1050" dirty="0">
                <a:solidFill>
                  <a:srgbClr val="1E293B"/>
                </a:solidFill>
              </a:rPr>
              <a:t>Σαφής επικοινωνία για την προέλευση και παραγωγή των προϊόντων</a:t>
            </a:r>
            <a:endParaRPr lang="en-US" sz="1050" dirty="0"/>
          </a:p>
        </p:txBody>
      </p:sp>
      <p:sp>
        <p:nvSpPr>
          <p:cNvPr id="22" name="Shape 20"/>
          <p:cNvSpPr/>
          <p:nvPr/>
        </p:nvSpPr>
        <p:spPr>
          <a:xfrm>
            <a:off x="4041648" y="3904488"/>
            <a:ext cx="109728" cy="109728"/>
          </a:xfrm>
          <a:prstGeom prst="ellipse">
            <a:avLst/>
          </a:prstGeom>
          <a:solidFill>
            <a:srgbClr val="0D8C8C"/>
          </a:solidFill>
          <a:ln w="12700">
            <a:solidFill>
              <a:srgbClr val="0D8C8C"/>
            </a:solidFill>
            <a:prstDash val="solid"/>
          </a:ln>
        </p:spPr>
      </p:sp>
      <p:sp>
        <p:nvSpPr>
          <p:cNvPr id="23" name="Text 21"/>
          <p:cNvSpPr/>
          <p:nvPr/>
        </p:nvSpPr>
        <p:spPr>
          <a:xfrm>
            <a:off x="4233672" y="3831336"/>
            <a:ext cx="4389120" cy="365760"/>
          </a:xfrm>
          <a:prstGeom prst="rect">
            <a:avLst/>
          </a:prstGeom>
          <a:noFill/>
          <a:ln/>
        </p:spPr>
        <p:txBody>
          <a:bodyPr wrap="square" lIns="0" tIns="0" rIns="0" bIns="0" rtlCol="0" anchor="ctr"/>
          <a:lstStyle/>
          <a:p>
            <a:pPr indent="0" marL="0">
              <a:buNone/>
            </a:pPr>
            <a:r>
              <a:rPr lang="en-US" sz="1050" dirty="0">
                <a:solidFill>
                  <a:srgbClr val="1E293B"/>
                </a:solidFill>
              </a:rPr>
              <a:t>Δημοσίευση αναλυτικής στρατηγικής τιμολόγησης για τους καταναλωτές</a:t>
            </a:r>
            <a:endParaRPr lang="en-US" sz="1050" dirty="0"/>
          </a:p>
        </p:txBody>
      </p:sp>
      <p:sp>
        <p:nvSpPr>
          <p:cNvPr id="24" name="Shape 22"/>
          <p:cNvSpPr/>
          <p:nvPr/>
        </p:nvSpPr>
        <p:spPr>
          <a:xfrm>
            <a:off x="4041648" y="4334256"/>
            <a:ext cx="109728" cy="109728"/>
          </a:xfrm>
          <a:prstGeom prst="ellipse">
            <a:avLst/>
          </a:prstGeom>
          <a:solidFill>
            <a:srgbClr val="0D8C8C"/>
          </a:solidFill>
          <a:ln w="12700">
            <a:solidFill>
              <a:srgbClr val="0D8C8C"/>
            </a:solidFill>
            <a:prstDash val="solid"/>
          </a:ln>
        </p:spPr>
      </p:sp>
      <p:sp>
        <p:nvSpPr>
          <p:cNvPr id="25" name="Text 23"/>
          <p:cNvSpPr/>
          <p:nvPr/>
        </p:nvSpPr>
        <p:spPr>
          <a:xfrm>
            <a:off x="4233672" y="4261104"/>
            <a:ext cx="4389120" cy="365760"/>
          </a:xfrm>
          <a:prstGeom prst="rect">
            <a:avLst/>
          </a:prstGeom>
          <a:noFill/>
          <a:ln/>
        </p:spPr>
        <p:txBody>
          <a:bodyPr wrap="square" lIns="0" tIns="0" rIns="0" bIns="0" rtlCol="0" anchor="ctr"/>
          <a:lstStyle/>
          <a:p>
            <a:pPr indent="0" marL="0">
              <a:buNone/>
            </a:pPr>
            <a:r>
              <a:rPr lang="en-US" sz="1050" dirty="0">
                <a:solidFill>
                  <a:srgbClr val="1E293B"/>
                </a:solidFill>
              </a:rPr>
              <a:t>Διαφανής κοινοποίηση πληροφοριών εφοδιαστικής αλυσίδας</a:t>
            </a:r>
            <a:endParaRPr lang="en-US" sz="105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1A2B5E"/>
        </a:solidFill>
      </p:bgPr>
    </p:bg>
    <p:spTree>
      <p:nvGrpSpPr>
        <p:cNvPr id="1" name=""/>
        <p:cNvGrpSpPr/>
        <p:nvPr/>
      </p:nvGrpSpPr>
      <p:grpSpPr>
        <a:xfrm>
          <a:off x="0" y="0"/>
          <a:ext cx="0" cy="0"/>
          <a:chOff x="0" y="0"/>
          <a:chExt cx="0" cy="0"/>
        </a:xfrm>
      </p:grpSpPr>
      <p:sp>
        <p:nvSpPr>
          <p:cNvPr id="2" name="Shape 0"/>
          <p:cNvSpPr/>
          <p:nvPr/>
        </p:nvSpPr>
        <p:spPr>
          <a:xfrm>
            <a:off x="0" y="0"/>
            <a:ext cx="182880" cy="5143500"/>
          </a:xfrm>
          <a:prstGeom prst="rect">
            <a:avLst/>
          </a:prstGeom>
          <a:solidFill>
            <a:srgbClr val="E6A817"/>
          </a:solidFill>
          <a:ln w="12700">
            <a:solidFill>
              <a:srgbClr val="E6A817"/>
            </a:solidFill>
            <a:prstDash val="solid"/>
          </a:ln>
        </p:spPr>
      </p:sp>
      <p:sp>
        <p:nvSpPr>
          <p:cNvPr id="3" name="Shape 1"/>
          <p:cNvSpPr/>
          <p:nvPr/>
        </p:nvSpPr>
        <p:spPr>
          <a:xfrm>
            <a:off x="7498080" y="-457200"/>
            <a:ext cx="2011680" cy="2011680"/>
          </a:xfrm>
          <a:prstGeom prst="ellipse">
            <a:avLst/>
          </a:prstGeom>
          <a:solidFill>
            <a:srgbClr val="0D8C8C">
              <a:alpha val="28000"/>
            </a:srgbClr>
          </a:solidFill>
          <a:ln w="12700">
            <a:solidFill>
              <a:srgbClr val="0D8C8C">
                <a:alpha val="28000"/>
              </a:srgbClr>
            </a:solidFill>
            <a:prstDash val="solid"/>
          </a:ln>
        </p:spPr>
      </p:sp>
      <p:sp>
        <p:nvSpPr>
          <p:cNvPr id="4" name="Text 2"/>
          <p:cNvSpPr/>
          <p:nvPr/>
        </p:nvSpPr>
        <p:spPr>
          <a:xfrm>
            <a:off x="411480" y="274320"/>
            <a:ext cx="5486400" cy="256032"/>
          </a:xfrm>
          <a:prstGeom prst="rect">
            <a:avLst/>
          </a:prstGeom>
          <a:noFill/>
          <a:ln/>
        </p:spPr>
        <p:txBody>
          <a:bodyPr wrap="square" lIns="0" tIns="0" rIns="0" bIns="0" rtlCol="0" anchor="ctr"/>
          <a:lstStyle/>
          <a:p>
            <a:pPr indent="0" marL="0">
              <a:buNone/>
            </a:pPr>
            <a:r>
              <a:rPr lang="en-US" sz="900" b="1" spc="500" kern="0" dirty="0">
                <a:solidFill>
                  <a:srgbClr val="E6A817"/>
                </a:solidFill>
              </a:rPr>
              <a:t>BRAND EQUITY</a:t>
            </a:r>
            <a:endParaRPr lang="en-US" sz="900" dirty="0"/>
          </a:p>
        </p:txBody>
      </p:sp>
      <p:sp>
        <p:nvSpPr>
          <p:cNvPr id="5" name="Text 3"/>
          <p:cNvSpPr/>
          <p:nvPr/>
        </p:nvSpPr>
        <p:spPr>
          <a:xfrm>
            <a:off x="411480" y="621792"/>
            <a:ext cx="8321040" cy="777240"/>
          </a:xfrm>
          <a:prstGeom prst="rect">
            <a:avLst/>
          </a:prstGeom>
          <a:noFill/>
          <a:ln/>
        </p:spPr>
        <p:txBody>
          <a:bodyPr wrap="square" lIns="0" tIns="0" rIns="0" bIns="0" rtlCol="0" anchor="ctr"/>
          <a:lstStyle/>
          <a:p>
            <a:pPr indent="0" marL="0">
              <a:buNone/>
            </a:pPr>
            <a:r>
              <a:rPr lang="en-US" sz="3000" b="1" dirty="0">
                <a:solidFill>
                  <a:srgbClr val="FFFFFF"/>
                </a:solidFill>
              </a:rPr>
              <a:t>Τι είναι η Αξία Επωνυμίας;</a:t>
            </a:r>
            <a:endParaRPr lang="en-US" sz="3000" dirty="0"/>
          </a:p>
        </p:txBody>
      </p:sp>
      <p:sp>
        <p:nvSpPr>
          <p:cNvPr id="6" name="Shape 4"/>
          <p:cNvSpPr/>
          <p:nvPr/>
        </p:nvSpPr>
        <p:spPr>
          <a:xfrm>
            <a:off x="411480" y="1481328"/>
            <a:ext cx="8321040" cy="32004"/>
          </a:xfrm>
          <a:prstGeom prst="rect">
            <a:avLst/>
          </a:prstGeom>
          <a:solidFill>
            <a:srgbClr val="0D8C8C"/>
          </a:solidFill>
          <a:ln w="12700">
            <a:solidFill>
              <a:srgbClr val="0D8C8C"/>
            </a:solidFill>
            <a:prstDash val="solid"/>
          </a:ln>
        </p:spPr>
      </p:sp>
      <p:sp>
        <p:nvSpPr>
          <p:cNvPr id="7" name="Shape 5"/>
          <p:cNvSpPr/>
          <p:nvPr/>
        </p:nvSpPr>
        <p:spPr>
          <a:xfrm>
            <a:off x="411480" y="1627632"/>
            <a:ext cx="8321040" cy="960120"/>
          </a:xfrm>
          <a:prstGeom prst="rect">
            <a:avLst/>
          </a:prstGeom>
          <a:solidFill>
            <a:srgbClr val="0D8C8C">
              <a:alpha val="16000"/>
            </a:srgbClr>
          </a:solidFill>
          <a:ln w="12700">
            <a:solidFill>
              <a:srgbClr val="0D8C8C">
                <a:alpha val="50000"/>
              </a:srgbClr>
            </a:solidFill>
            <a:prstDash val="solid"/>
          </a:ln>
        </p:spPr>
      </p:sp>
      <p:sp>
        <p:nvSpPr>
          <p:cNvPr id="8" name="Text 6"/>
          <p:cNvSpPr/>
          <p:nvPr/>
        </p:nvSpPr>
        <p:spPr>
          <a:xfrm>
            <a:off x="594360" y="1673352"/>
            <a:ext cx="7955280" cy="841248"/>
          </a:xfrm>
          <a:prstGeom prst="rect">
            <a:avLst/>
          </a:prstGeom>
          <a:noFill/>
          <a:ln/>
        </p:spPr>
        <p:txBody>
          <a:bodyPr wrap="square" lIns="50800" tIns="50800" rIns="50800" bIns="50800" rtlCol="0" anchor="ctr"/>
          <a:lstStyle/>
          <a:p>
            <a:pPr indent="0" marL="0">
              <a:buNone/>
            </a:pPr>
            <a:r>
              <a:rPr lang="en-US" sz="1250" b="1" dirty="0">
                <a:solidFill>
                  <a:srgbClr val="E6A817"/>
                </a:solidFill>
              </a:rPr>
              <a:t>Brand Equity</a:t>
            </a:r>
            <a:pPr indent="0" marL="0">
              <a:buNone/>
            </a:pPr>
            <a:r>
              <a:rPr lang="en-US" sz="1250" dirty="0">
                <a:solidFill>
                  <a:srgbClr val="FFFFFF"/>
                </a:solidFill>
              </a:rPr>
              <a:t> είναι η αξία που αποκτά μια εταιρεία από την αναγνωρισιμότητα του ονόματός της, τα αντιληπτά οφέλη και τις αξιοθαύμαστες ιδιότητές της. Αντανακλά την προστιθέμενη αξία από προϊόντα που φέρουν αναγνωρίσιμα, αξιόπιστα και εκτιμώμενα ονόματα.</a:t>
            </a:r>
            <a:endParaRPr lang="en-US" sz="1250" dirty="0"/>
          </a:p>
        </p:txBody>
      </p:sp>
      <p:sp>
        <p:nvSpPr>
          <p:cNvPr id="9" name="Shape 7"/>
          <p:cNvSpPr/>
          <p:nvPr/>
        </p:nvSpPr>
        <p:spPr>
          <a:xfrm>
            <a:off x="411480" y="2743200"/>
            <a:ext cx="2697480" cy="2103120"/>
          </a:xfrm>
          <a:prstGeom prst="rect">
            <a:avLst/>
          </a:prstGeom>
          <a:solidFill>
            <a:srgbClr val="FFFFFF">
              <a:alpha val="7000"/>
            </a:srgbClr>
          </a:solidFill>
          <a:ln w="12700">
            <a:solidFill>
              <a:srgbClr val="0D8C8C">
                <a:alpha val="60000"/>
              </a:srgbClr>
            </a:solidFill>
            <a:prstDash val="solid"/>
          </a:ln>
        </p:spPr>
      </p:sp>
      <p:sp>
        <p:nvSpPr>
          <p:cNvPr id="10" name="Text 8"/>
          <p:cNvSpPr/>
          <p:nvPr/>
        </p:nvSpPr>
        <p:spPr>
          <a:xfrm>
            <a:off x="521208" y="2816352"/>
            <a:ext cx="2487168" cy="384048"/>
          </a:xfrm>
          <a:prstGeom prst="rect">
            <a:avLst/>
          </a:prstGeom>
          <a:noFill/>
          <a:ln/>
        </p:spPr>
        <p:txBody>
          <a:bodyPr wrap="square" lIns="0" tIns="0" rIns="0" bIns="0" rtlCol="0" anchor="ctr"/>
          <a:lstStyle/>
          <a:p>
            <a:pPr indent="0" marL="0">
              <a:buNone/>
            </a:pPr>
            <a:r>
              <a:rPr lang="en-US" sz="1150" b="1" dirty="0">
                <a:solidFill>
                  <a:srgbClr val="E6A817"/>
                </a:solidFill>
              </a:rPr>
              <a:t>👁  Αντίληψη Καταναλωτή</a:t>
            </a:r>
            <a:endParaRPr lang="en-US" sz="1150" dirty="0"/>
          </a:p>
        </p:txBody>
      </p:sp>
      <p:sp>
        <p:nvSpPr>
          <p:cNvPr id="11" name="Text 9"/>
          <p:cNvSpPr/>
          <p:nvPr/>
        </p:nvSpPr>
        <p:spPr>
          <a:xfrm>
            <a:off x="521208" y="3246120"/>
            <a:ext cx="2487168" cy="1463040"/>
          </a:xfrm>
          <a:prstGeom prst="rect">
            <a:avLst/>
          </a:prstGeom>
          <a:noFill/>
          <a:ln/>
        </p:spPr>
        <p:txBody>
          <a:bodyPr wrap="square" lIns="0" tIns="0" rIns="0" bIns="0" rtlCol="0" anchor="ctr"/>
          <a:lstStyle/>
          <a:p>
            <a:pPr indent="0" marL="0">
              <a:buNone/>
            </a:pPr>
            <a:r>
              <a:rPr lang="en-US" sz="1050" dirty="0">
                <a:solidFill>
                  <a:srgbClr val="FFFFFF"/>
                </a:solidFill>
              </a:rPr>
              <a:t>Η εικόνα, η εμπιστοσύνη και οι συσχετίσεις που έχει ο καταναλωτής με την επωνυμία.</a:t>
            </a:r>
            <a:endParaRPr lang="en-US" sz="1050" dirty="0"/>
          </a:p>
        </p:txBody>
      </p:sp>
      <p:sp>
        <p:nvSpPr>
          <p:cNvPr id="12" name="Shape 10"/>
          <p:cNvSpPr/>
          <p:nvPr/>
        </p:nvSpPr>
        <p:spPr>
          <a:xfrm>
            <a:off x="3264408" y="2743200"/>
            <a:ext cx="2697480" cy="2103120"/>
          </a:xfrm>
          <a:prstGeom prst="rect">
            <a:avLst/>
          </a:prstGeom>
          <a:solidFill>
            <a:srgbClr val="FFFFFF">
              <a:alpha val="7000"/>
            </a:srgbClr>
          </a:solidFill>
          <a:ln w="12700">
            <a:solidFill>
              <a:srgbClr val="0D8C8C">
                <a:alpha val="60000"/>
              </a:srgbClr>
            </a:solidFill>
            <a:prstDash val="solid"/>
          </a:ln>
        </p:spPr>
      </p:sp>
      <p:sp>
        <p:nvSpPr>
          <p:cNvPr id="13" name="Text 11"/>
          <p:cNvSpPr/>
          <p:nvPr/>
        </p:nvSpPr>
        <p:spPr>
          <a:xfrm>
            <a:off x="3374136" y="2816352"/>
            <a:ext cx="2487168" cy="384048"/>
          </a:xfrm>
          <a:prstGeom prst="rect">
            <a:avLst/>
          </a:prstGeom>
          <a:noFill/>
          <a:ln/>
        </p:spPr>
        <p:txBody>
          <a:bodyPr wrap="square" lIns="0" tIns="0" rIns="0" bIns="0" rtlCol="0" anchor="ctr"/>
          <a:lstStyle/>
          <a:p>
            <a:pPr indent="0" marL="0">
              <a:buNone/>
            </a:pPr>
            <a:r>
              <a:rPr lang="en-US" sz="1150" b="1" dirty="0">
                <a:solidFill>
                  <a:srgbClr val="E6A817"/>
                </a:solidFill>
              </a:rPr>
              <a:t>📈  Επιπτώσεις (+/-)</a:t>
            </a:r>
            <a:endParaRPr lang="en-US" sz="1150" dirty="0"/>
          </a:p>
        </p:txBody>
      </p:sp>
      <p:sp>
        <p:nvSpPr>
          <p:cNvPr id="14" name="Text 12"/>
          <p:cNvSpPr/>
          <p:nvPr/>
        </p:nvSpPr>
        <p:spPr>
          <a:xfrm>
            <a:off x="3374136" y="3246120"/>
            <a:ext cx="2487168" cy="1463040"/>
          </a:xfrm>
          <a:prstGeom prst="rect">
            <a:avLst/>
          </a:prstGeom>
          <a:noFill/>
          <a:ln/>
        </p:spPr>
        <p:txBody>
          <a:bodyPr wrap="square" lIns="0" tIns="0" rIns="0" bIns="0" rtlCol="0" anchor="ctr"/>
          <a:lstStyle/>
          <a:p>
            <a:pPr indent="0" marL="0">
              <a:buNone/>
            </a:pPr>
            <a:r>
              <a:rPr lang="en-US" sz="1050" dirty="0">
                <a:solidFill>
                  <a:srgbClr val="FFFFFF"/>
                </a:solidFill>
              </a:rPr>
              <a:t>Θετικές ή αρνητικές αντιδράσεις που παράγονται από την αντίληψη — εμπιστοσύνη ή δυσπιστία, προτίμηση ή αποφυγή.</a:t>
            </a:r>
            <a:endParaRPr lang="en-US" sz="1050" dirty="0"/>
          </a:p>
        </p:txBody>
      </p:sp>
      <p:sp>
        <p:nvSpPr>
          <p:cNvPr id="15" name="Shape 13"/>
          <p:cNvSpPr/>
          <p:nvPr/>
        </p:nvSpPr>
        <p:spPr>
          <a:xfrm>
            <a:off x="6117336" y="2743200"/>
            <a:ext cx="2697480" cy="2103120"/>
          </a:xfrm>
          <a:prstGeom prst="rect">
            <a:avLst/>
          </a:prstGeom>
          <a:solidFill>
            <a:srgbClr val="FFFFFF">
              <a:alpha val="7000"/>
            </a:srgbClr>
          </a:solidFill>
          <a:ln w="12700">
            <a:solidFill>
              <a:srgbClr val="0D8C8C">
                <a:alpha val="60000"/>
              </a:srgbClr>
            </a:solidFill>
            <a:prstDash val="solid"/>
          </a:ln>
        </p:spPr>
      </p:sp>
      <p:sp>
        <p:nvSpPr>
          <p:cNvPr id="16" name="Text 14"/>
          <p:cNvSpPr/>
          <p:nvPr/>
        </p:nvSpPr>
        <p:spPr>
          <a:xfrm>
            <a:off x="6227064" y="2816352"/>
            <a:ext cx="2487168" cy="384048"/>
          </a:xfrm>
          <a:prstGeom prst="rect">
            <a:avLst/>
          </a:prstGeom>
          <a:noFill/>
          <a:ln/>
        </p:spPr>
        <p:txBody>
          <a:bodyPr wrap="square" lIns="0" tIns="0" rIns="0" bIns="0" rtlCol="0" anchor="ctr"/>
          <a:lstStyle/>
          <a:p>
            <a:pPr indent="0" marL="0">
              <a:buNone/>
            </a:pPr>
            <a:r>
              <a:rPr lang="en-US" sz="1150" b="1" dirty="0">
                <a:solidFill>
                  <a:srgbClr val="E6A817"/>
                </a:solidFill>
              </a:rPr>
              <a:t>💰  Προκύπτουσα Αξία</a:t>
            </a:r>
            <a:endParaRPr lang="en-US" sz="1150" dirty="0"/>
          </a:p>
        </p:txBody>
      </p:sp>
      <p:sp>
        <p:nvSpPr>
          <p:cNvPr id="17" name="Text 15"/>
          <p:cNvSpPr/>
          <p:nvPr/>
        </p:nvSpPr>
        <p:spPr>
          <a:xfrm>
            <a:off x="6227064" y="3246120"/>
            <a:ext cx="2487168" cy="1463040"/>
          </a:xfrm>
          <a:prstGeom prst="rect">
            <a:avLst/>
          </a:prstGeom>
          <a:noFill/>
          <a:ln/>
        </p:spPr>
        <p:txBody>
          <a:bodyPr wrap="square" lIns="0" tIns="0" rIns="0" bIns="0" rtlCol="0" anchor="ctr"/>
          <a:lstStyle/>
          <a:p>
            <a:pPr indent="0" marL="0">
              <a:buNone/>
            </a:pPr>
            <a:r>
              <a:rPr lang="en-US" sz="1050" dirty="0">
                <a:solidFill>
                  <a:srgbClr val="FFFFFF"/>
                </a:solidFill>
              </a:rPr>
              <a:t>Αυξημένες πωλήσεις, premium τιμολόγηση, κερδοφορία και ανταγωνιστικό πλεονέκτημα.</a:t>
            </a:r>
            <a:endParaRPr lang="en-US" sz="1050" dirty="0"/>
          </a:p>
        </p:txBody>
      </p:sp>
      <p:sp>
        <p:nvSpPr>
          <p:cNvPr id="18" name="Text 16"/>
          <p:cNvSpPr/>
          <p:nvPr/>
        </p:nvSpPr>
        <p:spPr>
          <a:xfrm>
            <a:off x="411480" y="4919472"/>
            <a:ext cx="8321040" cy="164592"/>
          </a:xfrm>
          <a:prstGeom prst="rect">
            <a:avLst/>
          </a:prstGeom>
          <a:noFill/>
          <a:ln/>
        </p:spPr>
        <p:txBody>
          <a:bodyPr wrap="square" lIns="0" tIns="0" rIns="0" bIns="0" rtlCol="0" anchor="ctr"/>
          <a:lstStyle/>
          <a:p>
            <a:pPr indent="0" marL="0">
              <a:buNone/>
            </a:pPr>
            <a:r>
              <a:rPr lang="en-US" sz="750" i="1" dirty="0">
                <a:solidFill>
                  <a:srgbClr val="6688AA"/>
                </a:solidFill>
              </a:rPr>
              <a:t>Πηγή: Investopedia (investopedia.com/terms/b/brandequity.asp)</a:t>
            </a:r>
            <a:endParaRPr lang="en-US" sz="7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EFF4FB"/>
        </a:solidFill>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2B5E"/>
          </a:solidFill>
          <a:ln w="12700">
            <a:solidFill>
              <a:srgbClr val="1A2B5E"/>
            </a:solidFill>
            <a:prstDash val="solid"/>
          </a:ln>
        </p:spPr>
      </p:sp>
      <p:sp>
        <p:nvSpPr>
          <p:cNvPr id="3" name="Shape 1"/>
          <p:cNvSpPr/>
          <p:nvPr/>
        </p:nvSpPr>
        <p:spPr>
          <a:xfrm>
            <a:off x="0" y="0"/>
            <a:ext cx="182880" cy="5143500"/>
          </a:xfrm>
          <a:prstGeom prst="rect">
            <a:avLst/>
          </a:prstGeom>
          <a:solidFill>
            <a:srgbClr val="E6A817"/>
          </a:solidFill>
          <a:ln w="12700">
            <a:solidFill>
              <a:srgbClr val="E6A817"/>
            </a:solidFill>
            <a:prstDash val="solid"/>
          </a:ln>
        </p:spPr>
      </p:sp>
      <p:sp>
        <p:nvSpPr>
          <p:cNvPr id="4" name="Text 2"/>
          <p:cNvSpPr/>
          <p:nvPr/>
        </p:nvSpPr>
        <p:spPr>
          <a:xfrm>
            <a:off x="411480" y="91440"/>
            <a:ext cx="4572000" cy="256032"/>
          </a:xfrm>
          <a:prstGeom prst="rect">
            <a:avLst/>
          </a:prstGeom>
          <a:noFill/>
          <a:ln/>
        </p:spPr>
        <p:txBody>
          <a:bodyPr wrap="square" lIns="0" tIns="0" rIns="0" bIns="0" rtlCol="0" anchor="ctr"/>
          <a:lstStyle/>
          <a:p>
            <a:pPr indent="0" marL="0">
              <a:buNone/>
            </a:pPr>
            <a:r>
              <a:rPr lang="en-US" sz="900" b="1" spc="400" kern="0" dirty="0">
                <a:solidFill>
                  <a:srgbClr val="E6A817"/>
                </a:solidFill>
              </a:rPr>
              <a:t>BRAND EQUITY</a:t>
            </a:r>
            <a:endParaRPr lang="en-US" sz="900" dirty="0"/>
          </a:p>
        </p:txBody>
      </p:sp>
      <p:sp>
        <p:nvSpPr>
          <p:cNvPr id="5" name="Text 3"/>
          <p:cNvSpPr/>
          <p:nvPr/>
        </p:nvSpPr>
        <p:spPr>
          <a:xfrm>
            <a:off x="411480" y="347472"/>
            <a:ext cx="8321040" cy="457200"/>
          </a:xfrm>
          <a:prstGeom prst="rect">
            <a:avLst/>
          </a:prstGeom>
          <a:noFill/>
          <a:ln/>
        </p:spPr>
        <p:txBody>
          <a:bodyPr wrap="square" lIns="0" tIns="0" rIns="0" bIns="0" rtlCol="0" anchor="ctr"/>
          <a:lstStyle/>
          <a:p>
            <a:pPr indent="0" marL="0">
              <a:buNone/>
            </a:pPr>
            <a:r>
              <a:rPr lang="en-US" sz="2600" b="1" dirty="0">
                <a:solidFill>
                  <a:srgbClr val="FFFFFF"/>
                </a:solidFill>
              </a:rPr>
              <a:t>Γιατί έχει σημασία;</a:t>
            </a:r>
            <a:endParaRPr lang="en-US" sz="2600" dirty="0"/>
          </a:p>
        </p:txBody>
      </p:sp>
      <p:sp>
        <p:nvSpPr>
          <p:cNvPr id="6" name="Shape 4"/>
          <p:cNvSpPr/>
          <p:nvPr/>
        </p:nvSpPr>
        <p:spPr>
          <a:xfrm>
            <a:off x="411480" y="1051560"/>
            <a:ext cx="4114800" cy="1737360"/>
          </a:xfrm>
          <a:prstGeom prst="rect">
            <a:avLst/>
          </a:prstGeom>
          <a:solidFill>
            <a:srgbClr val="FFFFFF"/>
          </a:solidFill>
          <a:ln w="12700">
            <a:solidFill>
              <a:srgbClr val="CBD5E1"/>
            </a:solidFill>
            <a:prstDash val="solid"/>
          </a:ln>
          <a:effectLst>
            <a:outerShdw sx="100000" sy="100000" kx="0" ky="0" algn="bl" rotWithShape="0" blurRad="101600" dist="25400" dir="8100000">
              <a:srgbClr val="000000">
                <a:alpha val="10000"/>
              </a:srgbClr>
            </a:outerShdw>
          </a:effectLst>
        </p:spPr>
      </p:sp>
      <p:sp>
        <p:nvSpPr>
          <p:cNvPr id="7" name="Shape 5"/>
          <p:cNvSpPr/>
          <p:nvPr/>
        </p:nvSpPr>
        <p:spPr>
          <a:xfrm>
            <a:off x="411480" y="1051560"/>
            <a:ext cx="64008" cy="1737360"/>
          </a:xfrm>
          <a:prstGeom prst="rect">
            <a:avLst/>
          </a:prstGeom>
          <a:solidFill>
            <a:srgbClr val="1A2B5E"/>
          </a:solidFill>
          <a:ln w="12700">
            <a:solidFill>
              <a:srgbClr val="1A2B5E"/>
            </a:solidFill>
            <a:prstDash val="solid"/>
          </a:ln>
        </p:spPr>
      </p:sp>
      <p:sp>
        <p:nvSpPr>
          <p:cNvPr id="8" name="Text 6"/>
          <p:cNvSpPr/>
          <p:nvPr/>
        </p:nvSpPr>
        <p:spPr>
          <a:xfrm>
            <a:off x="594360" y="1161288"/>
            <a:ext cx="3749040" cy="384048"/>
          </a:xfrm>
          <a:prstGeom prst="rect">
            <a:avLst/>
          </a:prstGeom>
          <a:noFill/>
          <a:ln/>
        </p:spPr>
        <p:txBody>
          <a:bodyPr wrap="square" lIns="0" tIns="0" rIns="0" bIns="0" rtlCol="0" anchor="ctr"/>
          <a:lstStyle/>
          <a:p>
            <a:pPr indent="0" marL="0">
              <a:buNone/>
            </a:pPr>
            <a:r>
              <a:rPr lang="en-US" sz="1200" b="1" dirty="0">
                <a:solidFill>
                  <a:srgbClr val="1A2B5E"/>
                </a:solidFill>
              </a:rPr>
              <a:t>📈  Άμεσος αντίκτυπος στις πωλήσεις</a:t>
            </a:r>
            <a:endParaRPr lang="en-US" sz="1200" dirty="0"/>
          </a:p>
        </p:txBody>
      </p:sp>
      <p:sp>
        <p:nvSpPr>
          <p:cNvPr id="9" name="Text 7"/>
          <p:cNvSpPr/>
          <p:nvPr/>
        </p:nvSpPr>
        <p:spPr>
          <a:xfrm>
            <a:off x="594360" y="1581912"/>
            <a:ext cx="3749040" cy="1097280"/>
          </a:xfrm>
          <a:prstGeom prst="rect">
            <a:avLst/>
          </a:prstGeom>
          <a:noFill/>
          <a:ln/>
        </p:spPr>
        <p:txBody>
          <a:bodyPr wrap="square" lIns="0" tIns="0" rIns="0" bIns="0" rtlCol="0" anchor="ctr"/>
          <a:lstStyle/>
          <a:p>
            <a:pPr indent="0" marL="0">
              <a:buNone/>
            </a:pPr>
            <a:r>
              <a:rPr lang="en-US" sz="1000" dirty="0">
                <a:solidFill>
                  <a:srgbClr val="1E293B"/>
                </a:solidFill>
              </a:rPr>
              <a:t>Η υψηλή αξία επωνυμίας οδηγεί καταναλωτές στα προϊόντα και υπηρεσίες με εξαιρετική φήμη, ενισχύοντας τον όγκο πωλήσεων και την κερδοφορία.</a:t>
            </a:r>
            <a:endParaRPr lang="en-US" sz="1000" dirty="0"/>
          </a:p>
        </p:txBody>
      </p:sp>
      <p:sp>
        <p:nvSpPr>
          <p:cNvPr id="10" name="Shape 8"/>
          <p:cNvSpPr/>
          <p:nvPr/>
        </p:nvSpPr>
        <p:spPr>
          <a:xfrm>
            <a:off x="411480" y="2990088"/>
            <a:ext cx="4114800" cy="1737360"/>
          </a:xfrm>
          <a:prstGeom prst="rect">
            <a:avLst/>
          </a:prstGeom>
          <a:solidFill>
            <a:srgbClr val="FFFFFF"/>
          </a:solidFill>
          <a:ln w="12700">
            <a:solidFill>
              <a:srgbClr val="CBD5E1"/>
            </a:solidFill>
            <a:prstDash val="solid"/>
          </a:ln>
          <a:effectLst>
            <a:outerShdw sx="100000" sy="100000" kx="0" ky="0" algn="bl" rotWithShape="0" blurRad="101600" dist="25400" dir="8100000">
              <a:srgbClr val="000000">
                <a:alpha val="10000"/>
              </a:srgbClr>
            </a:outerShdw>
          </a:effectLst>
        </p:spPr>
      </p:sp>
      <p:sp>
        <p:nvSpPr>
          <p:cNvPr id="11" name="Shape 9"/>
          <p:cNvSpPr/>
          <p:nvPr/>
        </p:nvSpPr>
        <p:spPr>
          <a:xfrm>
            <a:off x="411480" y="2990088"/>
            <a:ext cx="64008" cy="1737360"/>
          </a:xfrm>
          <a:prstGeom prst="rect">
            <a:avLst/>
          </a:prstGeom>
          <a:solidFill>
            <a:srgbClr val="0D8C8C"/>
          </a:solidFill>
          <a:ln w="12700">
            <a:solidFill>
              <a:srgbClr val="0D8C8C"/>
            </a:solidFill>
            <a:prstDash val="solid"/>
          </a:ln>
        </p:spPr>
      </p:sp>
      <p:sp>
        <p:nvSpPr>
          <p:cNvPr id="12" name="Text 10"/>
          <p:cNvSpPr/>
          <p:nvPr/>
        </p:nvSpPr>
        <p:spPr>
          <a:xfrm>
            <a:off x="594360" y="3099816"/>
            <a:ext cx="3749040" cy="384048"/>
          </a:xfrm>
          <a:prstGeom prst="rect">
            <a:avLst/>
          </a:prstGeom>
          <a:noFill/>
          <a:ln/>
        </p:spPr>
        <p:txBody>
          <a:bodyPr wrap="square" lIns="0" tIns="0" rIns="0" bIns="0" rtlCol="0" anchor="ctr"/>
          <a:lstStyle/>
          <a:p>
            <a:pPr indent="0" marL="0">
              <a:buNone/>
            </a:pPr>
            <a:r>
              <a:rPr lang="en-US" sz="1200" b="1" dirty="0">
                <a:solidFill>
                  <a:srgbClr val="0D8C8C"/>
                </a:solidFill>
              </a:rPr>
              <a:t>🏆  Ανταγωνιστικό πλεονέκτημα</a:t>
            </a:r>
            <a:endParaRPr lang="en-US" sz="1200" dirty="0"/>
          </a:p>
        </p:txBody>
      </p:sp>
      <p:sp>
        <p:nvSpPr>
          <p:cNvPr id="13" name="Text 11"/>
          <p:cNvSpPr/>
          <p:nvPr/>
        </p:nvSpPr>
        <p:spPr>
          <a:xfrm>
            <a:off x="594360" y="3520440"/>
            <a:ext cx="3749040" cy="1097280"/>
          </a:xfrm>
          <a:prstGeom prst="rect">
            <a:avLst/>
          </a:prstGeom>
          <a:noFill/>
          <a:ln/>
        </p:spPr>
        <p:txBody>
          <a:bodyPr wrap="square" lIns="0" tIns="0" rIns="0" bIns="0" rtlCol="0" anchor="ctr"/>
          <a:lstStyle/>
          <a:p>
            <a:pPr indent="0" marL="0">
              <a:buNone/>
            </a:pPr>
            <a:r>
              <a:rPr lang="en-US" sz="1000" dirty="0">
                <a:solidFill>
                  <a:srgbClr val="1E293B"/>
                </a:solidFill>
              </a:rPr>
              <a:t>Συχνά οι εταιρείες του ίδιου κλάδου ανταγωνίζονται κυρίως βάσει της αξίας επωνυμίας — όχι μόνο του προϊόντος ή της τιμής.</a:t>
            </a:r>
            <a:endParaRPr lang="en-US" sz="1000" dirty="0"/>
          </a:p>
        </p:txBody>
      </p:sp>
      <p:sp>
        <p:nvSpPr>
          <p:cNvPr id="14" name="Shape 12"/>
          <p:cNvSpPr/>
          <p:nvPr/>
        </p:nvSpPr>
        <p:spPr>
          <a:xfrm>
            <a:off x="4800600" y="1051560"/>
            <a:ext cx="4114800" cy="1737360"/>
          </a:xfrm>
          <a:prstGeom prst="rect">
            <a:avLst/>
          </a:prstGeom>
          <a:solidFill>
            <a:srgbClr val="FFFFFF"/>
          </a:solidFill>
          <a:ln w="12700">
            <a:solidFill>
              <a:srgbClr val="CBD5E1"/>
            </a:solidFill>
            <a:prstDash val="solid"/>
          </a:ln>
          <a:effectLst>
            <a:outerShdw sx="100000" sy="100000" kx="0" ky="0" algn="bl" rotWithShape="0" blurRad="101600" dist="25400" dir="8100000">
              <a:srgbClr val="000000">
                <a:alpha val="10000"/>
              </a:srgbClr>
            </a:outerShdw>
          </a:effectLst>
        </p:spPr>
      </p:sp>
      <p:sp>
        <p:nvSpPr>
          <p:cNvPr id="15" name="Shape 13"/>
          <p:cNvSpPr/>
          <p:nvPr/>
        </p:nvSpPr>
        <p:spPr>
          <a:xfrm>
            <a:off x="4800600" y="1051560"/>
            <a:ext cx="64008" cy="1737360"/>
          </a:xfrm>
          <a:prstGeom prst="rect">
            <a:avLst/>
          </a:prstGeom>
          <a:solidFill>
            <a:srgbClr val="E6A817"/>
          </a:solidFill>
          <a:ln w="12700">
            <a:solidFill>
              <a:srgbClr val="E6A817"/>
            </a:solidFill>
            <a:prstDash val="solid"/>
          </a:ln>
        </p:spPr>
      </p:sp>
      <p:sp>
        <p:nvSpPr>
          <p:cNvPr id="16" name="Text 14"/>
          <p:cNvSpPr/>
          <p:nvPr/>
        </p:nvSpPr>
        <p:spPr>
          <a:xfrm>
            <a:off x="4983480" y="1161288"/>
            <a:ext cx="3749040" cy="384048"/>
          </a:xfrm>
          <a:prstGeom prst="rect">
            <a:avLst/>
          </a:prstGeom>
          <a:noFill/>
          <a:ln/>
        </p:spPr>
        <p:txBody>
          <a:bodyPr wrap="square" lIns="0" tIns="0" rIns="0" bIns="0" rtlCol="0" anchor="ctr"/>
          <a:lstStyle/>
          <a:p>
            <a:pPr indent="0" marL="0">
              <a:buNone/>
            </a:pPr>
            <a:r>
              <a:rPr lang="en-US" sz="1200" b="1" dirty="0">
                <a:solidFill>
                  <a:srgbClr val="1E293B"/>
                </a:solidFill>
              </a:rPr>
              <a:t>🔧  Ενίσχυση μέσω στρατηγικής</a:t>
            </a:r>
            <a:endParaRPr lang="en-US" sz="1200" dirty="0"/>
          </a:p>
        </p:txBody>
      </p:sp>
      <p:sp>
        <p:nvSpPr>
          <p:cNvPr id="17" name="Text 15"/>
          <p:cNvSpPr/>
          <p:nvPr/>
        </p:nvSpPr>
        <p:spPr>
          <a:xfrm>
            <a:off x="4983480" y="1581912"/>
            <a:ext cx="3749040" cy="1097280"/>
          </a:xfrm>
          <a:prstGeom prst="rect">
            <a:avLst/>
          </a:prstGeom>
          <a:noFill/>
          <a:ln/>
        </p:spPr>
        <p:txBody>
          <a:bodyPr wrap="square" lIns="0" tIns="0" rIns="0" bIns="0" rtlCol="0" anchor="ctr"/>
          <a:lstStyle/>
          <a:p>
            <a:pPr indent="0" marL="0">
              <a:buNone/>
            </a:pPr>
            <a:r>
              <a:rPr lang="en-US" sz="1000" dirty="0">
                <a:solidFill>
                  <a:srgbClr val="1E293B"/>
                </a:solidFill>
              </a:rPr>
              <a:t>Οι εταιρείες ενισχύουν τη Brand Equity κάνοντας τα προϊόντα αξιομνημόνευτα, εύκολα αναγνωρίσιμα και ανώτερα σε ποιότητα, υποστηριζόμενα από ισχυρές καμπάνιες μάρκετινγκ.</a:t>
            </a:r>
            <a:endParaRPr lang="en-US" sz="1000" dirty="0"/>
          </a:p>
        </p:txBody>
      </p:sp>
      <p:sp>
        <p:nvSpPr>
          <p:cNvPr id="18" name="Shape 16"/>
          <p:cNvSpPr/>
          <p:nvPr/>
        </p:nvSpPr>
        <p:spPr>
          <a:xfrm>
            <a:off x="4800600" y="2990088"/>
            <a:ext cx="4114800" cy="1737360"/>
          </a:xfrm>
          <a:prstGeom prst="rect">
            <a:avLst/>
          </a:prstGeom>
          <a:solidFill>
            <a:srgbClr val="FFFFFF"/>
          </a:solidFill>
          <a:ln w="12700">
            <a:solidFill>
              <a:srgbClr val="CBD5E1"/>
            </a:solidFill>
            <a:prstDash val="solid"/>
          </a:ln>
          <a:effectLst>
            <a:outerShdw sx="100000" sy="100000" kx="0" ky="0" algn="bl" rotWithShape="0" blurRad="101600" dist="25400" dir="8100000">
              <a:srgbClr val="000000">
                <a:alpha val="10000"/>
              </a:srgbClr>
            </a:outerShdw>
          </a:effectLst>
        </p:spPr>
      </p:sp>
      <p:sp>
        <p:nvSpPr>
          <p:cNvPr id="19" name="Shape 17"/>
          <p:cNvSpPr/>
          <p:nvPr/>
        </p:nvSpPr>
        <p:spPr>
          <a:xfrm>
            <a:off x="4800600" y="2990088"/>
            <a:ext cx="64008" cy="1737360"/>
          </a:xfrm>
          <a:prstGeom prst="rect">
            <a:avLst/>
          </a:prstGeom>
          <a:solidFill>
            <a:srgbClr val="1A2B5E"/>
          </a:solidFill>
          <a:ln w="12700">
            <a:solidFill>
              <a:srgbClr val="1A2B5E"/>
            </a:solidFill>
            <a:prstDash val="solid"/>
          </a:ln>
        </p:spPr>
      </p:sp>
      <p:sp>
        <p:nvSpPr>
          <p:cNvPr id="20" name="Text 18"/>
          <p:cNvSpPr/>
          <p:nvPr/>
        </p:nvSpPr>
        <p:spPr>
          <a:xfrm>
            <a:off x="4983480" y="3099816"/>
            <a:ext cx="3749040" cy="384048"/>
          </a:xfrm>
          <a:prstGeom prst="rect">
            <a:avLst/>
          </a:prstGeom>
          <a:noFill/>
          <a:ln/>
        </p:spPr>
        <p:txBody>
          <a:bodyPr wrap="square" lIns="0" tIns="0" rIns="0" bIns="0" rtlCol="0" anchor="ctr"/>
          <a:lstStyle/>
          <a:p>
            <a:pPr indent="0" marL="0">
              <a:buNone/>
            </a:pPr>
            <a:r>
              <a:rPr lang="en-US" sz="1200" b="1" dirty="0">
                <a:solidFill>
                  <a:srgbClr val="1A2B5E"/>
                </a:solidFill>
              </a:rPr>
              <a:t>🤝  Πίστη και εμπιστοσύνη</a:t>
            </a:r>
            <a:endParaRPr lang="en-US" sz="1200" dirty="0"/>
          </a:p>
        </p:txBody>
      </p:sp>
      <p:sp>
        <p:nvSpPr>
          <p:cNvPr id="21" name="Text 19"/>
          <p:cNvSpPr/>
          <p:nvPr/>
        </p:nvSpPr>
        <p:spPr>
          <a:xfrm>
            <a:off x="4983480" y="3520440"/>
            <a:ext cx="3749040" cy="1097280"/>
          </a:xfrm>
          <a:prstGeom prst="rect">
            <a:avLst/>
          </a:prstGeom>
          <a:noFill/>
          <a:ln/>
        </p:spPr>
        <p:txBody>
          <a:bodyPr wrap="square" lIns="0" tIns="0" rIns="0" bIns="0" rtlCol="0" anchor="ctr"/>
          <a:lstStyle/>
          <a:p>
            <a:pPr indent="0" marL="0">
              <a:buNone/>
            </a:pPr>
            <a:r>
              <a:rPr lang="en-US" sz="1000" dirty="0">
                <a:solidFill>
                  <a:srgbClr val="1E293B"/>
                </a:solidFill>
              </a:rPr>
              <a:t>Η ισχυρή επωνυμία μετατρέπει έφάπαξ αγοραστές σε πιστούς πελάτες, δημιουργώντας βαθύτερες συναισθηματικές σχέσεις που υπερβαίνουν το προϊόν.</a:t>
            </a:r>
            <a:endParaRPr lang="en-US" sz="1000" dirty="0"/>
          </a:p>
        </p:txBody>
      </p:sp>
      <p:sp>
        <p:nvSpPr>
          <p:cNvPr id="22" name="Text 20"/>
          <p:cNvSpPr/>
          <p:nvPr/>
        </p:nvSpPr>
        <p:spPr>
          <a:xfrm>
            <a:off x="411480" y="4919472"/>
            <a:ext cx="8321040" cy="164592"/>
          </a:xfrm>
          <a:prstGeom prst="rect">
            <a:avLst/>
          </a:prstGeom>
          <a:noFill/>
          <a:ln/>
        </p:spPr>
        <p:txBody>
          <a:bodyPr wrap="square" lIns="0" tIns="0" rIns="0" bIns="0" rtlCol="0" anchor="ctr"/>
          <a:lstStyle/>
          <a:p>
            <a:pPr indent="0" marL="0">
              <a:buNone/>
            </a:pPr>
            <a:r>
              <a:rPr lang="en-US" sz="750" i="1" dirty="0">
                <a:solidFill>
                  <a:srgbClr val="64748B"/>
                </a:solidFill>
              </a:rPr>
              <a:t>Πηγή: Investopedia (investopedia.com/terms/b/brandequity.asp)</a:t>
            </a:r>
            <a:endParaRPr lang="en-US" sz="75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9144000" cy="914400"/>
          </a:xfrm>
          <a:prstGeom prst="rect">
            <a:avLst/>
          </a:prstGeom>
          <a:solidFill>
            <a:srgbClr val="1A2B5E"/>
          </a:solidFill>
          <a:ln w="12700">
            <a:solidFill>
              <a:srgbClr val="1A2B5E"/>
            </a:solidFill>
            <a:prstDash val="solid"/>
          </a:ln>
        </p:spPr>
      </p:sp>
      <p:sp>
        <p:nvSpPr>
          <p:cNvPr id="3" name="Shape 1"/>
          <p:cNvSpPr/>
          <p:nvPr/>
        </p:nvSpPr>
        <p:spPr>
          <a:xfrm>
            <a:off x="0" y="0"/>
            <a:ext cx="182880" cy="5143500"/>
          </a:xfrm>
          <a:prstGeom prst="rect">
            <a:avLst/>
          </a:prstGeom>
          <a:solidFill>
            <a:srgbClr val="E6A817"/>
          </a:solidFill>
          <a:ln w="12700">
            <a:solidFill>
              <a:srgbClr val="E6A817"/>
            </a:solidFill>
            <a:prstDash val="solid"/>
          </a:ln>
        </p:spPr>
      </p:sp>
      <p:sp>
        <p:nvSpPr>
          <p:cNvPr id="4" name="Text 2"/>
          <p:cNvSpPr/>
          <p:nvPr/>
        </p:nvSpPr>
        <p:spPr>
          <a:xfrm>
            <a:off x="411480" y="91440"/>
            <a:ext cx="4572000" cy="256032"/>
          </a:xfrm>
          <a:prstGeom prst="rect">
            <a:avLst/>
          </a:prstGeom>
          <a:noFill/>
          <a:ln/>
        </p:spPr>
        <p:txBody>
          <a:bodyPr wrap="square" lIns="0" tIns="0" rIns="0" bIns="0" rtlCol="0" anchor="ctr"/>
          <a:lstStyle/>
          <a:p>
            <a:pPr indent="0" marL="0">
              <a:buNone/>
            </a:pPr>
            <a:r>
              <a:rPr lang="en-US" sz="900" b="1" spc="400" kern="0" dirty="0">
                <a:solidFill>
                  <a:srgbClr val="E6A817"/>
                </a:solidFill>
              </a:rPr>
              <a:t>BRAND EQUITY</a:t>
            </a:r>
            <a:endParaRPr lang="en-US" sz="900" dirty="0"/>
          </a:p>
        </p:txBody>
      </p:sp>
      <p:sp>
        <p:nvSpPr>
          <p:cNvPr id="5" name="Text 3"/>
          <p:cNvSpPr/>
          <p:nvPr/>
        </p:nvSpPr>
        <p:spPr>
          <a:xfrm>
            <a:off x="411480" y="347472"/>
            <a:ext cx="8321040" cy="457200"/>
          </a:xfrm>
          <a:prstGeom prst="rect">
            <a:avLst/>
          </a:prstGeom>
          <a:noFill/>
          <a:ln/>
        </p:spPr>
        <p:txBody>
          <a:bodyPr wrap="square" lIns="0" tIns="0" rIns="0" bIns="0" rtlCol="0" anchor="ctr"/>
          <a:lstStyle/>
          <a:p>
            <a:pPr indent="0" marL="0">
              <a:buNone/>
            </a:pPr>
            <a:r>
              <a:rPr lang="en-US" sz="2600" b="1" dirty="0">
                <a:solidFill>
                  <a:srgbClr val="FFFFFF"/>
                </a:solidFill>
              </a:rPr>
              <a:t>Παραδείγματα από την Πράξη</a:t>
            </a:r>
            <a:endParaRPr lang="en-US" sz="2600" dirty="0"/>
          </a:p>
        </p:txBody>
      </p:sp>
      <p:sp>
        <p:nvSpPr>
          <p:cNvPr id="6" name="Shape 4"/>
          <p:cNvSpPr/>
          <p:nvPr/>
        </p:nvSpPr>
        <p:spPr>
          <a:xfrm>
            <a:off x="384048" y="1051560"/>
            <a:ext cx="2743200" cy="3749040"/>
          </a:xfrm>
          <a:prstGeom prst="rect">
            <a:avLst/>
          </a:prstGeom>
          <a:solidFill>
            <a:srgbClr val="EFF4FB"/>
          </a:solidFill>
          <a:ln w="12700">
            <a:solidFill>
              <a:srgbClr val="CBD5E1"/>
            </a:solidFill>
            <a:prstDash val="solid"/>
          </a:ln>
          <a:effectLst>
            <a:outerShdw sx="100000" sy="100000" kx="0" ky="0" algn="bl" rotWithShape="0" blurRad="101600" dist="25400" dir="8100000">
              <a:srgbClr val="000000">
                <a:alpha val="10000"/>
              </a:srgbClr>
            </a:outerShdw>
          </a:effectLst>
        </p:spPr>
      </p:sp>
      <p:sp>
        <p:nvSpPr>
          <p:cNvPr id="7" name="Shape 5"/>
          <p:cNvSpPr/>
          <p:nvPr/>
        </p:nvSpPr>
        <p:spPr>
          <a:xfrm>
            <a:off x="384048" y="1051560"/>
            <a:ext cx="2743200" cy="548640"/>
          </a:xfrm>
          <a:prstGeom prst="rect">
            <a:avLst/>
          </a:prstGeom>
          <a:solidFill>
            <a:srgbClr val="1E6B3C"/>
          </a:solidFill>
          <a:ln w="12700">
            <a:solidFill>
              <a:srgbClr val="1E6B3C"/>
            </a:solidFill>
            <a:prstDash val="solid"/>
          </a:ln>
        </p:spPr>
      </p:sp>
      <p:sp>
        <p:nvSpPr>
          <p:cNvPr id="8" name="Text 6"/>
          <p:cNvSpPr/>
          <p:nvPr/>
        </p:nvSpPr>
        <p:spPr>
          <a:xfrm>
            <a:off x="493776" y="1078992"/>
            <a:ext cx="2523744" cy="475488"/>
          </a:xfrm>
          <a:prstGeom prst="rect">
            <a:avLst/>
          </a:prstGeom>
          <a:noFill/>
          <a:ln/>
        </p:spPr>
        <p:txBody>
          <a:bodyPr wrap="square" lIns="0" tIns="0" rIns="0" bIns="0" rtlCol="0" anchor="ctr"/>
          <a:lstStyle/>
          <a:p>
            <a:pPr indent="0" marL="0">
              <a:buNone/>
            </a:pPr>
            <a:r>
              <a:rPr lang="en-US" sz="1600" b="1" dirty="0">
                <a:solidFill>
                  <a:srgbClr val="FFFFFF"/>
                </a:solidFill>
              </a:rPr>
              <a:t>☕  Starbucks</a:t>
            </a:r>
            <a:endParaRPr lang="en-US" sz="1600" dirty="0"/>
          </a:p>
        </p:txBody>
      </p:sp>
      <p:sp>
        <p:nvSpPr>
          <p:cNvPr id="9" name="Shape 7"/>
          <p:cNvSpPr/>
          <p:nvPr/>
        </p:nvSpPr>
        <p:spPr>
          <a:xfrm>
            <a:off x="493776" y="1691640"/>
            <a:ext cx="2377440" cy="237744"/>
          </a:xfrm>
          <a:prstGeom prst="rect">
            <a:avLst/>
          </a:prstGeom>
          <a:solidFill>
            <a:srgbClr val="1E6B3C">
              <a:alpha val="15000"/>
            </a:srgbClr>
          </a:solidFill>
          <a:ln w="12700">
            <a:solidFill>
              <a:srgbClr val="1E6B3C">
                <a:alpha val="40000"/>
              </a:srgbClr>
            </a:solidFill>
            <a:prstDash val="solid"/>
          </a:ln>
        </p:spPr>
      </p:sp>
      <p:sp>
        <p:nvSpPr>
          <p:cNvPr id="10" name="Text 8"/>
          <p:cNvSpPr/>
          <p:nvPr/>
        </p:nvSpPr>
        <p:spPr>
          <a:xfrm>
            <a:off x="512064" y="1700784"/>
            <a:ext cx="2359152" cy="219456"/>
          </a:xfrm>
          <a:prstGeom prst="rect">
            <a:avLst/>
          </a:prstGeom>
          <a:noFill/>
          <a:ln/>
        </p:spPr>
        <p:txBody>
          <a:bodyPr wrap="square" lIns="0" tIns="0" rIns="0" bIns="0" rtlCol="0" anchor="ctr"/>
          <a:lstStyle/>
          <a:p>
            <a:pPr indent="0" marL="0">
              <a:buNone/>
            </a:pPr>
            <a:r>
              <a:rPr lang="en-US" sz="850" b="1" dirty="0">
                <a:solidFill>
                  <a:srgbClr val="1E6B3C"/>
                </a:solidFill>
              </a:rPr>
              <a:t>Κοινωνική Ευθύνη &amp; Εμπειρία</a:t>
            </a:r>
            <a:endParaRPr lang="en-US" sz="850" dirty="0"/>
          </a:p>
        </p:txBody>
      </p:sp>
      <p:sp>
        <p:nvSpPr>
          <p:cNvPr id="11" name="Text 9"/>
          <p:cNvSpPr/>
          <p:nvPr/>
        </p:nvSpPr>
        <p:spPr>
          <a:xfrm>
            <a:off x="493776" y="2011680"/>
            <a:ext cx="2523744" cy="2651760"/>
          </a:xfrm>
          <a:prstGeom prst="rect">
            <a:avLst/>
          </a:prstGeom>
          <a:noFill/>
          <a:ln/>
        </p:spPr>
        <p:txBody>
          <a:bodyPr wrap="square" lIns="0" tIns="0" rIns="0" bIns="0" rtlCol="0" anchor="ctr"/>
          <a:lstStyle/>
          <a:p>
            <a:pPr indent="0" marL="0">
              <a:buNone/>
            </a:pPr>
            <a:r>
              <a:rPr lang="en-US" sz="1000" dirty="0">
                <a:solidFill>
                  <a:srgbClr val="1E293B"/>
                </a:solidFill>
              </a:rPr>
              <a:t>Αναγνωρισμένη ως μία από τις πιο αξιοθαύμαστες εταιρείες παγκοσμίως (Fortune 2023). Με 40.199 καταστήματα ανά τον κόσμο, η δέσμευσή της στην κοινωνική ευθύνη αποτελεί βασικό πυλώνα της αξίας επωνυμίας της.</a:t>
            </a:r>
            <a:endParaRPr lang="en-US" sz="1000" dirty="0"/>
          </a:p>
        </p:txBody>
      </p:sp>
      <p:sp>
        <p:nvSpPr>
          <p:cNvPr id="12" name="Shape 10"/>
          <p:cNvSpPr/>
          <p:nvPr/>
        </p:nvSpPr>
        <p:spPr>
          <a:xfrm>
            <a:off x="3310128" y="1051560"/>
            <a:ext cx="2743200" cy="3749040"/>
          </a:xfrm>
          <a:prstGeom prst="rect">
            <a:avLst/>
          </a:prstGeom>
          <a:solidFill>
            <a:srgbClr val="EFF4FB"/>
          </a:solidFill>
          <a:ln w="12700">
            <a:solidFill>
              <a:srgbClr val="CBD5E1"/>
            </a:solidFill>
            <a:prstDash val="solid"/>
          </a:ln>
          <a:effectLst>
            <a:outerShdw sx="100000" sy="100000" kx="0" ky="0" algn="bl" rotWithShape="0" blurRad="101600" dist="25400" dir="8100000">
              <a:srgbClr val="000000">
                <a:alpha val="10000"/>
              </a:srgbClr>
            </a:outerShdw>
          </a:effectLst>
        </p:spPr>
      </p:sp>
      <p:sp>
        <p:nvSpPr>
          <p:cNvPr id="13" name="Shape 11"/>
          <p:cNvSpPr/>
          <p:nvPr/>
        </p:nvSpPr>
        <p:spPr>
          <a:xfrm>
            <a:off x="3310128" y="1051560"/>
            <a:ext cx="2743200" cy="548640"/>
          </a:xfrm>
          <a:prstGeom prst="rect">
            <a:avLst/>
          </a:prstGeom>
          <a:solidFill>
            <a:srgbClr val="C8102E"/>
          </a:solidFill>
          <a:ln w="12700">
            <a:solidFill>
              <a:srgbClr val="C8102E"/>
            </a:solidFill>
            <a:prstDash val="solid"/>
          </a:ln>
        </p:spPr>
      </p:sp>
      <p:sp>
        <p:nvSpPr>
          <p:cNvPr id="14" name="Text 12"/>
          <p:cNvSpPr/>
          <p:nvPr/>
        </p:nvSpPr>
        <p:spPr>
          <a:xfrm>
            <a:off x="3419856" y="1078992"/>
            <a:ext cx="2523744" cy="475488"/>
          </a:xfrm>
          <a:prstGeom prst="rect">
            <a:avLst/>
          </a:prstGeom>
          <a:noFill/>
          <a:ln/>
        </p:spPr>
        <p:txBody>
          <a:bodyPr wrap="square" lIns="0" tIns="0" rIns="0" bIns="0" rtlCol="0" anchor="ctr"/>
          <a:lstStyle/>
          <a:p>
            <a:pPr indent="0" marL="0">
              <a:buNone/>
            </a:pPr>
            <a:r>
              <a:rPr lang="en-US" sz="1600" b="1" dirty="0">
                <a:solidFill>
                  <a:srgbClr val="FFFFFF"/>
                </a:solidFill>
              </a:rPr>
              <a:t>🥤  Coca-Cola</a:t>
            </a:r>
            <a:endParaRPr lang="en-US" sz="1600" dirty="0"/>
          </a:p>
        </p:txBody>
      </p:sp>
      <p:sp>
        <p:nvSpPr>
          <p:cNvPr id="15" name="Shape 13"/>
          <p:cNvSpPr/>
          <p:nvPr/>
        </p:nvSpPr>
        <p:spPr>
          <a:xfrm>
            <a:off x="3419856" y="1691640"/>
            <a:ext cx="2377440" cy="237744"/>
          </a:xfrm>
          <a:prstGeom prst="rect">
            <a:avLst/>
          </a:prstGeom>
          <a:solidFill>
            <a:srgbClr val="C8102E">
              <a:alpha val="15000"/>
            </a:srgbClr>
          </a:solidFill>
          <a:ln w="12700">
            <a:solidFill>
              <a:srgbClr val="C8102E">
                <a:alpha val="40000"/>
              </a:srgbClr>
            </a:solidFill>
            <a:prstDash val="solid"/>
          </a:ln>
        </p:spPr>
      </p:sp>
      <p:sp>
        <p:nvSpPr>
          <p:cNvPr id="16" name="Text 14"/>
          <p:cNvSpPr/>
          <p:nvPr/>
        </p:nvSpPr>
        <p:spPr>
          <a:xfrm>
            <a:off x="3438144" y="1700784"/>
            <a:ext cx="2359152" cy="219456"/>
          </a:xfrm>
          <a:prstGeom prst="rect">
            <a:avLst/>
          </a:prstGeom>
          <a:noFill/>
          <a:ln/>
        </p:spPr>
        <p:txBody>
          <a:bodyPr wrap="square" lIns="0" tIns="0" rIns="0" bIns="0" rtlCol="0" anchor="ctr"/>
          <a:lstStyle/>
          <a:p>
            <a:pPr indent="0" marL="0">
              <a:buNone/>
            </a:pPr>
            <a:r>
              <a:rPr lang="en-US" sz="850" b="1" dirty="0">
                <a:solidFill>
                  <a:srgbClr val="C8102E"/>
                </a:solidFill>
              </a:rPr>
              <a:t>Συναισθηματική Σύνδεση &amp; Κληρονομιά</a:t>
            </a:r>
            <a:endParaRPr lang="en-US" sz="850" dirty="0"/>
          </a:p>
        </p:txBody>
      </p:sp>
      <p:sp>
        <p:nvSpPr>
          <p:cNvPr id="17" name="Text 15"/>
          <p:cNvSpPr/>
          <p:nvPr/>
        </p:nvSpPr>
        <p:spPr>
          <a:xfrm>
            <a:off x="3419856" y="2011680"/>
            <a:ext cx="2523744" cy="2651760"/>
          </a:xfrm>
          <a:prstGeom prst="rect">
            <a:avLst/>
          </a:prstGeom>
          <a:noFill/>
          <a:ln/>
        </p:spPr>
        <p:txBody>
          <a:bodyPr wrap="square" lIns="0" tIns="0" rIns="0" bIns="0" rtlCol="0" anchor="ctr"/>
          <a:lstStyle/>
          <a:p>
            <a:pPr indent="0" marL="0">
              <a:buNone/>
            </a:pPr>
            <a:r>
              <a:rPr lang="en-US" sz="1000" dirty="0">
                <a:solidFill>
                  <a:srgbClr val="1E293B"/>
                </a:solidFill>
              </a:rPr>
              <a:t>Με περιθώρια κέρδους 23–32%, αξιολογείται ως η πιο πολύτιμη μάρκα αναψυκτικών παγκοσμίως. Συμβολίζει θετικές εμπειρίες, ιστορία και συναισθηματικές σχέσεις — πέρα από το απλό προϊόν.</a:t>
            </a:r>
            <a:endParaRPr lang="en-US" sz="1000" dirty="0"/>
          </a:p>
        </p:txBody>
      </p:sp>
      <p:sp>
        <p:nvSpPr>
          <p:cNvPr id="18" name="Shape 16"/>
          <p:cNvSpPr/>
          <p:nvPr/>
        </p:nvSpPr>
        <p:spPr>
          <a:xfrm>
            <a:off x="6236208" y="1051560"/>
            <a:ext cx="2743200" cy="3749040"/>
          </a:xfrm>
          <a:prstGeom prst="rect">
            <a:avLst/>
          </a:prstGeom>
          <a:solidFill>
            <a:srgbClr val="EFF4FB"/>
          </a:solidFill>
          <a:ln w="12700">
            <a:solidFill>
              <a:srgbClr val="CBD5E1"/>
            </a:solidFill>
            <a:prstDash val="solid"/>
          </a:ln>
          <a:effectLst>
            <a:outerShdw sx="100000" sy="100000" kx="0" ky="0" algn="bl" rotWithShape="0" blurRad="101600" dist="25400" dir="8100000">
              <a:srgbClr val="000000">
                <a:alpha val="10000"/>
              </a:srgbClr>
            </a:outerShdw>
          </a:effectLst>
        </p:spPr>
      </p:sp>
      <p:sp>
        <p:nvSpPr>
          <p:cNvPr id="19" name="Shape 17"/>
          <p:cNvSpPr/>
          <p:nvPr/>
        </p:nvSpPr>
        <p:spPr>
          <a:xfrm>
            <a:off x="6236208" y="1051560"/>
            <a:ext cx="2743200" cy="548640"/>
          </a:xfrm>
          <a:prstGeom prst="rect">
            <a:avLst/>
          </a:prstGeom>
          <a:solidFill>
            <a:srgbClr val="8B2FC9"/>
          </a:solidFill>
          <a:ln w="12700">
            <a:solidFill>
              <a:srgbClr val="8B2FC9"/>
            </a:solidFill>
            <a:prstDash val="solid"/>
          </a:ln>
        </p:spPr>
      </p:sp>
      <p:sp>
        <p:nvSpPr>
          <p:cNvPr id="20" name="Text 18"/>
          <p:cNvSpPr/>
          <p:nvPr/>
        </p:nvSpPr>
        <p:spPr>
          <a:xfrm>
            <a:off x="6345936" y="1078992"/>
            <a:ext cx="2523744" cy="475488"/>
          </a:xfrm>
          <a:prstGeom prst="rect">
            <a:avLst/>
          </a:prstGeom>
          <a:noFill/>
          <a:ln/>
        </p:spPr>
        <p:txBody>
          <a:bodyPr wrap="square" lIns="0" tIns="0" rIns="0" bIns="0" rtlCol="0" anchor="ctr"/>
          <a:lstStyle/>
          <a:p>
            <a:pPr indent="0" marL="0">
              <a:buNone/>
            </a:pPr>
            <a:r>
              <a:rPr lang="en-US" sz="1600" b="1" dirty="0">
                <a:solidFill>
                  <a:srgbClr val="FFFFFF"/>
                </a:solidFill>
              </a:rPr>
              <a:t>🏎  Porsche</a:t>
            </a:r>
            <a:endParaRPr lang="en-US" sz="1600" dirty="0"/>
          </a:p>
        </p:txBody>
      </p:sp>
      <p:sp>
        <p:nvSpPr>
          <p:cNvPr id="21" name="Shape 19"/>
          <p:cNvSpPr/>
          <p:nvPr/>
        </p:nvSpPr>
        <p:spPr>
          <a:xfrm>
            <a:off x="6345936" y="1691640"/>
            <a:ext cx="2377440" cy="237744"/>
          </a:xfrm>
          <a:prstGeom prst="rect">
            <a:avLst/>
          </a:prstGeom>
          <a:solidFill>
            <a:srgbClr val="8B2FC9">
              <a:alpha val="15000"/>
            </a:srgbClr>
          </a:solidFill>
          <a:ln w="12700">
            <a:solidFill>
              <a:srgbClr val="8B2FC9">
                <a:alpha val="40000"/>
              </a:srgbClr>
            </a:solidFill>
            <a:prstDash val="solid"/>
          </a:ln>
        </p:spPr>
      </p:sp>
      <p:sp>
        <p:nvSpPr>
          <p:cNvPr id="22" name="Text 20"/>
          <p:cNvSpPr/>
          <p:nvPr/>
        </p:nvSpPr>
        <p:spPr>
          <a:xfrm>
            <a:off x="6364224" y="1700784"/>
            <a:ext cx="2359152" cy="219456"/>
          </a:xfrm>
          <a:prstGeom prst="rect">
            <a:avLst/>
          </a:prstGeom>
          <a:noFill/>
          <a:ln/>
        </p:spPr>
        <p:txBody>
          <a:bodyPr wrap="square" lIns="0" tIns="0" rIns="0" bIns="0" rtlCol="0" anchor="ctr"/>
          <a:lstStyle/>
          <a:p>
            <a:pPr indent="0" marL="0">
              <a:buNone/>
            </a:pPr>
            <a:r>
              <a:rPr lang="en-US" sz="850" b="1" dirty="0">
                <a:solidFill>
                  <a:srgbClr val="8B2FC9"/>
                </a:solidFill>
              </a:rPr>
              <a:t>Πολυτέλεια &amp; Εμπειρία Ιδιοκτησίας</a:t>
            </a:r>
            <a:endParaRPr lang="en-US" sz="850" dirty="0"/>
          </a:p>
        </p:txBody>
      </p:sp>
      <p:sp>
        <p:nvSpPr>
          <p:cNvPr id="23" name="Text 21"/>
          <p:cNvSpPr/>
          <p:nvPr/>
        </p:nvSpPr>
        <p:spPr>
          <a:xfrm>
            <a:off x="6345936" y="2011680"/>
            <a:ext cx="2523744" cy="2651760"/>
          </a:xfrm>
          <a:prstGeom prst="rect">
            <a:avLst/>
          </a:prstGeom>
          <a:noFill/>
          <a:ln/>
        </p:spPr>
        <p:txBody>
          <a:bodyPr wrap="square" lIns="0" tIns="0" rIns="0" bIns="0" rtlCol="0" anchor="ctr"/>
          <a:lstStyle/>
          <a:p>
            <a:pPr indent="0" marL="0">
              <a:buNone/>
            </a:pPr>
            <a:r>
              <a:rPr lang="en-US" sz="1000" dirty="0">
                <a:solidFill>
                  <a:srgbClr val="1E293B"/>
                </a:solidFill>
              </a:rPr>
              <a:t>Η χρήση υψηλής ποιότητας υλικών και η αδιαμφισβήτητη φήμη ως μάρκα πολυτελείας τής εξασφαλίζουν κορυφαία θέση στην κατηγορία της. Κορυφαία μάρκα πολυτελών αυτοκινήτων για το 2025 (US News &amp; World Report).</a:t>
            </a:r>
            <a:endParaRPr lang="en-US" sz="1000" dirty="0"/>
          </a:p>
        </p:txBody>
      </p:sp>
      <p:sp>
        <p:nvSpPr>
          <p:cNvPr id="24" name="Text 22"/>
          <p:cNvSpPr/>
          <p:nvPr/>
        </p:nvSpPr>
        <p:spPr>
          <a:xfrm>
            <a:off x="411480" y="4919472"/>
            <a:ext cx="8321040" cy="164592"/>
          </a:xfrm>
          <a:prstGeom prst="rect">
            <a:avLst/>
          </a:prstGeom>
          <a:noFill/>
          <a:ln/>
        </p:spPr>
        <p:txBody>
          <a:bodyPr wrap="square" lIns="0" tIns="0" rIns="0" bIns="0" rtlCol="0" anchor="ctr"/>
          <a:lstStyle/>
          <a:p>
            <a:pPr indent="0" marL="0">
              <a:buNone/>
            </a:pPr>
            <a:r>
              <a:rPr lang="en-US" sz="750" i="1" dirty="0">
                <a:solidFill>
                  <a:srgbClr val="64748B"/>
                </a:solidFill>
              </a:rPr>
              <a:t>Πηγή: Investopedia (investopedia.com/terms/b/brandequity.asp)</a:t>
            </a:r>
            <a:endParaRPr lang="en-US" sz="75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1A2B5E"/>
        </a:solidFill>
      </p:bgPr>
    </p:bg>
    <p:spTree>
      <p:nvGrpSpPr>
        <p:cNvPr id="1" name=""/>
        <p:cNvGrpSpPr/>
        <p:nvPr/>
      </p:nvGrpSpPr>
      <p:grpSpPr>
        <a:xfrm>
          <a:off x="0" y="0"/>
          <a:ext cx="0" cy="0"/>
          <a:chOff x="0" y="0"/>
          <a:chExt cx="0" cy="0"/>
        </a:xfrm>
      </p:grpSpPr>
      <p:sp>
        <p:nvSpPr>
          <p:cNvPr id="2" name="Shape 0"/>
          <p:cNvSpPr/>
          <p:nvPr/>
        </p:nvSpPr>
        <p:spPr>
          <a:xfrm>
            <a:off x="0" y="0"/>
            <a:ext cx="182880" cy="5143500"/>
          </a:xfrm>
          <a:prstGeom prst="rect">
            <a:avLst/>
          </a:prstGeom>
          <a:solidFill>
            <a:srgbClr val="E6A817"/>
          </a:solidFill>
          <a:ln w="12700">
            <a:solidFill>
              <a:srgbClr val="E6A817"/>
            </a:solidFill>
            <a:prstDash val="solid"/>
          </a:ln>
        </p:spPr>
      </p:sp>
      <p:sp>
        <p:nvSpPr>
          <p:cNvPr id="3" name="Shape 1"/>
          <p:cNvSpPr/>
          <p:nvPr/>
        </p:nvSpPr>
        <p:spPr>
          <a:xfrm>
            <a:off x="7315200" y="3474720"/>
            <a:ext cx="2194560" cy="2194560"/>
          </a:xfrm>
          <a:prstGeom prst="ellipse">
            <a:avLst/>
          </a:prstGeom>
          <a:solidFill>
            <a:srgbClr val="0D8C8C">
              <a:alpha val="22000"/>
            </a:srgbClr>
          </a:solidFill>
          <a:ln w="12700">
            <a:solidFill>
              <a:srgbClr val="0D8C8C">
                <a:alpha val="22000"/>
              </a:srgbClr>
            </a:solidFill>
            <a:prstDash val="solid"/>
          </a:ln>
        </p:spPr>
      </p:sp>
      <p:sp>
        <p:nvSpPr>
          <p:cNvPr id="4" name="Text 2"/>
          <p:cNvSpPr/>
          <p:nvPr/>
        </p:nvSpPr>
        <p:spPr>
          <a:xfrm>
            <a:off x="411480" y="274320"/>
            <a:ext cx="5486400" cy="256032"/>
          </a:xfrm>
          <a:prstGeom prst="rect">
            <a:avLst/>
          </a:prstGeom>
          <a:noFill/>
          <a:ln/>
        </p:spPr>
        <p:txBody>
          <a:bodyPr wrap="square" lIns="0" tIns="0" rIns="0" bIns="0" rtlCol="0" anchor="ctr"/>
          <a:lstStyle/>
          <a:p>
            <a:pPr indent="0" marL="0">
              <a:buNone/>
            </a:pPr>
            <a:r>
              <a:rPr lang="en-US" sz="900" b="1" spc="500" kern="0" dirty="0">
                <a:solidFill>
                  <a:srgbClr val="E6A817"/>
                </a:solidFill>
              </a:rPr>
              <a:t>ΣΥΝΔΕΣΗ</a:t>
            </a:r>
            <a:endParaRPr lang="en-US" sz="900" dirty="0"/>
          </a:p>
        </p:txBody>
      </p:sp>
      <p:sp>
        <p:nvSpPr>
          <p:cNvPr id="5" name="Text 3"/>
          <p:cNvSpPr/>
          <p:nvPr/>
        </p:nvSpPr>
        <p:spPr>
          <a:xfrm>
            <a:off x="411480" y="621792"/>
            <a:ext cx="8229600" cy="1005840"/>
          </a:xfrm>
          <a:prstGeom prst="rect">
            <a:avLst/>
          </a:prstGeom>
          <a:noFill/>
          <a:ln/>
        </p:spPr>
        <p:txBody>
          <a:bodyPr wrap="square" lIns="0" tIns="0" rIns="0" bIns="0" rtlCol="0" anchor="ctr"/>
          <a:lstStyle/>
          <a:p>
            <a:pPr indent="0" marL="0">
              <a:buNone/>
            </a:pPr>
            <a:r>
              <a:rPr lang="en-US" sz="2800" b="1" dirty="0">
                <a:solidFill>
                  <a:srgbClr val="FFFFFF"/>
                </a:solidFill>
              </a:rPr>
              <a:t>Από τις Αξίες</a:t>
            </a:r>
            <a:endParaRPr lang="en-US" sz="2800" dirty="0"/>
          </a:p>
          <a:p>
            <a:pPr indent="0" marL="0">
              <a:buNone/>
            </a:pPr>
            <a:r>
              <a:rPr lang="en-US" sz="2800" b="1" dirty="0">
                <a:solidFill>
                  <a:srgbClr val="FFFFFF"/>
                </a:solidFill>
              </a:rPr>
              <a:t>στην Αξία Επωνυμίας</a:t>
            </a:r>
            <a:endParaRPr lang="en-US" sz="2800" dirty="0"/>
          </a:p>
        </p:txBody>
      </p:sp>
      <p:sp>
        <p:nvSpPr>
          <p:cNvPr id="6" name="Shape 4"/>
          <p:cNvSpPr/>
          <p:nvPr/>
        </p:nvSpPr>
        <p:spPr>
          <a:xfrm>
            <a:off x="411480" y="1719072"/>
            <a:ext cx="8229600" cy="32004"/>
          </a:xfrm>
          <a:prstGeom prst="rect">
            <a:avLst/>
          </a:prstGeom>
          <a:solidFill>
            <a:srgbClr val="E6A817"/>
          </a:solidFill>
          <a:ln w="12700">
            <a:solidFill>
              <a:srgbClr val="E6A817"/>
            </a:solidFill>
            <a:prstDash val="solid"/>
          </a:ln>
        </p:spPr>
      </p:sp>
      <p:sp>
        <p:nvSpPr>
          <p:cNvPr id="7" name="Shape 5"/>
          <p:cNvSpPr/>
          <p:nvPr/>
        </p:nvSpPr>
        <p:spPr>
          <a:xfrm>
            <a:off x="411480" y="1920240"/>
            <a:ext cx="1901952" cy="1645920"/>
          </a:xfrm>
          <a:prstGeom prst="rect">
            <a:avLst/>
          </a:prstGeom>
          <a:solidFill>
            <a:srgbClr val="FFFFFF">
              <a:alpha val="10000"/>
            </a:srgbClr>
          </a:solidFill>
          <a:ln w="12700">
            <a:solidFill>
              <a:srgbClr val="0D8C8C">
                <a:alpha val="70000"/>
              </a:srgbClr>
            </a:solidFill>
            <a:prstDash val="solid"/>
          </a:ln>
        </p:spPr>
      </p:sp>
      <p:sp>
        <p:nvSpPr>
          <p:cNvPr id="8" name="Shape 6"/>
          <p:cNvSpPr/>
          <p:nvPr/>
        </p:nvSpPr>
        <p:spPr>
          <a:xfrm>
            <a:off x="411480" y="1920240"/>
            <a:ext cx="1901952" cy="91440"/>
          </a:xfrm>
          <a:prstGeom prst="rect">
            <a:avLst/>
          </a:prstGeom>
          <a:solidFill>
            <a:srgbClr val="0D8C8C"/>
          </a:solidFill>
          <a:ln w="12700">
            <a:solidFill>
              <a:srgbClr val="0D8C8C"/>
            </a:solidFill>
            <a:prstDash val="solid"/>
          </a:ln>
        </p:spPr>
      </p:sp>
      <p:sp>
        <p:nvSpPr>
          <p:cNvPr id="9" name="Text 7"/>
          <p:cNvSpPr/>
          <p:nvPr/>
        </p:nvSpPr>
        <p:spPr>
          <a:xfrm>
            <a:off x="502920" y="2057400"/>
            <a:ext cx="1737360" cy="457200"/>
          </a:xfrm>
          <a:prstGeom prst="rect">
            <a:avLst/>
          </a:prstGeom>
          <a:noFill/>
          <a:ln/>
        </p:spPr>
        <p:txBody>
          <a:bodyPr wrap="square" lIns="0" tIns="0" rIns="0" bIns="0" rtlCol="0" anchor="ctr"/>
          <a:lstStyle/>
          <a:p>
            <a:pPr algn="ctr" indent="0" marL="0">
              <a:buNone/>
            </a:pPr>
            <a:r>
              <a:rPr lang="en-US" sz="1150" b="1" dirty="0">
                <a:solidFill>
                  <a:srgbClr val="FFFFFF"/>
                </a:solidFill>
              </a:rPr>
              <a:t>Brand Values</a:t>
            </a:r>
            <a:endParaRPr lang="en-US" sz="1150" dirty="0"/>
          </a:p>
        </p:txBody>
      </p:sp>
      <p:sp>
        <p:nvSpPr>
          <p:cNvPr id="10" name="Text 8"/>
          <p:cNvSpPr/>
          <p:nvPr/>
        </p:nvSpPr>
        <p:spPr>
          <a:xfrm>
            <a:off x="502920" y="2560320"/>
            <a:ext cx="1737360" cy="868680"/>
          </a:xfrm>
          <a:prstGeom prst="rect">
            <a:avLst/>
          </a:prstGeom>
          <a:noFill/>
          <a:ln/>
        </p:spPr>
        <p:txBody>
          <a:bodyPr wrap="square" lIns="0" tIns="0" rIns="0" bIns="0" rtlCol="0" anchor="ctr"/>
          <a:lstStyle/>
          <a:p>
            <a:pPr algn="ctr" indent="0" marL="0">
              <a:buNone/>
            </a:pPr>
            <a:r>
              <a:rPr lang="en-US" sz="950" dirty="0">
                <a:solidFill>
                  <a:srgbClr val="FFFFFF"/>
                </a:solidFill>
              </a:rPr>
              <a:t>Οι αξίες της επωνυμίας</a:t>
            </a:r>
            <a:endParaRPr lang="en-US" sz="950" dirty="0"/>
          </a:p>
          <a:p>
            <a:pPr algn="ctr" indent="0" marL="0">
              <a:buNone/>
            </a:pPr>
            <a:r>
              <a:rPr lang="en-US" sz="950" dirty="0">
                <a:solidFill>
                  <a:srgbClr val="FFFFFF"/>
                </a:solidFill>
              </a:rPr>
              <a:t>(Τι πιστεύουμε)</a:t>
            </a:r>
            <a:endParaRPr lang="en-US" sz="950" dirty="0"/>
          </a:p>
        </p:txBody>
      </p:sp>
      <p:sp>
        <p:nvSpPr>
          <p:cNvPr id="11" name="Text 9"/>
          <p:cNvSpPr/>
          <p:nvPr/>
        </p:nvSpPr>
        <p:spPr>
          <a:xfrm>
            <a:off x="2313432" y="2468880"/>
            <a:ext cx="256032" cy="365760"/>
          </a:xfrm>
          <a:prstGeom prst="rect">
            <a:avLst/>
          </a:prstGeom>
          <a:noFill/>
          <a:ln/>
        </p:spPr>
        <p:txBody>
          <a:bodyPr wrap="square" lIns="0" tIns="0" rIns="0" bIns="0" rtlCol="0" anchor="ctr"/>
          <a:lstStyle/>
          <a:p>
            <a:pPr algn="ctr" indent="0" marL="0">
              <a:buNone/>
            </a:pPr>
            <a:r>
              <a:rPr lang="en-US" sz="1600" b="1" dirty="0">
                <a:solidFill>
                  <a:srgbClr val="E6A817"/>
                </a:solidFill>
              </a:rPr>
              <a:t>➡</a:t>
            </a:r>
            <a:endParaRPr lang="en-US" sz="1600" dirty="0"/>
          </a:p>
        </p:txBody>
      </p:sp>
      <p:sp>
        <p:nvSpPr>
          <p:cNvPr id="12" name="Shape 10"/>
          <p:cNvSpPr/>
          <p:nvPr/>
        </p:nvSpPr>
        <p:spPr>
          <a:xfrm>
            <a:off x="2560320" y="1920240"/>
            <a:ext cx="1901952" cy="1645920"/>
          </a:xfrm>
          <a:prstGeom prst="rect">
            <a:avLst/>
          </a:prstGeom>
          <a:solidFill>
            <a:srgbClr val="FFFFFF">
              <a:alpha val="10000"/>
            </a:srgbClr>
          </a:solidFill>
          <a:ln w="12700">
            <a:solidFill>
              <a:srgbClr val="E6A817">
                <a:alpha val="70000"/>
              </a:srgbClr>
            </a:solidFill>
            <a:prstDash val="solid"/>
          </a:ln>
        </p:spPr>
      </p:sp>
      <p:sp>
        <p:nvSpPr>
          <p:cNvPr id="13" name="Shape 11"/>
          <p:cNvSpPr/>
          <p:nvPr/>
        </p:nvSpPr>
        <p:spPr>
          <a:xfrm>
            <a:off x="2560320" y="1920240"/>
            <a:ext cx="1901952" cy="91440"/>
          </a:xfrm>
          <a:prstGeom prst="rect">
            <a:avLst/>
          </a:prstGeom>
          <a:solidFill>
            <a:srgbClr val="E6A817"/>
          </a:solidFill>
          <a:ln w="12700">
            <a:solidFill>
              <a:srgbClr val="E6A817"/>
            </a:solidFill>
            <a:prstDash val="solid"/>
          </a:ln>
        </p:spPr>
      </p:sp>
      <p:sp>
        <p:nvSpPr>
          <p:cNvPr id="14" name="Text 12"/>
          <p:cNvSpPr/>
          <p:nvPr/>
        </p:nvSpPr>
        <p:spPr>
          <a:xfrm>
            <a:off x="2651760" y="2057400"/>
            <a:ext cx="1737360" cy="457200"/>
          </a:xfrm>
          <a:prstGeom prst="rect">
            <a:avLst/>
          </a:prstGeom>
          <a:noFill/>
          <a:ln/>
        </p:spPr>
        <p:txBody>
          <a:bodyPr wrap="square" lIns="0" tIns="0" rIns="0" bIns="0" rtlCol="0" anchor="ctr"/>
          <a:lstStyle/>
          <a:p>
            <a:pPr algn="ctr" indent="0" marL="0">
              <a:buNone/>
            </a:pPr>
            <a:r>
              <a:rPr lang="en-US" sz="1150" b="1" dirty="0">
                <a:solidFill>
                  <a:srgbClr val="E6A817"/>
                </a:solidFill>
              </a:rPr>
              <a:t>Guiding Principles</a:t>
            </a:r>
            <a:endParaRPr lang="en-US" sz="1150" dirty="0"/>
          </a:p>
        </p:txBody>
      </p:sp>
      <p:sp>
        <p:nvSpPr>
          <p:cNvPr id="15" name="Text 13"/>
          <p:cNvSpPr/>
          <p:nvPr/>
        </p:nvSpPr>
        <p:spPr>
          <a:xfrm>
            <a:off x="2651760" y="2560320"/>
            <a:ext cx="1737360" cy="868680"/>
          </a:xfrm>
          <a:prstGeom prst="rect">
            <a:avLst/>
          </a:prstGeom>
          <a:noFill/>
          <a:ln/>
        </p:spPr>
        <p:txBody>
          <a:bodyPr wrap="square" lIns="0" tIns="0" rIns="0" bIns="0" rtlCol="0" anchor="ctr"/>
          <a:lstStyle/>
          <a:p>
            <a:pPr algn="ctr" indent="0" marL="0">
              <a:buNone/>
            </a:pPr>
            <a:r>
              <a:rPr lang="en-US" sz="950" dirty="0">
                <a:solidFill>
                  <a:srgbClr val="FFFFFF"/>
                </a:solidFill>
              </a:rPr>
              <a:t>Κατευθυντήριες αρχές</a:t>
            </a:r>
            <a:endParaRPr lang="en-US" sz="950" dirty="0"/>
          </a:p>
          <a:p>
            <a:pPr algn="ctr" indent="0" marL="0">
              <a:buNone/>
            </a:pPr>
            <a:r>
              <a:rPr lang="en-US" sz="950" dirty="0">
                <a:solidFill>
                  <a:srgbClr val="FFFFFF"/>
                </a:solidFill>
              </a:rPr>
              <a:t>(Πώς ενεργούμε)</a:t>
            </a:r>
            <a:endParaRPr lang="en-US" sz="950" dirty="0"/>
          </a:p>
        </p:txBody>
      </p:sp>
      <p:sp>
        <p:nvSpPr>
          <p:cNvPr id="16" name="Text 14"/>
          <p:cNvSpPr/>
          <p:nvPr/>
        </p:nvSpPr>
        <p:spPr>
          <a:xfrm>
            <a:off x="4462272" y="2468880"/>
            <a:ext cx="256032" cy="365760"/>
          </a:xfrm>
          <a:prstGeom prst="rect">
            <a:avLst/>
          </a:prstGeom>
          <a:noFill/>
          <a:ln/>
        </p:spPr>
        <p:txBody>
          <a:bodyPr wrap="square" lIns="0" tIns="0" rIns="0" bIns="0" rtlCol="0" anchor="ctr"/>
          <a:lstStyle/>
          <a:p>
            <a:pPr algn="ctr" indent="0" marL="0">
              <a:buNone/>
            </a:pPr>
            <a:r>
              <a:rPr lang="en-US" sz="1600" b="1" dirty="0">
                <a:solidFill>
                  <a:srgbClr val="E6A817"/>
                </a:solidFill>
              </a:rPr>
              <a:t>➡</a:t>
            </a:r>
            <a:endParaRPr lang="en-US" sz="1600" dirty="0"/>
          </a:p>
        </p:txBody>
      </p:sp>
      <p:sp>
        <p:nvSpPr>
          <p:cNvPr id="17" name="Shape 15"/>
          <p:cNvSpPr/>
          <p:nvPr/>
        </p:nvSpPr>
        <p:spPr>
          <a:xfrm>
            <a:off x="4709160" y="1920240"/>
            <a:ext cx="1901952" cy="1645920"/>
          </a:xfrm>
          <a:prstGeom prst="rect">
            <a:avLst/>
          </a:prstGeom>
          <a:solidFill>
            <a:srgbClr val="FFFFFF">
              <a:alpha val="10000"/>
            </a:srgbClr>
          </a:solidFill>
          <a:ln w="12700">
            <a:solidFill>
              <a:srgbClr val="7B61FF">
                <a:alpha val="70000"/>
              </a:srgbClr>
            </a:solidFill>
            <a:prstDash val="solid"/>
          </a:ln>
        </p:spPr>
      </p:sp>
      <p:sp>
        <p:nvSpPr>
          <p:cNvPr id="18" name="Shape 16"/>
          <p:cNvSpPr/>
          <p:nvPr/>
        </p:nvSpPr>
        <p:spPr>
          <a:xfrm>
            <a:off x="4709160" y="1920240"/>
            <a:ext cx="1901952" cy="91440"/>
          </a:xfrm>
          <a:prstGeom prst="rect">
            <a:avLst/>
          </a:prstGeom>
          <a:solidFill>
            <a:srgbClr val="7B61FF"/>
          </a:solidFill>
          <a:ln w="12700">
            <a:solidFill>
              <a:srgbClr val="7B61FF"/>
            </a:solidFill>
            <a:prstDash val="solid"/>
          </a:ln>
        </p:spPr>
      </p:sp>
      <p:sp>
        <p:nvSpPr>
          <p:cNvPr id="19" name="Text 17"/>
          <p:cNvSpPr/>
          <p:nvPr/>
        </p:nvSpPr>
        <p:spPr>
          <a:xfrm>
            <a:off x="4800600" y="2057400"/>
            <a:ext cx="1737360" cy="457200"/>
          </a:xfrm>
          <a:prstGeom prst="rect">
            <a:avLst/>
          </a:prstGeom>
          <a:noFill/>
          <a:ln/>
        </p:spPr>
        <p:txBody>
          <a:bodyPr wrap="square" lIns="0" tIns="0" rIns="0" bIns="0" rtlCol="0" anchor="ctr"/>
          <a:lstStyle/>
          <a:p>
            <a:pPr algn="ctr" indent="0" marL="0">
              <a:buNone/>
            </a:pPr>
            <a:r>
              <a:rPr lang="en-US" sz="1150" b="1" dirty="0">
                <a:solidFill>
                  <a:srgbClr val="FFFFFF"/>
                </a:solidFill>
              </a:rPr>
              <a:t>Brand Perception</a:t>
            </a:r>
            <a:endParaRPr lang="en-US" sz="1150" dirty="0"/>
          </a:p>
        </p:txBody>
      </p:sp>
      <p:sp>
        <p:nvSpPr>
          <p:cNvPr id="20" name="Text 18"/>
          <p:cNvSpPr/>
          <p:nvPr/>
        </p:nvSpPr>
        <p:spPr>
          <a:xfrm>
            <a:off x="4800600" y="2560320"/>
            <a:ext cx="1737360" cy="868680"/>
          </a:xfrm>
          <a:prstGeom prst="rect">
            <a:avLst/>
          </a:prstGeom>
          <a:noFill/>
          <a:ln/>
        </p:spPr>
        <p:txBody>
          <a:bodyPr wrap="square" lIns="0" tIns="0" rIns="0" bIns="0" rtlCol="0" anchor="ctr"/>
          <a:lstStyle/>
          <a:p>
            <a:pPr algn="ctr" indent="0" marL="0">
              <a:buNone/>
            </a:pPr>
            <a:r>
              <a:rPr lang="en-US" sz="950" dirty="0">
                <a:solidFill>
                  <a:srgbClr val="FFFFFF"/>
                </a:solidFill>
              </a:rPr>
              <a:t>Αντίληψη αγοράς</a:t>
            </a:r>
            <a:endParaRPr lang="en-US" sz="950" dirty="0"/>
          </a:p>
          <a:p>
            <a:pPr algn="ctr" indent="0" marL="0">
              <a:buNone/>
            </a:pPr>
            <a:r>
              <a:rPr lang="en-US" sz="950" dirty="0">
                <a:solidFill>
                  <a:srgbClr val="FFFFFF"/>
                </a:solidFill>
              </a:rPr>
              <a:t>(Τι βλέπουν οι πελάτες)</a:t>
            </a:r>
            <a:endParaRPr lang="en-US" sz="950" dirty="0"/>
          </a:p>
        </p:txBody>
      </p:sp>
      <p:sp>
        <p:nvSpPr>
          <p:cNvPr id="21" name="Text 19"/>
          <p:cNvSpPr/>
          <p:nvPr/>
        </p:nvSpPr>
        <p:spPr>
          <a:xfrm>
            <a:off x="6611112" y="2468880"/>
            <a:ext cx="256032" cy="365760"/>
          </a:xfrm>
          <a:prstGeom prst="rect">
            <a:avLst/>
          </a:prstGeom>
          <a:noFill/>
          <a:ln/>
        </p:spPr>
        <p:txBody>
          <a:bodyPr wrap="square" lIns="0" tIns="0" rIns="0" bIns="0" rtlCol="0" anchor="ctr"/>
          <a:lstStyle/>
          <a:p>
            <a:pPr algn="ctr" indent="0" marL="0">
              <a:buNone/>
            </a:pPr>
            <a:r>
              <a:rPr lang="en-US" sz="1600" b="1" dirty="0">
                <a:solidFill>
                  <a:srgbClr val="E6A817"/>
                </a:solidFill>
              </a:rPr>
              <a:t>➡</a:t>
            </a:r>
            <a:endParaRPr lang="en-US" sz="1600" dirty="0"/>
          </a:p>
        </p:txBody>
      </p:sp>
      <p:sp>
        <p:nvSpPr>
          <p:cNvPr id="22" name="Shape 20"/>
          <p:cNvSpPr/>
          <p:nvPr/>
        </p:nvSpPr>
        <p:spPr>
          <a:xfrm>
            <a:off x="6858000" y="1920240"/>
            <a:ext cx="1901952" cy="1645920"/>
          </a:xfrm>
          <a:prstGeom prst="rect">
            <a:avLst/>
          </a:prstGeom>
          <a:solidFill>
            <a:srgbClr val="FFFFFF">
              <a:alpha val="10000"/>
            </a:srgbClr>
          </a:solidFill>
          <a:ln w="12700">
            <a:solidFill>
              <a:srgbClr val="E6A817">
                <a:alpha val="70000"/>
              </a:srgbClr>
            </a:solidFill>
            <a:prstDash val="solid"/>
          </a:ln>
        </p:spPr>
      </p:sp>
      <p:sp>
        <p:nvSpPr>
          <p:cNvPr id="23" name="Shape 21"/>
          <p:cNvSpPr/>
          <p:nvPr/>
        </p:nvSpPr>
        <p:spPr>
          <a:xfrm>
            <a:off x="6858000" y="1920240"/>
            <a:ext cx="1901952" cy="91440"/>
          </a:xfrm>
          <a:prstGeom prst="rect">
            <a:avLst/>
          </a:prstGeom>
          <a:solidFill>
            <a:srgbClr val="E6A817"/>
          </a:solidFill>
          <a:ln w="12700">
            <a:solidFill>
              <a:srgbClr val="E6A817"/>
            </a:solidFill>
            <a:prstDash val="solid"/>
          </a:ln>
        </p:spPr>
      </p:sp>
      <p:sp>
        <p:nvSpPr>
          <p:cNvPr id="24" name="Text 22"/>
          <p:cNvSpPr/>
          <p:nvPr/>
        </p:nvSpPr>
        <p:spPr>
          <a:xfrm>
            <a:off x="6949440" y="2057400"/>
            <a:ext cx="1737360" cy="457200"/>
          </a:xfrm>
          <a:prstGeom prst="rect">
            <a:avLst/>
          </a:prstGeom>
          <a:noFill/>
          <a:ln/>
        </p:spPr>
        <p:txBody>
          <a:bodyPr wrap="square" lIns="0" tIns="0" rIns="0" bIns="0" rtlCol="0" anchor="ctr"/>
          <a:lstStyle/>
          <a:p>
            <a:pPr algn="ctr" indent="0" marL="0">
              <a:buNone/>
            </a:pPr>
            <a:r>
              <a:rPr lang="en-US" sz="1150" b="1" dirty="0">
                <a:solidFill>
                  <a:srgbClr val="E6A817"/>
                </a:solidFill>
              </a:rPr>
              <a:t>Brand Equity</a:t>
            </a:r>
            <a:endParaRPr lang="en-US" sz="1150" dirty="0"/>
          </a:p>
        </p:txBody>
      </p:sp>
      <p:sp>
        <p:nvSpPr>
          <p:cNvPr id="25" name="Text 23"/>
          <p:cNvSpPr/>
          <p:nvPr/>
        </p:nvSpPr>
        <p:spPr>
          <a:xfrm>
            <a:off x="6949440" y="2560320"/>
            <a:ext cx="1737360" cy="868680"/>
          </a:xfrm>
          <a:prstGeom prst="rect">
            <a:avLst/>
          </a:prstGeom>
          <a:noFill/>
          <a:ln/>
        </p:spPr>
        <p:txBody>
          <a:bodyPr wrap="square" lIns="0" tIns="0" rIns="0" bIns="0" rtlCol="0" anchor="ctr"/>
          <a:lstStyle/>
          <a:p>
            <a:pPr algn="ctr" indent="0" marL="0">
              <a:buNone/>
            </a:pPr>
            <a:r>
              <a:rPr lang="en-US" sz="950" dirty="0">
                <a:solidFill>
                  <a:srgbClr val="FFFFFF"/>
                </a:solidFill>
              </a:rPr>
              <a:t>Αξία επωνυμίας</a:t>
            </a:r>
            <a:endParaRPr lang="en-US" sz="950" dirty="0"/>
          </a:p>
          <a:p>
            <a:pPr algn="ctr" indent="0" marL="0">
              <a:buNone/>
            </a:pPr>
            <a:r>
              <a:rPr lang="en-US" sz="950" dirty="0">
                <a:solidFill>
                  <a:srgbClr val="FFFFFF"/>
                </a:solidFill>
              </a:rPr>
              <a:t>(Το αποτέλεσμα)</a:t>
            </a:r>
            <a:endParaRPr lang="en-US" sz="950" dirty="0"/>
          </a:p>
        </p:txBody>
      </p:sp>
      <p:sp>
        <p:nvSpPr>
          <p:cNvPr id="26" name="Shape 24"/>
          <p:cNvSpPr/>
          <p:nvPr/>
        </p:nvSpPr>
        <p:spPr>
          <a:xfrm>
            <a:off x="411480" y="3794760"/>
            <a:ext cx="8321040" cy="987552"/>
          </a:xfrm>
          <a:prstGeom prst="rect">
            <a:avLst/>
          </a:prstGeom>
          <a:solidFill>
            <a:srgbClr val="FFFFFF">
              <a:alpha val="10000"/>
            </a:srgbClr>
          </a:solidFill>
          <a:ln w="12700">
            <a:solidFill>
              <a:srgbClr val="0D8C8C">
                <a:alpha val="60000"/>
              </a:srgbClr>
            </a:solidFill>
            <a:prstDash val="solid"/>
          </a:ln>
        </p:spPr>
      </p:sp>
      <p:sp>
        <p:nvSpPr>
          <p:cNvPr id="27" name="Text 25"/>
          <p:cNvSpPr/>
          <p:nvPr/>
        </p:nvSpPr>
        <p:spPr>
          <a:xfrm>
            <a:off x="594360" y="3840480"/>
            <a:ext cx="7955280" cy="868680"/>
          </a:xfrm>
          <a:prstGeom prst="rect">
            <a:avLst/>
          </a:prstGeom>
          <a:noFill/>
          <a:ln/>
        </p:spPr>
        <p:txBody>
          <a:bodyPr wrap="square" lIns="50800" tIns="50800" rIns="50800" bIns="50800" rtlCol="0" anchor="ctr"/>
          <a:lstStyle/>
          <a:p>
            <a:pPr indent="0" marL="0">
              <a:buNone/>
            </a:pPr>
            <a:r>
              <a:rPr lang="en-US" sz="1200" b="1" dirty="0">
                <a:solidFill>
                  <a:srgbClr val="E6A817"/>
                </a:solidFill>
              </a:rPr>
              <a:t>★  Βασική ιδέα: </a:t>
            </a:r>
            <a:pPr indent="0" marL="0">
              <a:buNone/>
            </a:pPr>
            <a:r>
              <a:rPr lang="en-US" sz="1200" dirty="0">
                <a:solidFill>
                  <a:srgbClr val="FFFFFF"/>
                </a:solidFill>
              </a:rPr>
              <a:t>Οι αξίες επωνυμίας είναι ο σπόρος. Οι κατευθυντήριες αρχές το νερό. Η Brand Equity ο καρπός. Χωρίς αυθεντικές αξίες, η αξία επωνυμίας είναι εύθραυστη.</a:t>
            </a:r>
            <a:endParaRPr lang="en-US" sz="1200" dirty="0"/>
          </a:p>
        </p:txBody>
      </p:sp>
      <p:sp>
        <p:nvSpPr>
          <p:cNvPr id="28" name="Text 26"/>
          <p:cNvSpPr/>
          <p:nvPr/>
        </p:nvSpPr>
        <p:spPr>
          <a:xfrm>
            <a:off x="411480" y="4919472"/>
            <a:ext cx="8321040" cy="164592"/>
          </a:xfrm>
          <a:prstGeom prst="rect">
            <a:avLst/>
          </a:prstGeom>
          <a:noFill/>
          <a:ln/>
        </p:spPr>
        <p:txBody>
          <a:bodyPr wrap="square" lIns="0" tIns="0" rIns="0" bIns="0" rtlCol="0" anchor="ctr"/>
          <a:lstStyle/>
          <a:p>
            <a:pPr indent="0" marL="0">
              <a:buNone/>
            </a:pPr>
            <a:r>
              <a:rPr lang="en-US" sz="750" i="1" dirty="0">
                <a:solidFill>
                  <a:srgbClr val="6688AA"/>
                </a:solidFill>
              </a:rPr>
              <a:t>Πηγές: The Branding Journal | Investopedia</a:t>
            </a:r>
            <a:endParaRPr lang="en-US" sz="7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8</Slides>
  <Notes>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8</vt:i4>
      </vt:variant>
    </vt:vector>
  </HeadingPairs>
  <TitlesOfParts>
    <vt:vector size="11" baseType="lpstr">
      <vt:lpstr>Arial</vt:lpstr>
      <vt:lpstr>Calibri</vt:lpstr>
      <vt:lpstr>Office Theme</vt:lpstr>
      <vt:lpstr>Slide 1</vt:lpstr>
      <vt:lpstr>Slide 2</vt:lpstr>
      <vt:lpstr>Slide 3</vt:lpstr>
      <vt:lpstr>Slide 4</vt:lpstr>
      <vt:lpstr>Slide 5</vt:lpstr>
      <vt:lpstr>Slide 6</vt:lpstr>
      <vt:lpstr>Slide 7</vt:lpstr>
      <vt:lpstr>Slide 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2026-05-16T09:19:06Z</dcterms:created>
  <dcterms:modified xsi:type="dcterms:W3CDTF">2026-05-16T09:19:06Z</dcterms:modified>
</cp:coreProperties>
</file>