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312" r:id="rId2"/>
    <p:sldId id="374" r:id="rId3"/>
    <p:sldId id="375" r:id="rId4"/>
    <p:sldId id="376" r:id="rId5"/>
    <p:sldId id="377" r:id="rId6"/>
    <p:sldId id="378" r:id="rId7"/>
    <p:sldId id="379" r:id="rId8"/>
    <p:sldId id="380" r:id="rId9"/>
    <p:sldId id="381" r:id="rId10"/>
    <p:sldId id="262" r:id="rId11"/>
    <p:sldId id="338" r:id="rId12"/>
    <p:sldId id="339" r:id="rId13"/>
    <p:sldId id="337" r:id="rId14"/>
    <p:sldId id="260" r:id="rId15"/>
    <p:sldId id="336" r:id="rId16"/>
    <p:sldId id="279" r:id="rId17"/>
    <p:sldId id="340" r:id="rId18"/>
    <p:sldId id="344" r:id="rId19"/>
    <p:sldId id="341" r:id="rId20"/>
    <p:sldId id="342" r:id="rId21"/>
    <p:sldId id="343" r:id="rId22"/>
    <p:sldId id="345" r:id="rId23"/>
    <p:sldId id="346" r:id="rId24"/>
    <p:sldId id="347" r:id="rId25"/>
    <p:sldId id="348" r:id="rId26"/>
    <p:sldId id="349" r:id="rId27"/>
    <p:sldId id="350" r:id="rId28"/>
    <p:sldId id="351" r:id="rId29"/>
    <p:sldId id="352" r:id="rId30"/>
    <p:sldId id="353" r:id="rId31"/>
    <p:sldId id="354" r:id="rId32"/>
    <p:sldId id="355" r:id="rId33"/>
    <p:sldId id="382" r:id="rId34"/>
    <p:sldId id="356" r:id="rId35"/>
    <p:sldId id="357" r:id="rId36"/>
    <p:sldId id="358" r:id="rId37"/>
    <p:sldId id="359" r:id="rId38"/>
    <p:sldId id="360" r:id="rId39"/>
    <p:sldId id="387" r:id="rId40"/>
    <p:sldId id="362" r:id="rId41"/>
    <p:sldId id="363" r:id="rId42"/>
    <p:sldId id="364" r:id="rId43"/>
    <p:sldId id="365" r:id="rId44"/>
    <p:sldId id="366" r:id="rId45"/>
    <p:sldId id="367" r:id="rId46"/>
    <p:sldId id="368" r:id="rId47"/>
    <p:sldId id="369" r:id="rId48"/>
    <p:sldId id="370" r:id="rId49"/>
    <p:sldId id="371" r:id="rId50"/>
    <p:sldId id="388" r:id="rId51"/>
    <p:sldId id="389" r:id="rId52"/>
    <p:sldId id="390" r:id="rId53"/>
    <p:sldId id="391" r:id="rId54"/>
    <p:sldId id="372" r:id="rId55"/>
    <p:sldId id="373" r:id="rId56"/>
    <p:sldId id="383" r:id="rId57"/>
    <p:sldId id="384" r:id="rId58"/>
    <p:sldId id="385" r:id="rId59"/>
    <p:sldId id="386" r:id="rId60"/>
    <p:sldId id="392" r:id="rId61"/>
    <p:sldId id="393" r:id="rId62"/>
    <p:sldId id="399" r:id="rId63"/>
    <p:sldId id="394" r:id="rId64"/>
    <p:sldId id="395" r:id="rId65"/>
    <p:sldId id="396" r:id="rId66"/>
    <p:sldId id="397" r:id="rId67"/>
    <p:sldId id="398" r:id="rId68"/>
    <p:sldId id="400" r:id="rId69"/>
    <p:sldId id="30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9F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42" autoAdjust="0"/>
  </p:normalViewPr>
  <p:slideViewPr>
    <p:cSldViewPr>
      <p:cViewPr varScale="1">
        <p:scale>
          <a:sx n="58" d="100"/>
          <a:sy n="58" d="100"/>
        </p:scale>
        <p:origin x="1448"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19E6A-3D9A-476F-A3D3-17576DB96F0D}" type="datetimeFigureOut">
              <a:rPr lang="en-US" smtClean="0"/>
              <a:t>4/9/2025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E00EE-51B7-427A-A47E-C6D79D31F839}" type="slidenum">
              <a:rPr lang="en-US" smtClean="0"/>
              <a:t>‹#›</a:t>
            </a:fld>
            <a:endParaRPr lang="en-US" dirty="0"/>
          </a:p>
        </p:txBody>
      </p:sp>
    </p:spTree>
    <p:extLst>
      <p:ext uri="{BB962C8B-B14F-4D97-AF65-F5344CB8AC3E}">
        <p14:creationId xmlns:p14="http://schemas.microsoft.com/office/powerpoint/2010/main" val="34710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07606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11</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2614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12</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0987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13</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9987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15</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6804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16</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17</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6833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18</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38453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19</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501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20</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2885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72583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21</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11590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22</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10401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23</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9708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82556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25</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8783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26</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90767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27</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0729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28</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7926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29</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25854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30</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8975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53807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31</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40390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32</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43661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33</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13498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02350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35</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91956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36</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82307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37</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1459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38</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88304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39</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43011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40</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6977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33460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41</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39551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42</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87380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43</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1490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35799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45</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65554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46</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401032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47</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69608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48</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48757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49</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442788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50</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5314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8247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51</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9764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52</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44085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53</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443711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989043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55</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56971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56</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510708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57</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70551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58</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99149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59</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618958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60</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0041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7</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16328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61</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268760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62</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6534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63</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32642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452692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65</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180568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66</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798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67</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60930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68</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29122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69</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8</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5212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9</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5347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BC269A-83D9-49AD-9383-9E07F7013194}" type="slidenum">
              <a:rPr lang="el-GR" altLang="en-US"/>
              <a:pPr eaLnBrk="1" hangingPunct="1"/>
              <a:t>10</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A76AB4-ACA7-4BF1-A31A-2D551EC82C5A}" type="datetime1">
              <a:rPr lang="en-US" smtClean="0"/>
              <a:t>4/9/2025</a:t>
            </a:fld>
            <a:endParaRPr lang="en-US" dirty="0"/>
          </a:p>
        </p:txBody>
      </p:sp>
      <p:sp>
        <p:nvSpPr>
          <p:cNvPr id="5" name="Footer Placeholder 4"/>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6" name="Slide Number Placeholder 5"/>
          <p:cNvSpPr>
            <a:spLocks noGrp="1"/>
          </p:cNvSpPr>
          <p:nvPr>
            <p:ph type="sldNum" sz="quarter" idx="12"/>
          </p:nvPr>
        </p:nvSpPr>
        <p:spPr/>
        <p:txBody>
          <a:bodyPr/>
          <a:lstStyle/>
          <a:p>
            <a:fld id="{21B7FA9E-F796-4072-B87E-7B8B10BED3DB}"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28C56-69C9-46EF-8EF6-8837EC860A3A}" type="datetime1">
              <a:rPr lang="en-US" smtClean="0"/>
              <a:t>4/9/2025</a:t>
            </a:fld>
            <a:endParaRPr lang="en-US" dirty="0"/>
          </a:p>
        </p:txBody>
      </p:sp>
      <p:sp>
        <p:nvSpPr>
          <p:cNvPr id="5" name="Footer Placeholder 4"/>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6" name="Slide Number Placeholder 5"/>
          <p:cNvSpPr>
            <a:spLocks noGrp="1"/>
          </p:cNvSpPr>
          <p:nvPr>
            <p:ph type="sldNum" sz="quarter" idx="12"/>
          </p:nvPr>
        </p:nvSpPr>
        <p:spPr/>
        <p:txBody>
          <a:bodyPr/>
          <a:lstStyle/>
          <a:p>
            <a:fld id="{21B7FA9E-F796-4072-B87E-7B8B10BED3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D2FEC-3F28-470C-9E6D-BB53D89E8042}" type="datetime1">
              <a:rPr lang="en-US" smtClean="0"/>
              <a:t>4/9/2025</a:t>
            </a:fld>
            <a:endParaRPr lang="en-US" dirty="0"/>
          </a:p>
        </p:txBody>
      </p:sp>
      <p:sp>
        <p:nvSpPr>
          <p:cNvPr id="5" name="Footer Placeholder 4"/>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6" name="Slide Number Placeholder 5"/>
          <p:cNvSpPr>
            <a:spLocks noGrp="1"/>
          </p:cNvSpPr>
          <p:nvPr>
            <p:ph type="sldNum" sz="quarter" idx="12"/>
          </p:nvPr>
        </p:nvSpPr>
        <p:spPr/>
        <p:txBody>
          <a:bodyPr/>
          <a:lstStyle/>
          <a:p>
            <a:fld id="{21B7FA9E-F796-4072-B87E-7B8B10BED3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0C560-AE67-4114-8433-ACE5A5FF94A3}" type="datetime1">
              <a:rPr lang="en-US" smtClean="0"/>
              <a:t>4/9/2025</a:t>
            </a:fld>
            <a:endParaRPr lang="en-US" dirty="0"/>
          </a:p>
        </p:txBody>
      </p:sp>
      <p:sp>
        <p:nvSpPr>
          <p:cNvPr id="5" name="Footer Placeholder 4"/>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6" name="Slide Number Placeholder 5"/>
          <p:cNvSpPr>
            <a:spLocks noGrp="1"/>
          </p:cNvSpPr>
          <p:nvPr>
            <p:ph type="sldNum" sz="quarter" idx="12"/>
          </p:nvPr>
        </p:nvSpPr>
        <p:spPr/>
        <p:txBody>
          <a:bodyPr/>
          <a:lstStyle/>
          <a:p>
            <a:fld id="{21B7FA9E-F796-4072-B87E-7B8B10BED3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D6864-7DD3-4C6A-9904-C6C74322E3ED}" type="datetime1">
              <a:rPr lang="en-US" smtClean="0"/>
              <a:t>4/9/2025</a:t>
            </a:fld>
            <a:endParaRPr lang="en-US" dirty="0"/>
          </a:p>
        </p:txBody>
      </p:sp>
      <p:sp>
        <p:nvSpPr>
          <p:cNvPr id="5" name="Footer Placeholder 4"/>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6" name="Slide Number Placeholder 5"/>
          <p:cNvSpPr>
            <a:spLocks noGrp="1"/>
          </p:cNvSpPr>
          <p:nvPr>
            <p:ph type="sldNum" sz="quarter" idx="12"/>
          </p:nvPr>
        </p:nvSpPr>
        <p:spPr/>
        <p:txBody>
          <a:bodyPr/>
          <a:lstStyle/>
          <a:p>
            <a:fld id="{21B7FA9E-F796-4072-B87E-7B8B10BED3DB}"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D8C65-74FC-4A83-AD6E-C6B064D44D2D}" type="datetime1">
              <a:rPr lang="en-US" smtClean="0"/>
              <a:t>4/9/2025</a:t>
            </a:fld>
            <a:endParaRPr lang="en-US" dirty="0"/>
          </a:p>
        </p:txBody>
      </p:sp>
      <p:sp>
        <p:nvSpPr>
          <p:cNvPr id="6" name="Footer Placeholder 5"/>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7" name="Slide Number Placeholder 6"/>
          <p:cNvSpPr>
            <a:spLocks noGrp="1"/>
          </p:cNvSpPr>
          <p:nvPr>
            <p:ph type="sldNum" sz="quarter" idx="12"/>
          </p:nvPr>
        </p:nvSpPr>
        <p:spPr/>
        <p:txBody>
          <a:bodyPr/>
          <a:lstStyle/>
          <a:p>
            <a:fld id="{21B7FA9E-F796-4072-B87E-7B8B10BED3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EBFCDC-E533-4784-874B-A7795F31BD92}" type="datetime1">
              <a:rPr lang="en-US" smtClean="0"/>
              <a:t>4/9/2025</a:t>
            </a:fld>
            <a:endParaRPr lang="en-US" dirty="0"/>
          </a:p>
        </p:txBody>
      </p:sp>
      <p:sp>
        <p:nvSpPr>
          <p:cNvPr id="8" name="Footer Placeholder 7"/>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9" name="Slide Number Placeholder 8"/>
          <p:cNvSpPr>
            <a:spLocks noGrp="1"/>
          </p:cNvSpPr>
          <p:nvPr>
            <p:ph type="sldNum" sz="quarter" idx="12"/>
          </p:nvPr>
        </p:nvSpPr>
        <p:spPr/>
        <p:txBody>
          <a:bodyPr/>
          <a:lstStyle/>
          <a:p>
            <a:fld id="{21B7FA9E-F796-4072-B87E-7B8B10BED3DB}"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C2BB8B-CF95-4EE2-85C1-88D1AD62ACB3}" type="datetime1">
              <a:rPr lang="en-US" smtClean="0"/>
              <a:t>4/9/2025</a:t>
            </a:fld>
            <a:endParaRPr lang="en-US" dirty="0"/>
          </a:p>
        </p:txBody>
      </p:sp>
      <p:sp>
        <p:nvSpPr>
          <p:cNvPr id="4" name="Footer Placeholder 3"/>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5" name="Slide Number Placeholder 4"/>
          <p:cNvSpPr>
            <a:spLocks noGrp="1"/>
          </p:cNvSpPr>
          <p:nvPr>
            <p:ph type="sldNum" sz="quarter" idx="12"/>
          </p:nvPr>
        </p:nvSpPr>
        <p:spPr/>
        <p:txBody>
          <a:bodyPr/>
          <a:lstStyle/>
          <a:p>
            <a:fld id="{21B7FA9E-F796-4072-B87E-7B8B10BED3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64E5B-E155-48B7-BF07-957F9C544D06}" type="datetime1">
              <a:rPr lang="en-US" smtClean="0"/>
              <a:t>4/9/2025</a:t>
            </a:fld>
            <a:endParaRPr lang="en-US" dirty="0"/>
          </a:p>
        </p:txBody>
      </p:sp>
      <p:sp>
        <p:nvSpPr>
          <p:cNvPr id="3" name="Footer Placeholder 2"/>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4" name="Slide Number Placeholder 3"/>
          <p:cNvSpPr>
            <a:spLocks noGrp="1"/>
          </p:cNvSpPr>
          <p:nvPr>
            <p:ph type="sldNum" sz="quarter" idx="12"/>
          </p:nvPr>
        </p:nvSpPr>
        <p:spPr/>
        <p:txBody>
          <a:bodyPr/>
          <a:lstStyle/>
          <a:p>
            <a:fld id="{21B7FA9E-F796-4072-B87E-7B8B10BED3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10C6F-BA1C-48A1-9AAB-7BC8213481C3}" type="datetime1">
              <a:rPr lang="en-US" smtClean="0"/>
              <a:t>4/9/2025</a:t>
            </a:fld>
            <a:endParaRPr lang="en-US" dirty="0"/>
          </a:p>
        </p:txBody>
      </p:sp>
      <p:sp>
        <p:nvSpPr>
          <p:cNvPr id="6" name="Footer Placeholder 5"/>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7" name="Slide Number Placeholder 6"/>
          <p:cNvSpPr>
            <a:spLocks noGrp="1"/>
          </p:cNvSpPr>
          <p:nvPr>
            <p:ph type="sldNum" sz="quarter" idx="12"/>
          </p:nvPr>
        </p:nvSpPr>
        <p:spPr/>
        <p:txBody>
          <a:bodyPr/>
          <a:lstStyle/>
          <a:p>
            <a:fld id="{21B7FA9E-F796-4072-B87E-7B8B10BED3DB}"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37E31D-025D-42BF-8584-8A3953C2B339}" type="datetime1">
              <a:rPr lang="en-US" smtClean="0"/>
              <a:t>4/9/2025</a:t>
            </a:fld>
            <a:endParaRPr lang="en-US" dirty="0"/>
          </a:p>
        </p:txBody>
      </p:sp>
      <p:sp>
        <p:nvSpPr>
          <p:cNvPr id="6" name="Footer Placeholder 5"/>
          <p:cNvSpPr>
            <a:spLocks noGrp="1"/>
          </p:cNvSpPr>
          <p:nvPr>
            <p:ph type="ftr" sz="quarter" idx="11"/>
          </p:nvPr>
        </p:nvSpPr>
        <p:spPr/>
        <p:txBody>
          <a:bodyPr/>
          <a:lstStyle/>
          <a:p>
            <a:r>
              <a:rPr lang="el-GR"/>
              <a:t>Δρ. Δημήτριος Μαδυτινός – </a:t>
            </a:r>
            <a:r>
              <a:rPr lang="en-US"/>
              <a:t>eBusiness &amp; Digital Marketing  </a:t>
            </a:r>
            <a:endParaRPr lang="en-US" dirty="0"/>
          </a:p>
        </p:txBody>
      </p:sp>
      <p:sp>
        <p:nvSpPr>
          <p:cNvPr id="7" name="Slide Number Placeholder 6"/>
          <p:cNvSpPr>
            <a:spLocks noGrp="1"/>
          </p:cNvSpPr>
          <p:nvPr>
            <p:ph type="sldNum" sz="quarter" idx="12"/>
          </p:nvPr>
        </p:nvSpPr>
        <p:spPr/>
        <p:txBody>
          <a:bodyPr/>
          <a:lstStyle/>
          <a:p>
            <a:fld id="{21B7FA9E-F796-4072-B87E-7B8B10BED3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C56A840-AC4F-4CA0-98FD-F4F37DB8D861}" type="datetime1">
              <a:rPr lang="en-US" smtClean="0"/>
              <a:t>4/9/2025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l-GR"/>
              <a:t>Δρ. Δημήτριος Μαδυτινός – </a:t>
            </a:r>
            <a:r>
              <a:rPr lang="en-US"/>
              <a:t>eBusiness &amp; Digital Marketing  </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1B7FA9E-F796-4072-B87E-7B8B10BED3DB}"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4" name="Rectangle 14"/>
          <p:cNvSpPr>
            <a:spLocks noChangeArrowheads="1"/>
          </p:cNvSpPr>
          <p:nvPr/>
        </p:nvSpPr>
        <p:spPr bwMode="auto">
          <a:xfrm>
            <a:off x="0" y="0"/>
            <a:ext cx="2895600" cy="6858000"/>
          </a:xfrm>
          <a:prstGeom prst="rect">
            <a:avLst/>
          </a:prstGeom>
          <a:solidFill>
            <a:srgbClr val="92D050"/>
          </a:solidFill>
          <a:ln w="9525">
            <a:solidFill>
              <a:schemeClr val="tx1"/>
            </a:solidFill>
            <a:miter lim="800000"/>
            <a:headEnd/>
            <a:tailEnd/>
          </a:ln>
          <a:effectLst/>
        </p:spPr>
        <p:txBody>
          <a:bodyPr wrap="none" anchor="ctr"/>
          <a:lstStyle/>
          <a:p>
            <a:pPr>
              <a:defRPr/>
            </a:pPr>
            <a:endParaRPr lang="el-GR"/>
          </a:p>
        </p:txBody>
      </p:sp>
      <p:sp>
        <p:nvSpPr>
          <p:cNvPr id="21507" name="Rectangle 2"/>
          <p:cNvSpPr>
            <a:spLocks noChangeArrowheads="1"/>
          </p:cNvSpPr>
          <p:nvPr/>
        </p:nvSpPr>
        <p:spPr bwMode="auto">
          <a:xfrm>
            <a:off x="2895600" y="0"/>
            <a:ext cx="6248400" cy="6858000"/>
          </a:xfrm>
          <a:prstGeom prst="rect">
            <a:avLst/>
          </a:prstGeom>
          <a:solidFill>
            <a:srgbClr val="00B050"/>
          </a:solidFill>
          <a:ln w="9525">
            <a:noFill/>
            <a:miter lim="800000"/>
            <a:headEnd/>
            <a:tailEnd/>
          </a:ln>
        </p:spPr>
        <p:txBody>
          <a:bodyPr wrap="none" anchor="ctr"/>
          <a:lstStyle/>
          <a:p>
            <a:endParaRPr lang="el-GR"/>
          </a:p>
        </p:txBody>
      </p:sp>
      <p:sp>
        <p:nvSpPr>
          <p:cNvPr id="21508" name="Text Box 4"/>
          <p:cNvSpPr txBox="1">
            <a:spLocks noChangeArrowheads="1"/>
          </p:cNvSpPr>
          <p:nvPr/>
        </p:nvSpPr>
        <p:spPr bwMode="auto">
          <a:xfrm>
            <a:off x="2895600" y="1089630"/>
            <a:ext cx="6248400" cy="584775"/>
          </a:xfrm>
          <a:prstGeom prst="rect">
            <a:avLst/>
          </a:prstGeom>
          <a:solidFill>
            <a:srgbClr val="0A3870"/>
          </a:solidFill>
          <a:ln w="9525">
            <a:noFill/>
            <a:miter lim="800000"/>
            <a:headEnd/>
            <a:tailEnd/>
          </a:ln>
        </p:spPr>
        <p:txBody>
          <a:bodyPr>
            <a:spAutoFit/>
          </a:bodyPr>
          <a:lstStyle/>
          <a:p>
            <a:pPr lvl="1" algn="ctr">
              <a:spcBef>
                <a:spcPct val="50000"/>
              </a:spcBef>
              <a:buClr>
                <a:schemeClr val="hlink"/>
              </a:buClr>
              <a:buSzPct val="75000"/>
              <a:buFont typeface="Wingdings" pitchFamily="2" charset="2"/>
              <a:buNone/>
            </a:pPr>
            <a:r>
              <a:rPr lang="en-GB" sz="3200" dirty="0">
                <a:solidFill>
                  <a:schemeClr val="bg1"/>
                </a:solidFill>
                <a:latin typeface="Arial" pitchFamily="34" charset="0"/>
                <a:cs typeface="Arial" pitchFamily="34" charset="0"/>
              </a:rPr>
              <a:t>eBusiness &amp; Digital Marketing</a:t>
            </a:r>
            <a:endParaRPr lang="en-US" sz="1600" dirty="0">
              <a:solidFill>
                <a:schemeClr val="bg1"/>
              </a:solidFill>
              <a:latin typeface="Arial" pitchFamily="34" charset="0"/>
              <a:cs typeface="Arial" pitchFamily="34" charset="0"/>
            </a:endParaRPr>
          </a:p>
        </p:txBody>
      </p:sp>
      <p:sp>
        <p:nvSpPr>
          <p:cNvPr id="21509" name="Text Box 5"/>
          <p:cNvSpPr txBox="1">
            <a:spLocks noChangeArrowheads="1"/>
          </p:cNvSpPr>
          <p:nvPr/>
        </p:nvSpPr>
        <p:spPr bwMode="auto">
          <a:xfrm>
            <a:off x="0" y="304800"/>
            <a:ext cx="2971800" cy="1569660"/>
          </a:xfrm>
          <a:prstGeom prst="rect">
            <a:avLst/>
          </a:prstGeom>
          <a:noFill/>
          <a:ln w="9525">
            <a:noFill/>
            <a:miter lim="800000"/>
            <a:headEnd/>
            <a:tailEnd/>
          </a:ln>
        </p:spPr>
        <p:txBody>
          <a:bodyPr>
            <a:spAutoFit/>
          </a:bodyPr>
          <a:lstStyle/>
          <a:p>
            <a:pPr algn="ctr">
              <a:spcBef>
                <a:spcPct val="50000"/>
              </a:spcBef>
            </a:pPr>
            <a:r>
              <a:rPr lang="en-US" sz="3200" i="1" dirty="0">
                <a:solidFill>
                  <a:srgbClr val="0A3870"/>
                </a:solidFill>
                <a:latin typeface="Arial" pitchFamily="34" charset="0"/>
                <a:cs typeface="Arial" pitchFamily="34" charset="0"/>
              </a:rPr>
              <a:t>e-</a:t>
            </a:r>
            <a:r>
              <a:rPr lang="el-GR" sz="3200" i="1" dirty="0">
                <a:solidFill>
                  <a:srgbClr val="0A3870"/>
                </a:solidFill>
                <a:latin typeface="Arial" pitchFamily="34" charset="0"/>
                <a:cs typeface="Arial" pitchFamily="34" charset="0"/>
              </a:rPr>
              <a:t>λεκτρονικό επιχειρείν &amp; </a:t>
            </a:r>
            <a:r>
              <a:rPr lang="en-US" sz="3200" i="1" dirty="0">
                <a:solidFill>
                  <a:srgbClr val="0A3870"/>
                </a:solidFill>
                <a:latin typeface="Arial" pitchFamily="34" charset="0"/>
                <a:cs typeface="Arial" pitchFamily="34" charset="0"/>
              </a:rPr>
              <a:t>marketing</a:t>
            </a:r>
            <a:endParaRPr lang="en-US" sz="1600" b="1" dirty="0">
              <a:solidFill>
                <a:srgbClr val="0A3870"/>
              </a:solidFill>
              <a:latin typeface="Arial" pitchFamily="34" charset="0"/>
              <a:cs typeface="Arial" pitchFamily="34" charset="0"/>
            </a:endParaRPr>
          </a:p>
        </p:txBody>
      </p:sp>
      <p:sp>
        <p:nvSpPr>
          <p:cNvPr id="21510" name="Text Box 6"/>
          <p:cNvSpPr>
            <a:spLocks noGrp="1" noChangeArrowheads="1"/>
          </p:cNvSpPr>
          <p:nvPr>
            <p:ph type="subTitle" idx="1"/>
          </p:nvPr>
        </p:nvSpPr>
        <p:spPr>
          <a:xfrm>
            <a:off x="323528" y="4077072"/>
            <a:ext cx="2438400" cy="1371600"/>
          </a:xfrm>
          <a:noFill/>
        </p:spPr>
        <p:txBody>
          <a:bodyPr>
            <a:normAutofit fontScale="70000" lnSpcReduction="20000"/>
          </a:bodyPr>
          <a:lstStyle/>
          <a:p>
            <a:pPr algn="l">
              <a:spcBef>
                <a:spcPct val="50000"/>
              </a:spcBef>
            </a:pPr>
            <a:endParaRPr lang="en-US" sz="2800" dirty="0">
              <a:solidFill>
                <a:srgbClr val="0A3870"/>
              </a:solidFill>
            </a:endParaRPr>
          </a:p>
          <a:p>
            <a:pPr algn="l">
              <a:spcBef>
                <a:spcPct val="50000"/>
              </a:spcBef>
            </a:pPr>
            <a:r>
              <a:rPr lang="en-US" sz="2800" b="1" dirty="0">
                <a:solidFill>
                  <a:srgbClr val="0A3870"/>
                </a:solidFill>
                <a:latin typeface="Arial" pitchFamily="34" charset="0"/>
                <a:cs typeface="Arial" pitchFamily="34" charset="0"/>
              </a:rPr>
              <a:t>created by </a:t>
            </a:r>
          </a:p>
          <a:p>
            <a:pPr algn="l">
              <a:spcBef>
                <a:spcPct val="50000"/>
              </a:spcBef>
            </a:pPr>
            <a:r>
              <a:rPr lang="en-US" sz="2800" b="1" dirty="0">
                <a:solidFill>
                  <a:srgbClr val="0A3870"/>
                </a:solidFill>
                <a:latin typeface="Arial" pitchFamily="34" charset="0"/>
                <a:cs typeface="Arial" pitchFamily="34" charset="0"/>
              </a:rPr>
              <a:t>Dimitrios Maditinos</a:t>
            </a:r>
          </a:p>
          <a:p>
            <a:pPr algn="l">
              <a:spcBef>
                <a:spcPct val="50000"/>
              </a:spcBef>
            </a:pPr>
            <a:endParaRPr lang="el-GR" dirty="0">
              <a:solidFill>
                <a:srgbClr val="0A3870"/>
              </a:solidFill>
              <a:latin typeface="Perpetua" pitchFamily="18" charset="0"/>
            </a:endParaRPr>
          </a:p>
        </p:txBody>
      </p:sp>
      <p:sp>
        <p:nvSpPr>
          <p:cNvPr id="21511" name="Rectangle 11"/>
          <p:cNvSpPr>
            <a:spLocks noChangeArrowheads="1"/>
          </p:cNvSpPr>
          <p:nvPr/>
        </p:nvSpPr>
        <p:spPr bwMode="auto">
          <a:xfrm>
            <a:off x="0" y="6553200"/>
            <a:ext cx="1905000" cy="304800"/>
          </a:xfrm>
          <a:prstGeom prst="rect">
            <a:avLst/>
          </a:prstGeom>
          <a:noFill/>
          <a:ln w="9525">
            <a:noFill/>
            <a:miter lim="800000"/>
            <a:headEnd/>
            <a:tailEnd/>
          </a:ln>
        </p:spPr>
        <p:txBody>
          <a:bodyPr wrap="none" lIns="92075" tIns="46038" rIns="92075" bIns="46038" anchor="ctr"/>
          <a:lstStyle/>
          <a:p>
            <a:pPr algn="ctr"/>
            <a:endParaRPr lang="en-US" sz="1400" b="1" i="1" dirty="0">
              <a:latin typeface="Book Antiqua"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683" y="0"/>
            <a:ext cx="1009996" cy="104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υποσέλιδου 1">
            <a:extLst>
              <a:ext uri="{FF2B5EF4-FFF2-40B4-BE49-F238E27FC236}">
                <a16:creationId xmlns:a16="http://schemas.microsoft.com/office/drawing/2014/main" id="{391C41DC-7923-4BE9-8B07-5C6AC7341156}"/>
              </a:ext>
            </a:extLst>
          </p:cNvPr>
          <p:cNvSpPr>
            <a:spLocks noGrp="1"/>
          </p:cNvSpPr>
          <p:nvPr>
            <p:ph type="ftr" sz="quarter" idx="11"/>
          </p:nvPr>
        </p:nvSpPr>
        <p:spPr>
          <a:xfrm>
            <a:off x="3886200" y="6188075"/>
            <a:ext cx="4873869" cy="365125"/>
          </a:xfrm>
        </p:spPr>
        <p:txBody>
          <a:bodyPr/>
          <a:lstStyle/>
          <a:p>
            <a:r>
              <a:rPr lang="el-GR" dirty="0">
                <a:latin typeface="Arial" panose="020B0604020202020204" pitchFamily="34" charset="0"/>
                <a:cs typeface="Arial" panose="020B0604020202020204" pitchFamily="34" charset="0"/>
              </a:rPr>
              <a:t>Δρ. Δημήτριος Μαδυτινός – </a:t>
            </a:r>
            <a:r>
              <a:rPr lang="en-US" dirty="0">
                <a:latin typeface="Arial" panose="020B0604020202020204" pitchFamily="34" charset="0"/>
                <a:cs typeface="Arial" panose="020B0604020202020204" pitchFamily="34" charset="0"/>
              </a:rPr>
              <a:t>eBusiness &amp; Digital Marketing  </a:t>
            </a:r>
          </a:p>
        </p:txBody>
      </p:sp>
      <p:pic>
        <p:nvPicPr>
          <p:cNvPr id="14" name="Εικόνα 13">
            <a:extLst>
              <a:ext uri="{FF2B5EF4-FFF2-40B4-BE49-F238E27FC236}">
                <a16:creationId xmlns:a16="http://schemas.microsoft.com/office/drawing/2014/main" id="{422C8687-9B04-4D9D-B393-C2C9753395AD}"/>
              </a:ext>
            </a:extLst>
          </p:cNvPr>
          <p:cNvPicPr>
            <a:picLocks noChangeAspect="1"/>
          </p:cNvPicPr>
          <p:nvPr/>
        </p:nvPicPr>
        <p:blipFill>
          <a:blip r:embed="rId3"/>
          <a:stretch>
            <a:fillRect/>
          </a:stretch>
        </p:blipFill>
        <p:spPr>
          <a:xfrm>
            <a:off x="7329463" y="52636"/>
            <a:ext cx="1750231" cy="785659"/>
          </a:xfrm>
          <a:prstGeom prst="rect">
            <a:avLst/>
          </a:prstGeom>
        </p:spPr>
      </p:pic>
      <p:sp>
        <p:nvSpPr>
          <p:cNvPr id="13" name="Text Box 6">
            <a:extLst>
              <a:ext uri="{FF2B5EF4-FFF2-40B4-BE49-F238E27FC236}">
                <a16:creationId xmlns:a16="http://schemas.microsoft.com/office/drawing/2014/main" id="{563928E9-CDCF-43C1-8F5A-F8C73E711BB5}"/>
              </a:ext>
            </a:extLst>
          </p:cNvPr>
          <p:cNvSpPr txBox="1">
            <a:spLocks noChangeArrowheads="1"/>
          </p:cNvSpPr>
          <p:nvPr/>
        </p:nvSpPr>
        <p:spPr>
          <a:xfrm>
            <a:off x="266700" y="2634216"/>
            <a:ext cx="2438400" cy="1371600"/>
          </a:xfrm>
          <a:prstGeom prst="rect">
            <a:avLst/>
          </a:prstGeom>
          <a:noFill/>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spcBef>
                <a:spcPct val="50000"/>
              </a:spcBef>
            </a:pPr>
            <a:endParaRPr lang="en-US" dirty="0">
              <a:solidFill>
                <a:srgbClr val="0A3870"/>
              </a:solidFill>
            </a:endParaRPr>
          </a:p>
          <a:p>
            <a:pPr algn="ctr">
              <a:spcBef>
                <a:spcPct val="50000"/>
              </a:spcBef>
            </a:pPr>
            <a:r>
              <a:rPr lang="en-GB" b="1" dirty="0">
                <a:solidFill>
                  <a:srgbClr val="0A3870"/>
                </a:solidFill>
                <a:latin typeface="Arial" pitchFamily="34" charset="0"/>
                <a:cs typeface="Arial" pitchFamily="34" charset="0"/>
              </a:rPr>
              <a:t>(4 &amp; 5)</a:t>
            </a:r>
            <a:endParaRPr lang="en-US" b="1" dirty="0">
              <a:solidFill>
                <a:srgbClr val="0A3870"/>
              </a:solidFill>
              <a:latin typeface="Arial" pitchFamily="34" charset="0"/>
              <a:cs typeface="Arial" pitchFamily="34" charset="0"/>
            </a:endParaRPr>
          </a:p>
          <a:p>
            <a:pPr>
              <a:spcBef>
                <a:spcPct val="50000"/>
              </a:spcBef>
            </a:pPr>
            <a:endParaRPr lang="el-GR" dirty="0">
              <a:solidFill>
                <a:srgbClr val="0A3870"/>
              </a:solidFill>
              <a:latin typeface="Perpetua" pitchFamily="18" charset="0"/>
            </a:endParaRPr>
          </a:p>
        </p:txBody>
      </p:sp>
      <p:pic>
        <p:nvPicPr>
          <p:cNvPr id="15" name="Εικόνα 4">
            <a:extLst>
              <a:ext uri="{FF2B5EF4-FFF2-40B4-BE49-F238E27FC236}">
                <a16:creationId xmlns:a16="http://schemas.microsoft.com/office/drawing/2014/main" id="{A9493861-32B7-4D4C-9A34-D6841FD028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9555" y="2327739"/>
            <a:ext cx="6248401" cy="32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12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4" name="TextBox 3"/>
          <p:cNvSpPr txBox="1"/>
          <p:nvPr/>
        </p:nvSpPr>
        <p:spPr>
          <a:xfrm>
            <a:off x="0" y="4677678"/>
            <a:ext cx="9144000" cy="1077218"/>
          </a:xfrm>
          <a:prstGeom prst="rect">
            <a:avLst/>
          </a:prstGeom>
          <a:noFill/>
        </p:spPr>
        <p:txBody>
          <a:bodyPr wrap="square" rtlCol="0">
            <a:spAutoFit/>
          </a:bodyPr>
          <a:lstStyle/>
          <a:p>
            <a:pPr algn="ctr"/>
            <a:r>
              <a:rPr lang="en-US" sz="3200" dirty="0">
                <a:solidFill>
                  <a:srgbClr val="202124"/>
                </a:solidFill>
                <a:latin typeface="Arial Narrow" panose="020B0606020202030204" pitchFamily="34" charset="0"/>
              </a:rPr>
              <a:t>Our mission is to </a:t>
            </a:r>
            <a:r>
              <a:rPr lang="en-US" sz="3200" dirty="0">
                <a:solidFill>
                  <a:srgbClr val="4285F4"/>
                </a:solidFill>
                <a:latin typeface="Arial Narrow" panose="020B0606020202030204" pitchFamily="34" charset="0"/>
              </a:rPr>
              <a:t>organize</a:t>
            </a:r>
            <a:r>
              <a:rPr lang="en-US" sz="3200" dirty="0">
                <a:solidFill>
                  <a:srgbClr val="202124"/>
                </a:solidFill>
                <a:latin typeface="Arial Narrow" panose="020B0606020202030204" pitchFamily="34" charset="0"/>
              </a:rPr>
              <a:t> the world’s </a:t>
            </a:r>
            <a:r>
              <a:rPr lang="en-US" sz="3200" dirty="0">
                <a:solidFill>
                  <a:srgbClr val="EA4335"/>
                </a:solidFill>
                <a:latin typeface="Arial Narrow" panose="020B0606020202030204" pitchFamily="34" charset="0"/>
              </a:rPr>
              <a:t>information</a:t>
            </a:r>
            <a:r>
              <a:rPr lang="en-US" sz="3200" dirty="0">
                <a:solidFill>
                  <a:srgbClr val="202124"/>
                </a:solidFill>
                <a:latin typeface="Arial Narrow" panose="020B0606020202030204" pitchFamily="34" charset="0"/>
              </a:rPr>
              <a:t> and make it </a:t>
            </a:r>
            <a:r>
              <a:rPr lang="en-US" sz="3200" dirty="0">
                <a:solidFill>
                  <a:srgbClr val="34A853"/>
                </a:solidFill>
                <a:latin typeface="Arial Narrow" panose="020B0606020202030204" pitchFamily="34" charset="0"/>
              </a:rPr>
              <a:t>universally accessible</a:t>
            </a:r>
            <a:r>
              <a:rPr lang="en-US" sz="3200" dirty="0">
                <a:solidFill>
                  <a:srgbClr val="202124"/>
                </a:solidFill>
                <a:latin typeface="Arial Narrow" panose="020B0606020202030204" pitchFamily="34" charset="0"/>
              </a:rPr>
              <a:t> and </a:t>
            </a:r>
            <a:r>
              <a:rPr lang="en-US" sz="3200" dirty="0">
                <a:solidFill>
                  <a:srgbClr val="F9AB00"/>
                </a:solidFill>
                <a:latin typeface="Arial Narrow" panose="020B0606020202030204" pitchFamily="34" charset="0"/>
              </a:rPr>
              <a:t>useful</a:t>
            </a:r>
            <a:endParaRPr lang="en-US" sz="3200" dirty="0">
              <a:solidFill>
                <a:srgbClr val="202124"/>
              </a:solidFill>
              <a:latin typeface="Arial Narrow" panose="020B0606020202030204" pitchFamily="34" charset="0"/>
            </a:endParaRPr>
          </a:p>
        </p:txBody>
      </p:sp>
      <p:sp>
        <p:nvSpPr>
          <p:cNvPr id="5" name="TextBox 4"/>
          <p:cNvSpPr txBox="1"/>
          <p:nvPr/>
        </p:nvSpPr>
        <p:spPr>
          <a:xfrm>
            <a:off x="0" y="1302216"/>
            <a:ext cx="9144000" cy="1200329"/>
          </a:xfrm>
          <a:prstGeom prst="rect">
            <a:avLst/>
          </a:prstGeom>
          <a:noFill/>
        </p:spPr>
        <p:txBody>
          <a:bodyPr wrap="square" rtlCol="0">
            <a:spAutoFit/>
          </a:bodyPr>
          <a:lstStyle/>
          <a:p>
            <a:pPr lvl="0" algn="ctr"/>
            <a:r>
              <a:rPr lang="el-GR" sz="3600" dirty="0">
                <a:solidFill>
                  <a:srgbClr val="5219F3"/>
                </a:solidFill>
                <a:effectLst>
                  <a:outerShdw blurRad="38100" dist="38100" dir="2700000" algn="tl">
                    <a:srgbClr val="000000">
                      <a:alpha val="43137"/>
                    </a:srgbClr>
                  </a:outerShdw>
                </a:effectLst>
                <a:latin typeface="Arial Narrow" panose="020B0606020202030204" pitchFamily="34" charset="0"/>
              </a:rPr>
              <a:t>Η επίδραση της ηλεκτρονικής επικοινωνίας στις παραδοσιακές επιχειρήσεις</a:t>
            </a:r>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pic>
        <p:nvPicPr>
          <p:cNvPr id="2" name="Εικόνα 1">
            <a:extLst>
              <a:ext uri="{FF2B5EF4-FFF2-40B4-BE49-F238E27FC236}">
                <a16:creationId xmlns:a16="http://schemas.microsoft.com/office/drawing/2014/main" id="{3A550C19-A5B7-4C63-92D3-C03735F02C21}"/>
              </a:ext>
            </a:extLst>
          </p:cNvPr>
          <p:cNvPicPr>
            <a:picLocks noChangeAspect="1"/>
          </p:cNvPicPr>
          <p:nvPr/>
        </p:nvPicPr>
        <p:blipFill>
          <a:blip r:embed="rId5"/>
          <a:stretch>
            <a:fillRect/>
          </a:stretch>
        </p:blipFill>
        <p:spPr>
          <a:xfrm>
            <a:off x="2405062" y="2595562"/>
            <a:ext cx="4333875" cy="1666875"/>
          </a:xfrm>
          <a:prstGeom prst="rect">
            <a:avLst/>
          </a:prstGeom>
        </p:spPr>
      </p:pic>
    </p:spTree>
    <p:extLst>
      <p:ext uri="{BB962C8B-B14F-4D97-AF65-F5344CB8AC3E}">
        <p14:creationId xmlns:p14="http://schemas.microsoft.com/office/powerpoint/2010/main" val="286753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228600" y="2750375"/>
            <a:ext cx="9144000" cy="2272102"/>
          </a:xfrm>
        </p:spPr>
        <p:txBody>
          <a:bodyPr>
            <a:noAutofit/>
          </a:bodyPr>
          <a:lstStyle/>
          <a:p>
            <a:pPr lvl="0" eaLnBrk="0" fontAlgn="base" hangingPunct="0">
              <a:lnSpc>
                <a:spcPct val="150000"/>
              </a:lnSpc>
              <a:spcBef>
                <a:spcPct val="0"/>
              </a:spcBef>
              <a:spcAft>
                <a:spcPct val="0"/>
              </a:spcAft>
              <a:buClr>
                <a:srgbClr val="000000"/>
              </a:buClr>
              <a:buFont typeface="Wingdings" panose="05000000000000000000" pitchFamily="2" charset="2"/>
              <a:buChar char="§"/>
            </a:pPr>
            <a:r>
              <a:rPr lang="el-GR" altLang="el-GR" sz="3600" dirty="0">
                <a:solidFill>
                  <a:srgbClr val="000000"/>
                </a:solidFill>
                <a:latin typeface="Arial Narrow" panose="020B0606020202030204" pitchFamily="34" charset="0"/>
                <a:ea typeface="MS PGothic" pitchFamily="34" charset="-128"/>
              </a:rPr>
              <a:t>Σημαντικές Καινοτόμες Επιχειρήσεις </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Amazon 	(1994)</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Yahoo! 	(1995)</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eBay 	(1995)</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Altavista 	(1995)</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Hotmail 	(1996)</a:t>
            </a:r>
            <a:r>
              <a:rPr lang="el-GR" altLang="el-GR" sz="3600" dirty="0">
                <a:solidFill>
                  <a:srgbClr val="000000"/>
                </a:solidFill>
                <a:latin typeface="Arial Narrow" panose="020B0606020202030204" pitchFamily="34" charset="0"/>
                <a:ea typeface="MS PGothic" pitchFamily="34" charset="-128"/>
              </a:rPr>
              <a:t>………. </a:t>
            </a:r>
            <a:r>
              <a:rPr lang="en-GB" altLang="el-GR" sz="3600" dirty="0">
                <a:solidFill>
                  <a:srgbClr val="000000"/>
                </a:solidFill>
                <a:latin typeface="Arial Narrow" panose="020B0606020202030204" pitchFamily="34" charset="0"/>
                <a:ea typeface="MS PGothic" pitchFamily="34" charset="-128"/>
              </a:rPr>
              <a:t>Microsoft (1997)</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Google	(1998)</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Blogger	(1999)………. Google (2003)</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Alibaba	(1999)</a:t>
            </a:r>
          </a:p>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Tree>
    <p:extLst>
      <p:ext uri="{BB962C8B-B14F-4D97-AF65-F5344CB8AC3E}">
        <p14:creationId xmlns:p14="http://schemas.microsoft.com/office/powerpoint/2010/main" val="226692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228600" y="2279194"/>
            <a:ext cx="9144000" cy="2272102"/>
          </a:xfrm>
        </p:spPr>
        <p:txBody>
          <a:bodyPr>
            <a:noAutofit/>
          </a:bodyPr>
          <a:lstStyle/>
          <a:p>
            <a:pPr lvl="0" eaLnBrk="0" fontAlgn="base" hangingPunct="0">
              <a:lnSpc>
                <a:spcPct val="150000"/>
              </a:lnSpc>
              <a:spcBef>
                <a:spcPct val="0"/>
              </a:spcBef>
              <a:spcAft>
                <a:spcPct val="0"/>
              </a:spcAft>
              <a:buClr>
                <a:srgbClr val="000000"/>
              </a:buClr>
              <a:buFont typeface="Wingdings" panose="05000000000000000000" pitchFamily="2" charset="2"/>
              <a:buChar char="§"/>
            </a:pPr>
            <a:r>
              <a:rPr lang="el-GR" altLang="el-GR" sz="3600" dirty="0">
                <a:solidFill>
                  <a:srgbClr val="000000"/>
                </a:solidFill>
                <a:latin typeface="Arial Narrow" panose="020B0606020202030204" pitchFamily="34" charset="0"/>
                <a:ea typeface="MS PGothic" pitchFamily="34" charset="-128"/>
              </a:rPr>
              <a:t>Σημαντικές Καινοτόμες Επιχειρήσεις </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err="1">
                <a:solidFill>
                  <a:srgbClr val="000000"/>
                </a:solidFill>
                <a:latin typeface="Arial Narrow" panose="020B0606020202030204" pitchFamily="34" charset="0"/>
                <a:ea typeface="MS PGothic" pitchFamily="34" charset="-128"/>
              </a:rPr>
              <a:t>MySpace</a:t>
            </a:r>
            <a:r>
              <a:rPr lang="en-GB" altLang="el-GR" sz="3600" dirty="0">
                <a:solidFill>
                  <a:srgbClr val="000000"/>
                </a:solidFill>
                <a:latin typeface="Arial Narrow" panose="020B0606020202030204" pitchFamily="34" charset="0"/>
                <a:ea typeface="MS PGothic" pitchFamily="34" charset="-128"/>
              </a:rPr>
              <a:t>	(1999)</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Wikipedia 	(2001)</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Skype		(2003) …….. eBay (2005)</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a:solidFill>
                  <a:srgbClr val="000000"/>
                </a:solidFill>
                <a:latin typeface="Arial Narrow" panose="020B0606020202030204" pitchFamily="34" charset="0"/>
                <a:ea typeface="MS PGothic" pitchFamily="34" charset="-128"/>
              </a:rPr>
              <a:t>Facebook	(2004)</a:t>
            </a:r>
          </a:p>
          <a:p>
            <a:pPr lvl="0" eaLnBrk="0" fontAlgn="base" hangingPunct="0">
              <a:spcBef>
                <a:spcPct val="0"/>
              </a:spcBef>
              <a:spcAft>
                <a:spcPct val="0"/>
              </a:spcAft>
              <a:buClr>
                <a:srgbClr val="FF0000"/>
              </a:buClr>
              <a:buFont typeface="Wingdings" panose="05000000000000000000" pitchFamily="2" charset="2"/>
              <a:buChar char="§"/>
            </a:pPr>
            <a:r>
              <a:rPr lang="en-GB" altLang="el-GR" sz="3600" dirty="0" err="1">
                <a:solidFill>
                  <a:srgbClr val="000000"/>
                </a:solidFill>
                <a:latin typeface="Arial Narrow" panose="020B0606020202030204" pitchFamily="34" charset="0"/>
                <a:ea typeface="MS PGothic" pitchFamily="34" charset="-128"/>
              </a:rPr>
              <a:t>Youtube</a:t>
            </a:r>
            <a:r>
              <a:rPr lang="en-GB" altLang="el-GR" sz="3600" dirty="0">
                <a:solidFill>
                  <a:srgbClr val="000000"/>
                </a:solidFill>
                <a:latin typeface="Arial Narrow" panose="020B0606020202030204" pitchFamily="34" charset="0"/>
                <a:ea typeface="MS PGothic" pitchFamily="34" charset="-128"/>
              </a:rPr>
              <a:t>	 	(2005)</a:t>
            </a:r>
          </a:p>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Tree>
    <p:extLst>
      <p:ext uri="{BB962C8B-B14F-4D97-AF65-F5344CB8AC3E}">
        <p14:creationId xmlns:p14="http://schemas.microsoft.com/office/powerpoint/2010/main" val="9488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5967" y="2599877"/>
            <a:ext cx="9144000" cy="2272102"/>
          </a:xfrm>
        </p:spPr>
        <p:txBody>
          <a:bodyPr>
            <a:noAutofit/>
          </a:bodyPr>
          <a:lstStyle/>
          <a:p>
            <a:pPr lvl="0" eaLnBrk="0" fontAlgn="base" hangingPunct="0">
              <a:spcBef>
                <a:spcPct val="0"/>
              </a:spcBef>
              <a:spcAft>
                <a:spcPct val="0"/>
              </a:spcAft>
              <a:buClr>
                <a:srgbClr val="FF0000"/>
              </a:buClr>
              <a:buFont typeface="Wingdings" panose="05000000000000000000" pitchFamily="2" charset="2"/>
              <a:buChar char="§"/>
            </a:pPr>
            <a:r>
              <a:rPr lang="en-GB" altLang="el-GR" sz="3200" dirty="0">
                <a:solidFill>
                  <a:srgbClr val="000000"/>
                </a:solidFill>
                <a:latin typeface="Arial Narrow" panose="020B0606020202030204" pitchFamily="34" charset="0"/>
                <a:ea typeface="MS PGothic" pitchFamily="34" charset="-128"/>
              </a:rPr>
              <a:t>To1998 </a:t>
            </a:r>
            <a:r>
              <a:rPr lang="el-GR" altLang="el-GR" sz="3200" dirty="0">
                <a:solidFill>
                  <a:srgbClr val="000000"/>
                </a:solidFill>
                <a:latin typeface="Arial Narrow" panose="020B0606020202030204" pitchFamily="34" charset="0"/>
                <a:ea typeface="MS PGothic" pitchFamily="34" charset="-128"/>
              </a:rPr>
              <a:t>εμφανίστηκε </a:t>
            </a:r>
            <a:r>
              <a:rPr lang="en-GB" altLang="el-GR" sz="3200" dirty="0">
                <a:solidFill>
                  <a:srgbClr val="000000"/>
                </a:solidFill>
                <a:latin typeface="Arial Narrow" panose="020B0606020202030204" pitchFamily="34" charset="0"/>
                <a:ea typeface="MS PGothic" pitchFamily="34" charset="-128"/>
              </a:rPr>
              <a:t>η μηχανή αναζήτησης της Google </a:t>
            </a:r>
          </a:p>
          <a:p>
            <a:pPr lvl="0" eaLnBrk="0" fontAlgn="base" hangingPunct="0">
              <a:spcBef>
                <a:spcPct val="0"/>
              </a:spcBef>
              <a:spcAft>
                <a:spcPct val="0"/>
              </a:spcAft>
              <a:buClr>
                <a:srgbClr val="FF0000"/>
              </a:buClr>
              <a:buFont typeface="Wingdings" panose="05000000000000000000" pitchFamily="2" charset="2"/>
              <a:buChar char="§"/>
            </a:pPr>
            <a:r>
              <a:rPr lang="el-GR" altLang="el-GR" sz="3200" dirty="0">
                <a:solidFill>
                  <a:srgbClr val="000000"/>
                </a:solidFill>
                <a:latin typeface="Arial Narrow" panose="020B0606020202030204" pitchFamily="34" charset="0"/>
                <a:ea typeface="MS PGothic" pitchFamily="34" charset="-128"/>
              </a:rPr>
              <a:t>Η </a:t>
            </a:r>
            <a:r>
              <a:rPr lang="en-GB" altLang="el-GR" sz="3200" dirty="0">
                <a:solidFill>
                  <a:srgbClr val="000000"/>
                </a:solidFill>
                <a:latin typeface="Arial Narrow" panose="020B0606020202030204" pitchFamily="34" charset="0"/>
                <a:ea typeface="MS PGothic" pitchFamily="34" charset="-128"/>
              </a:rPr>
              <a:t>Google </a:t>
            </a:r>
            <a:r>
              <a:rPr lang="el-GR" altLang="el-GR" sz="3200" dirty="0">
                <a:solidFill>
                  <a:srgbClr val="000000"/>
                </a:solidFill>
                <a:latin typeface="Arial Narrow" panose="020B0606020202030204" pitchFamily="34" charset="0"/>
                <a:ea typeface="MS PGothic" pitchFamily="34" charset="-128"/>
              </a:rPr>
              <a:t>έκανε καινοτομίες</a:t>
            </a:r>
            <a:r>
              <a:rPr lang="en-GB" altLang="el-GR" sz="3200" dirty="0">
                <a:solidFill>
                  <a:srgbClr val="000000"/>
                </a:solidFill>
                <a:latin typeface="Arial Narrow" panose="020B0606020202030204" pitchFamily="34" charset="0"/>
                <a:ea typeface="MS PGothic" pitchFamily="34" charset="-128"/>
              </a:rPr>
              <a:t> </a:t>
            </a:r>
            <a:r>
              <a:rPr lang="el-GR" altLang="el-GR" sz="3200" dirty="0">
                <a:solidFill>
                  <a:srgbClr val="000000"/>
                </a:solidFill>
                <a:latin typeface="Arial Narrow" panose="020B0606020202030204" pitchFamily="34" charset="0"/>
                <a:ea typeface="MS PGothic" pitchFamily="34" charset="-128"/>
              </a:rPr>
              <a:t>στον</a:t>
            </a:r>
            <a:r>
              <a:rPr lang="en-GB" altLang="el-GR" sz="3200" dirty="0">
                <a:solidFill>
                  <a:srgbClr val="000000"/>
                </a:solidFill>
                <a:latin typeface="Arial Narrow" panose="020B0606020202030204" pitchFamily="34" charset="0"/>
                <a:ea typeface="MS PGothic" pitchFamily="34" charset="-128"/>
              </a:rPr>
              <a:t> τομέα της αναζήτησης στο Διαδίκτυο </a:t>
            </a:r>
            <a:endParaRPr lang="el-GR" altLang="el-GR" sz="3200" dirty="0">
              <a:solidFill>
                <a:srgbClr val="000000"/>
              </a:solidFill>
              <a:latin typeface="Arial Narrow" panose="020B0606020202030204" pitchFamily="34" charset="0"/>
              <a:ea typeface="MS PGothic" pitchFamily="34" charset="-128"/>
            </a:endParaRPr>
          </a:p>
          <a:p>
            <a:pPr lvl="0" eaLnBrk="0" fontAlgn="base" hangingPunct="0">
              <a:spcBef>
                <a:spcPct val="0"/>
              </a:spcBef>
              <a:spcAft>
                <a:spcPct val="0"/>
              </a:spcAft>
              <a:buClr>
                <a:srgbClr val="FF0000"/>
              </a:buClr>
              <a:buFont typeface="Wingdings" panose="05000000000000000000" pitchFamily="2" charset="2"/>
              <a:buChar char="§"/>
            </a:pPr>
            <a:r>
              <a:rPr lang="el-GR" altLang="el-GR" sz="3200" dirty="0">
                <a:solidFill>
                  <a:srgbClr val="000000"/>
                </a:solidFill>
                <a:latin typeface="Arial Narrow" panose="020B0606020202030204" pitchFamily="34" charset="0"/>
                <a:ea typeface="MS PGothic" pitchFamily="34" charset="-128"/>
              </a:rPr>
              <a:t>Ξεκάθαρο επιχειρηματικό μοντέλο </a:t>
            </a:r>
            <a:endParaRPr lang="en-GB" altLang="el-GR" sz="3200" dirty="0">
              <a:solidFill>
                <a:srgbClr val="000000"/>
              </a:solidFill>
              <a:latin typeface="Arial Narrow" panose="020B0606020202030204" pitchFamily="34" charset="0"/>
              <a:ea typeface="MS PGothic" pitchFamily="34" charset="-128"/>
            </a:endParaRPr>
          </a:p>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Tree>
    <p:extLst>
      <p:ext uri="{BB962C8B-B14F-4D97-AF65-F5344CB8AC3E}">
        <p14:creationId xmlns:p14="http://schemas.microsoft.com/office/powerpoint/2010/main" val="194262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87581" y="1233650"/>
            <a:ext cx="8915400" cy="5122700"/>
          </a:xfrm>
          <a:solidFill>
            <a:srgbClr val="92D050"/>
          </a:solidFill>
        </p:spPr>
        <p:txBody>
          <a:bodyPr>
            <a:noAutofit/>
          </a:bodyPr>
          <a:lstStyle/>
          <a:p>
            <a:pPr lvl="0"/>
            <a:r>
              <a:rPr lang="el-GR" sz="2800" b="1" dirty="0">
                <a:latin typeface="Arial Narrow" panose="020B0606020202030204" pitchFamily="34" charset="0"/>
              </a:rPr>
              <a:t>Η επίδραση της ηλεκτρονικής επικοινωνίας στις παραδοσιακές επιχειρήσεις</a:t>
            </a:r>
            <a:endParaRPr lang="el-GR" sz="2800" dirty="0">
              <a:latin typeface="Arial Narrow" panose="020B0606020202030204" pitchFamily="34" charset="0"/>
            </a:endParaRPr>
          </a:p>
          <a:p>
            <a:pPr marL="514350" lvl="0" indent="-514350">
              <a:buFont typeface="+mj-lt"/>
              <a:buAutoNum type="arabicPeriod"/>
            </a:pPr>
            <a:r>
              <a:rPr lang="el-GR" sz="2800" dirty="0">
                <a:latin typeface="Arial Narrow" panose="020B0606020202030204" pitchFamily="34" charset="0"/>
              </a:rPr>
              <a:t>Μάρκετινγκ προσέλκυσης (</a:t>
            </a:r>
            <a:r>
              <a:rPr lang="en-GB" sz="2800" dirty="0">
                <a:latin typeface="Arial Narrow" panose="020B0606020202030204" pitchFamily="34" charset="0"/>
              </a:rPr>
              <a:t>Inbound Marketing</a:t>
            </a:r>
            <a:r>
              <a:rPr lang="el-GR" sz="2800" dirty="0">
                <a:latin typeface="Arial Narrow" panose="020B0606020202030204" pitchFamily="34" charset="0"/>
              </a:rPr>
              <a:t>)</a:t>
            </a:r>
          </a:p>
          <a:p>
            <a:pPr marL="514350" lvl="0" indent="-514350">
              <a:buFont typeface="+mj-lt"/>
              <a:buAutoNum type="arabicPeriod"/>
            </a:pPr>
            <a:r>
              <a:rPr lang="el-GR" sz="2800" dirty="0">
                <a:latin typeface="Arial Narrow" panose="020B0606020202030204" pitchFamily="34" charset="0"/>
              </a:rPr>
              <a:t>Μάρκετινγκ μέσω μηχανών αναζήτησης</a:t>
            </a:r>
          </a:p>
          <a:p>
            <a:pPr marL="514350" lvl="0" indent="-514350">
              <a:buFont typeface="+mj-lt"/>
              <a:buAutoNum type="arabicPeriod"/>
            </a:pPr>
            <a:r>
              <a:rPr lang="el-GR" sz="2800" dirty="0">
                <a:latin typeface="Arial Narrow" panose="020B0606020202030204" pitchFamily="34" charset="0"/>
              </a:rPr>
              <a:t>Μάρκετινγκ περιεχομένου</a:t>
            </a:r>
          </a:p>
          <a:p>
            <a:pPr marL="514350" lvl="0" indent="-514350">
              <a:buFont typeface="+mj-lt"/>
              <a:buAutoNum type="arabicPeriod"/>
            </a:pPr>
            <a:r>
              <a:rPr lang="el-GR" sz="2800" dirty="0">
                <a:latin typeface="Arial Narrow" panose="020B0606020202030204" pitchFamily="34" charset="0"/>
              </a:rPr>
              <a:t>Μάρκετινγκ μέσω κοινωνικών δικτύων</a:t>
            </a:r>
          </a:p>
          <a:p>
            <a:pPr marL="514350" lvl="0" indent="-514350">
              <a:buFont typeface="+mj-lt"/>
              <a:buAutoNum type="arabicPeriod"/>
            </a:pPr>
            <a:r>
              <a:rPr lang="el-GR" sz="2800" dirty="0">
                <a:latin typeface="Arial Narrow" panose="020B0606020202030204" pitchFamily="34" charset="0"/>
              </a:rPr>
              <a:t>Ψηφιακές Τάσεις</a:t>
            </a:r>
          </a:p>
          <a:p>
            <a:pPr marL="514350" indent="-514350">
              <a:buFont typeface="+mj-lt"/>
              <a:buAutoNum type="arabicPeriod"/>
            </a:pPr>
            <a:r>
              <a:rPr lang="el-GR" sz="2800" dirty="0">
                <a:latin typeface="Arial Narrow" panose="020B0606020202030204" pitchFamily="34" charset="0"/>
              </a:rPr>
              <a:t>Μεσάζοντες</a:t>
            </a:r>
            <a:endParaRPr lang="el-GR" sz="2800" dirty="0">
              <a:latin typeface="Arial Narrow" panose="020B0606020202030204" pitchFamily="34" charset="0"/>
              <a:cs typeface="Arial" pitchFamily="34" charset="0"/>
            </a:endParaRPr>
          </a:p>
          <a:p>
            <a:pPr marL="0" indent="0">
              <a:buNone/>
            </a:pPr>
            <a:r>
              <a:rPr lang="el-GR" altLang="en-US" sz="2800" dirty="0">
                <a:effectLst>
                  <a:outerShdw blurRad="38100" dist="38100" dir="2700000" algn="tl">
                    <a:srgbClr val="000000">
                      <a:alpha val="43137"/>
                    </a:srgbClr>
                  </a:outerShdw>
                </a:effectLst>
                <a:latin typeface="Arial Narrow" panose="020B0606020202030204" pitchFamily="34" charset="0"/>
                <a:cs typeface="Arial" pitchFamily="34" charset="0"/>
              </a:rPr>
              <a:t>      </a:t>
            </a:r>
            <a:r>
              <a:rPr lang="en-US" altLang="en-US" sz="2800" dirty="0">
                <a:effectLst>
                  <a:outerShdw blurRad="38100" dist="38100" dir="2700000" algn="tl">
                    <a:srgbClr val="000000">
                      <a:alpha val="43137"/>
                    </a:srgbClr>
                  </a:outerShdw>
                </a:effectLst>
                <a:latin typeface="Arial Narrow" panose="020B0606020202030204" pitchFamily="34" charset="0"/>
              </a:rPr>
              <a:t>based on Dave Chaffey</a:t>
            </a:r>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5" name="TextBox 4"/>
          <p:cNvSpPr txBox="1"/>
          <p:nvPr/>
        </p:nvSpPr>
        <p:spPr>
          <a:xfrm>
            <a:off x="-26719" y="525764"/>
            <a:ext cx="9144000" cy="707886"/>
          </a:xfrm>
          <a:prstGeom prst="rect">
            <a:avLst/>
          </a:prstGeom>
          <a:noFill/>
        </p:spPr>
        <p:txBody>
          <a:bodyPr wrap="square" rtlCol="0">
            <a:spAutoFit/>
          </a:bodyPr>
          <a:lstStyle/>
          <a:p>
            <a:pPr algn="ctr"/>
            <a:r>
              <a:rPr lang="el-GR" sz="4000" b="1" dirty="0">
                <a:latin typeface="Arial" pitchFamily="34" charset="0"/>
                <a:cs typeface="Arial" pitchFamily="34" charset="0"/>
              </a:rPr>
              <a:t>Περιεχόμενα</a:t>
            </a:r>
            <a:endParaRPr lang="en-US" sz="2400" b="1" dirty="0">
              <a:latin typeface="Arial" pitchFamily="34" charset="0"/>
              <a:cs typeface="Arial" pitchFamily="34" charset="0"/>
            </a:endParaRPr>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200"/>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Εικόνα 12">
            <a:extLst>
              <a:ext uri="{FF2B5EF4-FFF2-40B4-BE49-F238E27FC236}">
                <a16:creationId xmlns:a16="http://schemas.microsoft.com/office/drawing/2014/main" id="{A1559524-B30A-4B20-B694-2E880A781D0F}"/>
              </a:ext>
            </a:extLst>
          </p:cNvPr>
          <p:cNvPicPr>
            <a:picLocks noChangeAspect="1"/>
          </p:cNvPicPr>
          <p:nvPr/>
        </p:nvPicPr>
        <p:blipFill>
          <a:blip r:embed="rId4"/>
          <a:stretch>
            <a:fillRect/>
          </a:stretch>
        </p:blipFill>
        <p:spPr>
          <a:xfrm>
            <a:off x="7379861" y="531240"/>
            <a:ext cx="1154540" cy="518260"/>
          </a:xfrm>
          <a:prstGeom prst="rect">
            <a:avLst/>
          </a:prstGeom>
        </p:spPr>
      </p:pic>
    </p:spTree>
    <p:extLst>
      <p:ext uri="{BB962C8B-B14F-4D97-AF65-F5344CB8AC3E}">
        <p14:creationId xmlns:p14="http://schemas.microsoft.com/office/powerpoint/2010/main" val="148553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87581" y="1312778"/>
            <a:ext cx="8915400" cy="4579684"/>
          </a:xfrm>
          <a:solidFill>
            <a:srgbClr val="92D050"/>
          </a:solidFill>
        </p:spPr>
        <p:txBody>
          <a:bodyPr>
            <a:noAutofit/>
          </a:bodyPr>
          <a:lstStyle/>
          <a:p>
            <a:pPr lvl="0"/>
            <a:r>
              <a:rPr lang="el-GR" sz="3200" b="1" dirty="0">
                <a:latin typeface="Arial Narrow" panose="020B0606020202030204" pitchFamily="34" charset="0"/>
              </a:rPr>
              <a:t>Ψηφιακό Μάρκετινγκ</a:t>
            </a:r>
            <a:endParaRPr lang="el-GR" sz="3200" dirty="0">
              <a:latin typeface="Arial Narrow" panose="020B0606020202030204" pitchFamily="34" charset="0"/>
            </a:endParaRPr>
          </a:p>
          <a:p>
            <a:pPr marL="514350" lvl="0" indent="-514350">
              <a:buFont typeface="+mj-lt"/>
              <a:buAutoNum type="arabicPeriod"/>
            </a:pPr>
            <a:r>
              <a:rPr lang="el-GR" sz="2800" dirty="0">
                <a:latin typeface="Arial Narrow" panose="020B0606020202030204" pitchFamily="34" charset="0"/>
              </a:rPr>
              <a:t>Πολυ-καναλικό Μάρκετινγκ</a:t>
            </a:r>
          </a:p>
          <a:p>
            <a:pPr marL="514350" lvl="0" indent="-514350">
              <a:buFont typeface="+mj-lt"/>
              <a:buAutoNum type="arabicPeriod"/>
            </a:pPr>
            <a:r>
              <a:rPr lang="el-GR" sz="2800" dirty="0">
                <a:latin typeface="Arial Narrow" panose="020B0606020202030204" pitchFamily="34" charset="0"/>
              </a:rPr>
              <a:t>Εμπόδια αποδοχής!</a:t>
            </a:r>
          </a:p>
          <a:p>
            <a:pPr marL="514350" lvl="0" indent="-514350">
              <a:buFont typeface="+mj-lt"/>
              <a:buAutoNum type="arabicPeriod"/>
            </a:pPr>
            <a:r>
              <a:rPr lang="el-GR" sz="2800" dirty="0">
                <a:latin typeface="Arial Narrow" panose="020B0606020202030204" pitchFamily="34" charset="0"/>
              </a:rPr>
              <a:t>Ανάλυση διαδικτυακής αγοράς</a:t>
            </a:r>
          </a:p>
          <a:p>
            <a:pPr marL="514350" lvl="0" indent="-514350">
              <a:buFont typeface="+mj-lt"/>
              <a:buAutoNum type="arabicPeriod"/>
            </a:pPr>
            <a:r>
              <a:rPr lang="el-GR" sz="2800" dirty="0">
                <a:latin typeface="Arial Narrow" panose="020B0606020202030204" pitchFamily="34" charset="0"/>
              </a:rPr>
              <a:t>Επιχειρηματικά Μοντέλα</a:t>
            </a:r>
          </a:p>
          <a:p>
            <a:pPr marL="514350" indent="-514350">
              <a:buFont typeface="+mj-lt"/>
              <a:buAutoNum type="arabicPeriod"/>
            </a:pPr>
            <a:r>
              <a:rPr lang="el-GR" sz="2800" dirty="0">
                <a:latin typeface="Arial Narrow" panose="020B0606020202030204" pitchFamily="34" charset="0"/>
              </a:rPr>
              <a:t>Μοντέλα εσόδων: </a:t>
            </a:r>
            <a:r>
              <a:rPr lang="en-GB" sz="2800" dirty="0">
                <a:latin typeface="Arial Narrow" panose="020B0606020202030204" pitchFamily="34" charset="0"/>
              </a:rPr>
              <a:t>CPM</a:t>
            </a:r>
            <a:r>
              <a:rPr lang="el-GR" sz="2800" dirty="0">
                <a:latin typeface="Arial Narrow" panose="020B0606020202030204" pitchFamily="34" charset="0"/>
              </a:rPr>
              <a:t>, </a:t>
            </a:r>
            <a:r>
              <a:rPr lang="en-GB" sz="2800" dirty="0">
                <a:latin typeface="Arial Narrow" panose="020B0606020202030204" pitchFamily="34" charset="0"/>
              </a:rPr>
              <a:t>CPC</a:t>
            </a:r>
            <a:r>
              <a:rPr lang="el-GR" sz="2800" dirty="0">
                <a:latin typeface="Arial Narrow" panose="020B0606020202030204" pitchFamily="34" charset="0"/>
              </a:rPr>
              <a:t>, </a:t>
            </a:r>
            <a:r>
              <a:rPr lang="en-GB" sz="2800" dirty="0">
                <a:latin typeface="Arial Narrow" panose="020B0606020202030204" pitchFamily="34" charset="0"/>
              </a:rPr>
              <a:t>CPA</a:t>
            </a:r>
            <a:endParaRPr lang="el-GR" sz="2800" dirty="0">
              <a:latin typeface="Arial Narrow" panose="020B0606020202030204" pitchFamily="34" charset="0"/>
            </a:endParaRPr>
          </a:p>
          <a:p>
            <a:pPr marL="0" indent="0">
              <a:buNone/>
            </a:pPr>
            <a:r>
              <a:rPr lang="el-GR" altLang="en-US" sz="2800" dirty="0">
                <a:effectLst>
                  <a:outerShdw blurRad="38100" dist="38100" dir="2700000" algn="tl">
                    <a:srgbClr val="000000">
                      <a:alpha val="43137"/>
                    </a:srgbClr>
                  </a:outerShdw>
                </a:effectLst>
                <a:latin typeface="Arial Narrow" panose="020B0606020202030204" pitchFamily="34" charset="0"/>
              </a:rPr>
              <a:t>      </a:t>
            </a:r>
            <a:r>
              <a:rPr lang="en-US" altLang="en-US" sz="2800" dirty="0">
                <a:effectLst>
                  <a:outerShdw blurRad="38100" dist="38100" dir="2700000" algn="tl">
                    <a:srgbClr val="000000">
                      <a:alpha val="43137"/>
                    </a:srgbClr>
                  </a:outerShdw>
                </a:effectLst>
                <a:latin typeface="Arial Narrow" panose="020B0606020202030204" pitchFamily="34" charset="0"/>
              </a:rPr>
              <a:t>based on Dave Chaffey</a:t>
            </a:r>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5" name="TextBox 4"/>
          <p:cNvSpPr txBox="1"/>
          <p:nvPr/>
        </p:nvSpPr>
        <p:spPr>
          <a:xfrm>
            <a:off x="-26719" y="525764"/>
            <a:ext cx="9144000" cy="707886"/>
          </a:xfrm>
          <a:prstGeom prst="rect">
            <a:avLst/>
          </a:prstGeom>
          <a:noFill/>
        </p:spPr>
        <p:txBody>
          <a:bodyPr wrap="square" rtlCol="0">
            <a:spAutoFit/>
          </a:bodyPr>
          <a:lstStyle/>
          <a:p>
            <a:pPr algn="ctr"/>
            <a:r>
              <a:rPr lang="el-GR" sz="4000" b="1" dirty="0">
                <a:latin typeface="Arial" pitchFamily="34" charset="0"/>
                <a:cs typeface="Arial" pitchFamily="34" charset="0"/>
              </a:rPr>
              <a:t>Περιεχόμενα</a:t>
            </a:r>
            <a:endParaRPr lang="en-US" sz="2400" b="1" dirty="0">
              <a:latin typeface="Arial" pitchFamily="34" charset="0"/>
              <a:cs typeface="Arial" pitchFamily="34" charset="0"/>
            </a:endParaRPr>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200"/>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Εικόνα 12">
            <a:extLst>
              <a:ext uri="{FF2B5EF4-FFF2-40B4-BE49-F238E27FC236}">
                <a16:creationId xmlns:a16="http://schemas.microsoft.com/office/drawing/2014/main" id="{A1559524-B30A-4B20-B694-2E880A781D0F}"/>
              </a:ext>
            </a:extLst>
          </p:cNvPr>
          <p:cNvPicPr>
            <a:picLocks noChangeAspect="1"/>
          </p:cNvPicPr>
          <p:nvPr/>
        </p:nvPicPr>
        <p:blipFill>
          <a:blip r:embed="rId4"/>
          <a:stretch>
            <a:fillRect/>
          </a:stretch>
        </p:blipFill>
        <p:spPr>
          <a:xfrm>
            <a:off x="7379861" y="531240"/>
            <a:ext cx="1154540" cy="518260"/>
          </a:xfrm>
          <a:prstGeom prst="rect">
            <a:avLst/>
          </a:prstGeom>
        </p:spPr>
      </p:pic>
    </p:spTree>
    <p:extLst>
      <p:ext uri="{BB962C8B-B14F-4D97-AF65-F5344CB8AC3E}">
        <p14:creationId xmlns:p14="http://schemas.microsoft.com/office/powerpoint/2010/main" val="73248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4844" y="964934"/>
            <a:ext cx="9144000" cy="5906124"/>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0" name="Rectangle 3">
            <a:extLst>
              <a:ext uri="{FF2B5EF4-FFF2-40B4-BE49-F238E27FC236}">
                <a16:creationId xmlns:a16="http://schemas.microsoft.com/office/drawing/2014/main" id="{1B565029-0CE6-4501-BB39-5745E1600A1D}"/>
              </a:ext>
            </a:extLst>
          </p:cNvPr>
          <p:cNvSpPr txBox="1">
            <a:spLocks noChangeArrowheads="1"/>
          </p:cNvSpPr>
          <p:nvPr/>
        </p:nvSpPr>
        <p:spPr>
          <a:xfrm>
            <a:off x="400575" y="1218274"/>
            <a:ext cx="8250238" cy="4773613"/>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74650" indent="-374650">
              <a:buClr>
                <a:srgbClr val="000000"/>
              </a:buClr>
              <a:buFontTx/>
              <a:buChar char="•"/>
            </a:pPr>
            <a:r>
              <a:rPr lang="en-GB" altLang="el-GR" sz="2800" dirty="0">
                <a:solidFill>
                  <a:srgbClr val="000000"/>
                </a:solidFill>
                <a:latin typeface="Arial Narrow" panose="020B0606020202030204" pitchFamily="34" charset="0"/>
              </a:rPr>
              <a:t>Η επ</a:t>
            </a:r>
            <a:r>
              <a:rPr lang="en-GB" altLang="el-GR" sz="2800" dirty="0" err="1">
                <a:solidFill>
                  <a:srgbClr val="000000"/>
                </a:solidFill>
                <a:latin typeface="Arial Narrow" panose="020B0606020202030204" pitchFamily="34" charset="0"/>
              </a:rPr>
              <a:t>ίδρ</a:t>
            </a:r>
            <a:r>
              <a:rPr lang="en-GB" altLang="el-GR" sz="2800" dirty="0">
                <a:solidFill>
                  <a:srgbClr val="000000"/>
                </a:solidFill>
                <a:latin typeface="Arial Narrow" panose="020B0606020202030204" pitchFamily="34" charset="0"/>
              </a:rPr>
              <a:t>αση και ο χρόνος αντίδρασης/απόκρισης διαφέρει ανάλογα με τον κλάδο…</a:t>
            </a:r>
          </a:p>
          <a:p>
            <a:pPr marL="374650" indent="-374650">
              <a:buClr>
                <a:srgbClr val="000000"/>
              </a:buClr>
              <a:buFontTx/>
              <a:buChar char="•"/>
            </a:pPr>
            <a:r>
              <a:rPr lang="en-GB" altLang="el-GR" sz="2800" dirty="0">
                <a:solidFill>
                  <a:srgbClr val="000000"/>
                </a:solidFill>
                <a:latin typeface="Arial Narrow" panose="020B0606020202030204" pitchFamily="34" charset="0"/>
              </a:rPr>
              <a:t>Ο Andy Grove, π</a:t>
            </a:r>
            <a:r>
              <a:rPr lang="en-GB" altLang="el-GR" sz="2800" dirty="0" err="1">
                <a:solidFill>
                  <a:srgbClr val="000000"/>
                </a:solidFill>
                <a:latin typeface="Arial Narrow" panose="020B0606020202030204" pitchFamily="34" charset="0"/>
              </a:rPr>
              <a:t>ρόεδρος</a:t>
            </a:r>
            <a:r>
              <a:rPr lang="en-GB" altLang="el-GR" sz="2800" dirty="0">
                <a:solidFill>
                  <a:srgbClr val="000000"/>
                </a:solidFill>
                <a:latin typeface="Arial Narrow" panose="020B0606020202030204" pitchFamily="34" charset="0"/>
              </a:rPr>
              <a:t> </a:t>
            </a:r>
            <a:r>
              <a:rPr lang="en-GB" altLang="el-GR" sz="2800" dirty="0" err="1">
                <a:solidFill>
                  <a:srgbClr val="000000"/>
                </a:solidFill>
                <a:latin typeface="Arial Narrow" panose="020B0606020202030204" pitchFamily="34" charset="0"/>
              </a:rPr>
              <a:t>της</a:t>
            </a:r>
            <a:r>
              <a:rPr lang="en-GB" altLang="el-GR" sz="2800" dirty="0">
                <a:solidFill>
                  <a:srgbClr val="000000"/>
                </a:solidFill>
                <a:latin typeface="Arial Narrow" panose="020B0606020202030204" pitchFamily="34" charset="0"/>
              </a:rPr>
              <a:t> Intel και </a:t>
            </a:r>
            <a:r>
              <a:rPr lang="en-GB" altLang="el-GR" sz="2800" dirty="0" err="1">
                <a:solidFill>
                  <a:srgbClr val="000000"/>
                </a:solidFill>
                <a:latin typeface="Arial Narrow" panose="020B0606020202030204" pitchFamily="34" charset="0"/>
              </a:rPr>
              <a:t>έν</a:t>
            </a:r>
            <a:r>
              <a:rPr lang="en-GB" altLang="el-GR" sz="2800" dirty="0">
                <a:solidFill>
                  <a:srgbClr val="000000"/>
                </a:solidFill>
                <a:latin typeface="Arial Narrow" panose="020B0606020202030204" pitchFamily="34" charset="0"/>
              </a:rPr>
              <a:t>ας από τους πρώτους που υιοθέτησαν το ηλεκτρονικό εμπόριο, παρομοιάζει το Διαδίκτυο με... </a:t>
            </a:r>
            <a:r>
              <a:rPr lang="en-GB" altLang="el-GR" sz="2800" dirty="0" err="1">
                <a:solidFill>
                  <a:srgbClr val="000000"/>
                </a:solidFill>
                <a:latin typeface="Arial Narrow" panose="020B0606020202030204" pitchFamily="34" charset="0"/>
              </a:rPr>
              <a:t>μετεωρολογικά</a:t>
            </a:r>
            <a:r>
              <a:rPr lang="en-GB" altLang="el-GR" sz="2800" dirty="0">
                <a:solidFill>
                  <a:srgbClr val="000000"/>
                </a:solidFill>
                <a:latin typeface="Arial Narrow" panose="020B0606020202030204" pitchFamily="34" charset="0"/>
              </a:rPr>
              <a:t> φα</a:t>
            </a:r>
            <a:r>
              <a:rPr lang="en-GB" altLang="el-GR" sz="2800" dirty="0" err="1">
                <a:solidFill>
                  <a:srgbClr val="000000"/>
                </a:solidFill>
                <a:latin typeface="Arial Narrow" panose="020B0606020202030204" pitchFamily="34" charset="0"/>
              </a:rPr>
              <a:t>ινόμεν</a:t>
            </a:r>
            <a:r>
              <a:rPr lang="en-GB" altLang="el-GR" sz="2800" dirty="0">
                <a:solidFill>
                  <a:srgbClr val="000000"/>
                </a:solidFill>
                <a:latin typeface="Arial Narrow" panose="020B0606020202030204" pitchFamily="34" charset="0"/>
              </a:rPr>
              <a:t>α. </a:t>
            </a:r>
            <a:br>
              <a:rPr lang="en-GB" altLang="el-GR" sz="2800" dirty="0">
                <a:solidFill>
                  <a:srgbClr val="000000"/>
                </a:solidFill>
                <a:latin typeface="Arial Narrow" panose="020B0606020202030204" pitchFamily="34" charset="0"/>
              </a:rPr>
            </a:br>
            <a:r>
              <a:rPr lang="en-GB" altLang="el-GR" sz="2800" dirty="0" err="1">
                <a:solidFill>
                  <a:srgbClr val="000000"/>
                </a:solidFill>
                <a:latin typeface="Arial Narrow" panose="020B0606020202030204" pitchFamily="34" charset="0"/>
              </a:rPr>
              <a:t>Συγκεκριμέν</a:t>
            </a:r>
            <a:r>
              <a:rPr lang="en-GB" altLang="el-GR" sz="2800" dirty="0">
                <a:solidFill>
                  <a:srgbClr val="000000"/>
                </a:solidFill>
                <a:latin typeface="Arial Narrow" panose="020B0606020202030204" pitchFamily="34" charset="0"/>
              </a:rPr>
              <a:t>α αναφέρει:</a:t>
            </a:r>
          </a:p>
          <a:p>
            <a:pPr marL="374650" indent="-374650">
              <a:buClrTx/>
              <a:buFont typeface="Times" panose="02020603050405020304" pitchFamily="18" charset="0"/>
              <a:buNone/>
            </a:pPr>
            <a:r>
              <a:rPr lang="en-GB" altLang="el-GR" sz="2800" dirty="0">
                <a:solidFill>
                  <a:srgbClr val="000000"/>
                </a:solidFill>
                <a:latin typeface="Arial Narrow" panose="020B0606020202030204" pitchFamily="34" charset="0"/>
              </a:rPr>
              <a:t>	</a:t>
            </a:r>
            <a:r>
              <a:rPr lang="en-GB" altLang="el-GR" sz="2800" i="1" dirty="0">
                <a:solidFill>
                  <a:srgbClr val="000000"/>
                </a:solidFill>
                <a:latin typeface="Arial Narrow" panose="020B0606020202030204" pitchFamily="34" charset="0"/>
              </a:rPr>
              <a:t>«[...] </a:t>
            </a:r>
            <a:r>
              <a:rPr lang="en-GB" altLang="el-GR" sz="2800" i="1" dirty="0" err="1">
                <a:solidFill>
                  <a:srgbClr val="000000"/>
                </a:solidFill>
                <a:latin typeface="Arial Narrow" panose="020B0606020202030204" pitchFamily="34" charset="0"/>
              </a:rPr>
              <a:t>το</a:t>
            </a:r>
            <a:r>
              <a:rPr lang="en-GB" altLang="el-GR" sz="2800" i="1" dirty="0">
                <a:solidFill>
                  <a:srgbClr val="000000"/>
                </a:solidFill>
                <a:latin typeface="Arial Narrow" panose="020B0606020202030204" pitchFamily="34" charset="0"/>
              </a:rPr>
              <a:t> </a:t>
            </a:r>
            <a:r>
              <a:rPr lang="en-GB" altLang="el-GR" sz="2800" i="1" dirty="0" err="1">
                <a:solidFill>
                  <a:srgbClr val="000000"/>
                </a:solidFill>
                <a:latin typeface="Arial Narrow" panose="020B0606020202030204" pitchFamily="34" charset="0"/>
              </a:rPr>
              <a:t>Δι</a:t>
            </a:r>
            <a:r>
              <a:rPr lang="en-GB" altLang="el-GR" sz="2800" i="1" dirty="0">
                <a:solidFill>
                  <a:srgbClr val="000000"/>
                </a:solidFill>
                <a:latin typeface="Arial Narrow" panose="020B0606020202030204" pitchFamily="34" charset="0"/>
              </a:rPr>
              <a:t>αδίκτυο αποτελεί τυφώνα, ένα ισχυρό ρεύμα ή απλώς ένα αεράκι; Ή μήπως τη δύναμη που αλλάζει συθέμελα την επιχειρηματική δραστηριότητα;»</a:t>
            </a:r>
            <a:r>
              <a:rPr lang="el-GR" altLang="el-GR" sz="2800" i="1" dirty="0">
                <a:solidFill>
                  <a:srgbClr val="000000"/>
                </a:solidFill>
                <a:latin typeface="Arial Narrow" panose="020B0606020202030204" pitchFamily="34" charset="0"/>
              </a:rPr>
              <a:t> </a:t>
            </a:r>
            <a:r>
              <a:rPr lang="en-GB" altLang="el-GR" sz="2800" dirty="0">
                <a:solidFill>
                  <a:srgbClr val="000000"/>
                </a:solidFill>
                <a:latin typeface="Arial Narrow" panose="020B0606020202030204" pitchFamily="34" charset="0"/>
              </a:rPr>
              <a:t>(Grove, 1996)</a:t>
            </a:r>
          </a:p>
        </p:txBody>
      </p:sp>
    </p:spTree>
    <p:extLst>
      <p:ext uri="{BB962C8B-B14F-4D97-AF65-F5344CB8AC3E}">
        <p14:creationId xmlns:p14="http://schemas.microsoft.com/office/powerpoint/2010/main" val="173959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78535" y="1049500"/>
            <a:ext cx="9144000" cy="6215524"/>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2" name="Title 2">
            <a:extLst>
              <a:ext uri="{FF2B5EF4-FFF2-40B4-BE49-F238E27FC236}">
                <a16:creationId xmlns:a16="http://schemas.microsoft.com/office/drawing/2014/main" id="{B8B7CEFE-D1CF-40A8-88AF-67A3325706B2}"/>
              </a:ext>
            </a:extLst>
          </p:cNvPr>
          <p:cNvSpPr txBox="1">
            <a:spLocks/>
          </p:cNvSpPr>
          <p:nvPr/>
        </p:nvSpPr>
        <p:spPr>
          <a:xfrm>
            <a:off x="228600" y="534350"/>
            <a:ext cx="9143998" cy="92274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l-GR" sz="2400" b="1" dirty="0" err="1">
                <a:solidFill>
                  <a:srgbClr val="000000"/>
                </a:solidFill>
                <a:latin typeface="Arial Narrow" panose="020B0606020202030204" pitchFamily="34" charset="0"/>
              </a:rPr>
              <a:t>Νέες</a:t>
            </a:r>
            <a:r>
              <a:rPr lang="en-GB" altLang="el-GR" sz="2400" b="1" dirty="0">
                <a:solidFill>
                  <a:srgbClr val="000000"/>
                </a:solidFill>
                <a:latin typeface="Arial Narrow" panose="020B0606020202030204" pitchFamily="34" charset="0"/>
              </a:rPr>
              <a:t> </a:t>
            </a:r>
            <a:r>
              <a:rPr lang="en-GB" altLang="el-GR" sz="2400" b="1" dirty="0" err="1">
                <a:solidFill>
                  <a:srgbClr val="000000"/>
                </a:solidFill>
                <a:latin typeface="Arial Narrow" panose="020B0606020202030204" pitchFamily="34" charset="0"/>
              </a:rPr>
              <a:t>μέθοδοι</a:t>
            </a:r>
            <a:r>
              <a:rPr lang="en-GB" altLang="el-GR" sz="2400" b="1" dirty="0">
                <a:solidFill>
                  <a:srgbClr val="000000"/>
                </a:solidFill>
                <a:latin typeface="Arial Narrow" panose="020B0606020202030204" pitchFamily="34" charset="0"/>
              </a:rPr>
              <a:t> επ</a:t>
            </a:r>
            <a:r>
              <a:rPr lang="en-GB" altLang="el-GR" sz="2400" b="1" dirty="0" err="1">
                <a:solidFill>
                  <a:srgbClr val="000000"/>
                </a:solidFill>
                <a:latin typeface="Arial Narrow" panose="020B0606020202030204" pitchFamily="34" charset="0"/>
              </a:rPr>
              <a:t>ικοινωνί</a:t>
            </a:r>
            <a:r>
              <a:rPr lang="en-GB" altLang="el-GR" sz="2400" b="1" dirty="0">
                <a:solidFill>
                  <a:srgbClr val="000000"/>
                </a:solidFill>
                <a:latin typeface="Arial Narrow" panose="020B0606020202030204" pitchFamily="34" charset="0"/>
              </a:rPr>
              <a:t>ας και νέα συμπεριφορά του καταναλωτή</a:t>
            </a:r>
            <a:endParaRPr lang="en-GB" altLang="el-GR" sz="2000" b="1" dirty="0">
              <a:solidFill>
                <a:srgbClr val="000000"/>
              </a:solidFill>
              <a:latin typeface="Arial Narrow" panose="020B0606020202030204" pitchFamily="34" charset="0"/>
            </a:endParaRPr>
          </a:p>
        </p:txBody>
      </p:sp>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228600" y="1710438"/>
            <a:ext cx="8915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Tx/>
              <a:buSzPct val="100000"/>
              <a:buFontTx/>
              <a:buNone/>
            </a:pPr>
            <a:r>
              <a:rPr lang="en-GB" altLang="el-GR" sz="2400" b="1" dirty="0">
                <a:solidFill>
                  <a:srgbClr val="000000"/>
                </a:solidFill>
              </a:rPr>
              <a:t>Μάρκετινγκ π</a:t>
            </a:r>
            <a:r>
              <a:rPr lang="en-GB" altLang="el-GR" sz="2400" b="1" dirty="0" err="1">
                <a:solidFill>
                  <a:srgbClr val="000000"/>
                </a:solidFill>
              </a:rPr>
              <a:t>ροσέλκυσης</a:t>
            </a:r>
            <a:r>
              <a:rPr lang="en-GB" altLang="el-GR" sz="2400" b="1" dirty="0">
                <a:solidFill>
                  <a:srgbClr val="000000"/>
                </a:solidFill>
              </a:rPr>
              <a:t> (</a:t>
            </a:r>
            <a:r>
              <a:rPr lang="sv-SE" altLang="el-GR" sz="2400" b="1" dirty="0">
                <a:solidFill>
                  <a:srgbClr val="000000"/>
                </a:solidFill>
              </a:rPr>
              <a:t>inbound marketing)</a:t>
            </a:r>
            <a:endParaRPr lang="en-GB" altLang="el-GR" sz="2400" b="1" dirty="0">
              <a:solidFill>
                <a:srgbClr val="000000"/>
              </a:solidFill>
            </a:endParaRPr>
          </a:p>
          <a:p>
            <a:pPr>
              <a:spcBef>
                <a:spcPct val="0"/>
              </a:spcBef>
              <a:buClrTx/>
              <a:buSzPct val="100000"/>
              <a:buFontTx/>
              <a:buNone/>
            </a:pPr>
            <a:r>
              <a:rPr lang="en-GB" altLang="el-GR" sz="2400" dirty="0">
                <a:solidFill>
                  <a:srgbClr val="000000"/>
                </a:solidFill>
              </a:rPr>
              <a:t>Ο κατανα</a:t>
            </a:r>
            <a:r>
              <a:rPr lang="en-GB" altLang="el-GR" sz="2400" dirty="0" err="1">
                <a:solidFill>
                  <a:srgbClr val="000000"/>
                </a:solidFill>
              </a:rPr>
              <a:t>λωτής</a:t>
            </a:r>
            <a:r>
              <a:rPr lang="en-GB" altLang="el-GR" sz="2400" dirty="0">
                <a:solidFill>
                  <a:srgbClr val="000000"/>
                </a:solidFill>
              </a:rPr>
              <a:t> ανα</a:t>
            </a:r>
            <a:r>
              <a:rPr lang="en-GB" altLang="el-GR" sz="2400" dirty="0" err="1">
                <a:solidFill>
                  <a:srgbClr val="000000"/>
                </a:solidFill>
              </a:rPr>
              <a:t>ζητά</a:t>
            </a:r>
            <a:r>
              <a:rPr lang="en-GB" altLang="el-GR" sz="2400" dirty="0">
                <a:solidFill>
                  <a:srgbClr val="000000"/>
                </a:solidFill>
              </a:rPr>
              <a:t> </a:t>
            </a:r>
            <a:r>
              <a:rPr lang="en-GB" altLang="el-GR" sz="2400" dirty="0" err="1">
                <a:solidFill>
                  <a:srgbClr val="000000"/>
                </a:solidFill>
              </a:rPr>
              <a:t>ενεργά</a:t>
            </a:r>
            <a:r>
              <a:rPr lang="en-GB" altLang="el-GR" sz="2400" dirty="0">
                <a:solidFill>
                  <a:srgbClr val="000000"/>
                </a:solidFill>
              </a:rPr>
              <a:t> και </a:t>
            </a:r>
            <a:r>
              <a:rPr lang="en-GB" altLang="el-GR" sz="2400" dirty="0" err="1">
                <a:solidFill>
                  <a:srgbClr val="000000"/>
                </a:solidFill>
              </a:rPr>
              <a:t>εκ</a:t>
            </a:r>
            <a:r>
              <a:rPr lang="en-GB" altLang="el-GR" sz="2400" dirty="0">
                <a:solidFill>
                  <a:srgbClr val="000000"/>
                </a:solidFill>
              </a:rPr>
              <a:t> </a:t>
            </a:r>
            <a:r>
              <a:rPr lang="en-GB" altLang="el-GR" sz="2400" dirty="0" err="1">
                <a:solidFill>
                  <a:srgbClr val="000000"/>
                </a:solidFill>
              </a:rPr>
              <a:t>των</a:t>
            </a:r>
            <a:r>
              <a:rPr lang="en-GB" altLang="el-GR" sz="2400" dirty="0">
                <a:solidFill>
                  <a:srgbClr val="000000"/>
                </a:solidFill>
              </a:rPr>
              <a:t> π</a:t>
            </a:r>
            <a:r>
              <a:rPr lang="en-GB" altLang="el-GR" sz="2400" dirty="0" err="1">
                <a:solidFill>
                  <a:srgbClr val="000000"/>
                </a:solidFill>
              </a:rPr>
              <a:t>ροτέρων</a:t>
            </a:r>
            <a:r>
              <a:rPr lang="en-GB" altLang="el-GR" sz="2400" dirty="0">
                <a:solidFill>
                  <a:srgbClr val="000000"/>
                </a:solidFill>
              </a:rPr>
              <a:t> π</a:t>
            </a:r>
            <a:r>
              <a:rPr lang="en-GB" altLang="el-GR" sz="2400" dirty="0" err="1">
                <a:solidFill>
                  <a:srgbClr val="000000"/>
                </a:solidFill>
              </a:rPr>
              <a:t>ληροφορίες</a:t>
            </a:r>
            <a:r>
              <a:rPr lang="en-GB" altLang="el-GR" sz="2400" dirty="0">
                <a:solidFill>
                  <a:srgbClr val="000000"/>
                </a:solidFill>
              </a:rPr>
              <a:t> </a:t>
            </a:r>
            <a:r>
              <a:rPr lang="en-GB" altLang="el-GR" sz="2400" dirty="0" err="1">
                <a:solidFill>
                  <a:srgbClr val="000000"/>
                </a:solidFill>
              </a:rPr>
              <a:t>γι</a:t>
            </a:r>
            <a:r>
              <a:rPr lang="en-GB" altLang="el-GR" sz="2400" dirty="0">
                <a:solidFill>
                  <a:srgbClr val="000000"/>
                </a:solidFill>
              </a:rPr>
              <a:t>α τις ανάγκες του. Η α</a:t>
            </a:r>
            <a:r>
              <a:rPr lang="en-GB" altLang="el-GR" sz="2400" dirty="0" err="1">
                <a:solidFill>
                  <a:srgbClr val="000000"/>
                </a:solidFill>
              </a:rPr>
              <a:t>λληλε</a:t>
            </a:r>
            <a:r>
              <a:rPr lang="en-GB" altLang="el-GR" sz="2400" dirty="0">
                <a:solidFill>
                  <a:srgbClr val="000000"/>
                </a:solidFill>
              </a:rPr>
              <a:t>πίδραση με τις εταιρείες προκαλείται μέσω του περιεχομένου, των δραστηριοτήτων αναζήτησης και του μάρκετινγκ από τα μέσα κοινωνικής δικτύωσης.</a:t>
            </a:r>
            <a:br>
              <a:rPr lang="en-GB" altLang="el-GR" sz="2400" dirty="0">
                <a:solidFill>
                  <a:srgbClr val="000000"/>
                </a:solidFill>
              </a:rPr>
            </a:br>
            <a:endParaRPr lang="en-GB" altLang="el-GR" sz="2400" dirty="0">
              <a:solidFill>
                <a:srgbClr val="000000"/>
              </a:solidFill>
            </a:endParaRPr>
          </a:p>
          <a:p>
            <a:pPr>
              <a:spcBef>
                <a:spcPct val="0"/>
              </a:spcBef>
              <a:buClrTx/>
              <a:buSzPct val="100000"/>
              <a:buFontTx/>
              <a:buNone/>
            </a:pPr>
            <a:r>
              <a:rPr lang="en-GB" altLang="el-GR" sz="2400" b="1" dirty="0">
                <a:solidFill>
                  <a:srgbClr val="000000"/>
                </a:solidFill>
              </a:rPr>
              <a:t>Zero Moment of Truth (Η </a:t>
            </a:r>
            <a:r>
              <a:rPr lang="en-GB" altLang="el-GR" sz="2400" b="1" dirty="0" err="1">
                <a:solidFill>
                  <a:srgbClr val="000000"/>
                </a:solidFill>
              </a:rPr>
              <a:t>Στιγμή</a:t>
            </a:r>
            <a:r>
              <a:rPr lang="en-GB" altLang="el-GR" sz="2400" b="1" dirty="0">
                <a:solidFill>
                  <a:srgbClr val="000000"/>
                </a:solidFill>
              </a:rPr>
              <a:t> </a:t>
            </a:r>
            <a:r>
              <a:rPr lang="en-GB" altLang="el-GR" sz="2400" b="1" dirty="0" err="1">
                <a:solidFill>
                  <a:srgbClr val="000000"/>
                </a:solidFill>
              </a:rPr>
              <a:t>της</a:t>
            </a:r>
            <a:r>
              <a:rPr lang="en-GB" altLang="el-GR" sz="2400" b="1" dirty="0">
                <a:solidFill>
                  <a:srgbClr val="000000"/>
                </a:solidFill>
              </a:rPr>
              <a:t> </a:t>
            </a:r>
            <a:r>
              <a:rPr lang="en-GB" altLang="el-GR" sz="2400" b="1" dirty="0" err="1">
                <a:solidFill>
                  <a:srgbClr val="000000"/>
                </a:solidFill>
              </a:rPr>
              <a:t>Αλήθει</a:t>
            </a:r>
            <a:r>
              <a:rPr lang="en-GB" altLang="el-GR" sz="2400" b="1" dirty="0">
                <a:solidFill>
                  <a:srgbClr val="000000"/>
                </a:solidFill>
              </a:rPr>
              <a:t>ας)</a:t>
            </a:r>
            <a:br>
              <a:rPr lang="en-GB" altLang="el-GR" sz="2400" dirty="0">
                <a:solidFill>
                  <a:srgbClr val="000000"/>
                </a:solidFill>
              </a:rPr>
            </a:br>
            <a:r>
              <a:rPr lang="en-GB" altLang="el-GR" sz="2400" dirty="0">
                <a:solidFill>
                  <a:srgbClr val="000000"/>
                </a:solidFill>
              </a:rPr>
              <a:t>Μια σύνοψη της διαδικασίας λήψης αποφάσεων από τον καταναλωτή διαμέσου των πολλών διαθέσιμων καναλιών αγοράς, στα οποία κάνει αναζήτηση, εξετάζει βαθμολογίες, στυλ, τιμές και σχόλια στα μέσα κοινωνικής δικτύωσης προτού καταλήξει να επισκεφθεί το κατάστημα. </a:t>
            </a:r>
          </a:p>
        </p:txBody>
      </p:sp>
    </p:spTree>
    <p:extLst>
      <p:ext uri="{BB962C8B-B14F-4D97-AF65-F5344CB8AC3E}">
        <p14:creationId xmlns:p14="http://schemas.microsoft.com/office/powerpoint/2010/main" val="138170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228600" y="1201272"/>
            <a:ext cx="8915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Zero Moment of Truth</a:t>
            </a:r>
          </a:p>
          <a:p>
            <a:pPr marL="342900" indent="-342900">
              <a:spcBef>
                <a:spcPct val="0"/>
              </a:spcBef>
              <a:buClrTx/>
              <a:buSzPct val="100000"/>
              <a:buFont typeface="Wingdings" panose="05000000000000000000" pitchFamily="2" charset="2"/>
              <a:buChar char="§"/>
            </a:pPr>
            <a:endPar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a:p>
            <a:pPr>
              <a:spcBef>
                <a:spcPct val="0"/>
              </a:spcBef>
              <a:buClrTx/>
              <a:buSzPct val="100000"/>
              <a:buNone/>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a:p>
            <a:pPr>
              <a:spcBef>
                <a:spcPct val="0"/>
              </a:spcBef>
              <a:buClrTx/>
              <a:buSzPct val="100000"/>
              <a:buFontTx/>
              <a:buNone/>
            </a:pP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400" dirty="0">
              <a:solidFill>
                <a:srgbClr val="000000"/>
              </a:solidFill>
              <a:latin typeface="Arial Narrow" panose="020B0606020202030204" pitchFamily="34" charset="0"/>
            </a:endParaRPr>
          </a:p>
        </p:txBody>
      </p:sp>
      <p:pic>
        <p:nvPicPr>
          <p:cNvPr id="10" name="Εικόνα 4">
            <a:extLst>
              <a:ext uri="{FF2B5EF4-FFF2-40B4-BE49-F238E27FC236}">
                <a16:creationId xmlns:a16="http://schemas.microsoft.com/office/drawing/2014/main" id="{A4CA09E9-F840-4737-B14E-BA5B2ACFE7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011" y="2035271"/>
            <a:ext cx="833437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992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78535" y="1049500"/>
            <a:ext cx="9144000" cy="6215524"/>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2" name="Title 2">
            <a:extLst>
              <a:ext uri="{FF2B5EF4-FFF2-40B4-BE49-F238E27FC236}">
                <a16:creationId xmlns:a16="http://schemas.microsoft.com/office/drawing/2014/main" id="{B8B7CEFE-D1CF-40A8-88AF-67A3325706B2}"/>
              </a:ext>
            </a:extLst>
          </p:cNvPr>
          <p:cNvSpPr txBox="1">
            <a:spLocks/>
          </p:cNvSpPr>
          <p:nvPr/>
        </p:nvSpPr>
        <p:spPr>
          <a:xfrm>
            <a:off x="228600" y="534350"/>
            <a:ext cx="9143998" cy="92274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l-GR" sz="2400" b="1" dirty="0" err="1">
                <a:solidFill>
                  <a:srgbClr val="000000"/>
                </a:solidFill>
                <a:latin typeface="Arial Narrow" panose="020B0606020202030204" pitchFamily="34" charset="0"/>
              </a:rPr>
              <a:t>Νέες</a:t>
            </a:r>
            <a:r>
              <a:rPr lang="en-GB" altLang="el-GR" sz="2400" b="1" dirty="0">
                <a:solidFill>
                  <a:srgbClr val="000000"/>
                </a:solidFill>
                <a:latin typeface="Arial Narrow" panose="020B0606020202030204" pitchFamily="34" charset="0"/>
              </a:rPr>
              <a:t> </a:t>
            </a:r>
            <a:r>
              <a:rPr lang="en-GB" altLang="el-GR" sz="2400" b="1" dirty="0" err="1">
                <a:solidFill>
                  <a:srgbClr val="000000"/>
                </a:solidFill>
                <a:latin typeface="Arial Narrow" panose="020B0606020202030204" pitchFamily="34" charset="0"/>
              </a:rPr>
              <a:t>μέθοδοι</a:t>
            </a:r>
            <a:r>
              <a:rPr lang="en-GB" altLang="el-GR" sz="2400" b="1" dirty="0">
                <a:solidFill>
                  <a:srgbClr val="000000"/>
                </a:solidFill>
                <a:latin typeface="Arial Narrow" panose="020B0606020202030204" pitchFamily="34" charset="0"/>
              </a:rPr>
              <a:t> επ</a:t>
            </a:r>
            <a:r>
              <a:rPr lang="en-GB" altLang="el-GR" sz="2400" b="1" dirty="0" err="1">
                <a:solidFill>
                  <a:srgbClr val="000000"/>
                </a:solidFill>
                <a:latin typeface="Arial Narrow" panose="020B0606020202030204" pitchFamily="34" charset="0"/>
              </a:rPr>
              <a:t>ικοινωνί</a:t>
            </a:r>
            <a:r>
              <a:rPr lang="en-GB" altLang="el-GR" sz="2400" b="1" dirty="0">
                <a:solidFill>
                  <a:srgbClr val="000000"/>
                </a:solidFill>
                <a:latin typeface="Arial Narrow" panose="020B0606020202030204" pitchFamily="34" charset="0"/>
              </a:rPr>
              <a:t>ας και νέα συμπεριφορά του καταναλωτή</a:t>
            </a:r>
            <a:endParaRPr lang="en-GB" altLang="el-GR" sz="2000" b="1" dirty="0">
              <a:solidFill>
                <a:srgbClr val="000000"/>
              </a:solidFill>
              <a:latin typeface="Arial Narrow" panose="020B0606020202030204" pitchFamily="34" charset="0"/>
            </a:endParaRPr>
          </a:p>
        </p:txBody>
      </p:sp>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228600" y="1710438"/>
            <a:ext cx="891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400" dirty="0">
                <a:solidFill>
                  <a:srgbClr val="000000"/>
                </a:solidFill>
                <a:latin typeface="Arial Narrow" panose="020B0606020202030204" pitchFamily="34" charset="0"/>
              </a:rPr>
              <a:t>Μάρκετινγκ</a:t>
            </a:r>
            <a:r>
              <a:rPr lang="el-GR" altLang="el-GR" sz="2400" dirty="0">
                <a:solidFill>
                  <a:srgbClr val="000000"/>
                </a:solidFill>
                <a:latin typeface="Arial Narrow" panose="020B0606020202030204" pitchFamily="34" charset="0"/>
              </a:rPr>
              <a:t> μέσω περιεχομένου</a:t>
            </a:r>
            <a:r>
              <a:rPr lang="en-GB" altLang="el-GR" sz="2400" dirty="0">
                <a:solidFill>
                  <a:srgbClr val="000000"/>
                </a:solidFill>
                <a:latin typeface="Arial Narrow" panose="020B0606020202030204" pitchFamily="34" charset="0"/>
              </a:rPr>
              <a:t> (</a:t>
            </a:r>
            <a:r>
              <a:rPr lang="sv-SE" altLang="el-GR" sz="2400" dirty="0">
                <a:solidFill>
                  <a:srgbClr val="000000"/>
                </a:solidFill>
                <a:latin typeface="Arial Narrow" panose="020B0606020202030204" pitchFamily="34" charset="0"/>
              </a:rPr>
              <a:t>content marketing)</a:t>
            </a: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r>
              <a:rPr lang="en-GB" altLang="el-GR" sz="2400" dirty="0">
                <a:solidFill>
                  <a:srgbClr val="000000"/>
                </a:solidFill>
                <a:latin typeface="Arial Narrow" panose="020B0606020202030204" pitchFamily="34" charset="0"/>
              </a:rPr>
              <a:t>Μάρκετινγκ</a:t>
            </a:r>
            <a:r>
              <a:rPr lang="el-GR" altLang="el-GR" sz="2400" dirty="0">
                <a:solidFill>
                  <a:srgbClr val="000000"/>
                </a:solidFill>
                <a:latin typeface="Arial Narrow" panose="020B0606020202030204" pitchFamily="34" charset="0"/>
              </a:rPr>
              <a:t> μέσω των μηχανών αναζήτησης (</a:t>
            </a:r>
            <a:r>
              <a:rPr lang="en-GB" altLang="el-GR" sz="2400" dirty="0">
                <a:solidFill>
                  <a:srgbClr val="000000"/>
                </a:solidFill>
                <a:latin typeface="Arial Narrow" panose="020B0606020202030204" pitchFamily="34" charset="0"/>
              </a:rPr>
              <a:t>search marketing)</a:t>
            </a:r>
          </a:p>
          <a:p>
            <a:pPr marL="342900" indent="-342900">
              <a:spcBef>
                <a:spcPct val="0"/>
              </a:spcBef>
              <a:buClrTx/>
              <a:buSzPct val="100000"/>
              <a:buFont typeface="Wingdings" panose="05000000000000000000" pitchFamily="2" charset="2"/>
              <a:buChar char="§"/>
            </a:pPr>
            <a:r>
              <a:rPr lang="en-GB" altLang="el-GR" sz="2400" dirty="0">
                <a:solidFill>
                  <a:srgbClr val="000000"/>
                </a:solidFill>
                <a:latin typeface="Arial Narrow" panose="020B0606020202030204" pitchFamily="34" charset="0"/>
              </a:rPr>
              <a:t>Μάρκετινγκ </a:t>
            </a:r>
            <a:r>
              <a:rPr lang="el-GR" altLang="el-GR" sz="2400" dirty="0">
                <a:solidFill>
                  <a:srgbClr val="000000"/>
                </a:solidFill>
                <a:latin typeface="Arial Narrow" panose="020B0606020202030204" pitchFamily="34" charset="0"/>
              </a:rPr>
              <a:t>από τα μέσα κοινωνικής δικτύωσης</a:t>
            </a:r>
            <a:r>
              <a:rPr lang="en-GB" altLang="el-GR" sz="2400" dirty="0">
                <a:solidFill>
                  <a:srgbClr val="000000"/>
                </a:solidFill>
                <a:latin typeface="Arial Narrow" panose="020B0606020202030204" pitchFamily="34" charset="0"/>
              </a:rPr>
              <a:t> (social media marketing)</a:t>
            </a:r>
          </a:p>
          <a:p>
            <a:pPr>
              <a:spcBef>
                <a:spcPct val="0"/>
              </a:spcBef>
              <a:buClrTx/>
              <a:buSzPct val="100000"/>
              <a:buFontTx/>
              <a:buNone/>
            </a:pPr>
            <a:endParaRPr lang="en-GB" altLang="el-GR" sz="2400" dirty="0">
              <a:solidFill>
                <a:srgbClr val="000000"/>
              </a:solidFill>
              <a:latin typeface="Arial Narrow" panose="020B0606020202030204" pitchFamily="34" charset="0"/>
            </a:endParaRPr>
          </a:p>
          <a:p>
            <a:pPr>
              <a:spcBef>
                <a:spcPct val="0"/>
              </a:spcBef>
              <a:buClrTx/>
              <a:buSzPct val="100000"/>
              <a:buFontTx/>
              <a:buNone/>
            </a:pPr>
            <a:r>
              <a:rPr lang="el-GR" altLang="el-GR" sz="2400" dirty="0">
                <a:solidFill>
                  <a:srgbClr val="000000"/>
                </a:solidFill>
                <a:latin typeface="Arial Narrow" panose="020B0606020202030204" pitchFamily="34" charset="0"/>
              </a:rPr>
              <a:t>Χρησιμοποιούνται προκειμένου οι εταιρείες να στοχεύουν σε εν δυνάμει πελάτες οι οποίοι έχουν </a:t>
            </a:r>
          </a:p>
          <a:p>
            <a:pPr marL="342900" indent="-342900">
              <a:spcBef>
                <a:spcPct val="0"/>
              </a:spcBef>
              <a:buClrTx/>
              <a:buSzPct val="100000"/>
              <a:buFont typeface="Wingdings" panose="05000000000000000000" pitchFamily="2" charset="2"/>
              <a:buChar char="§"/>
            </a:pPr>
            <a:r>
              <a:rPr lang="el-GR" altLang="el-GR" sz="2400" dirty="0">
                <a:solidFill>
                  <a:srgbClr val="000000"/>
                </a:solidFill>
                <a:latin typeface="Arial Narrow" panose="020B0606020202030204" pitchFamily="34" charset="0"/>
              </a:rPr>
              <a:t>Συγκεκριμένες ανάγκες</a:t>
            </a:r>
          </a:p>
          <a:p>
            <a:pPr marL="342900" indent="-342900">
              <a:spcBef>
                <a:spcPct val="0"/>
              </a:spcBef>
              <a:buClrTx/>
              <a:buSzPct val="100000"/>
              <a:buFont typeface="Wingdings" panose="05000000000000000000" pitchFamily="2" charset="2"/>
              <a:buChar char="§"/>
            </a:pPr>
            <a:r>
              <a:rPr lang="el-GR" altLang="el-GR" sz="2400" dirty="0">
                <a:solidFill>
                  <a:srgbClr val="000000"/>
                </a:solidFill>
                <a:latin typeface="Arial Narrow" panose="020B0606020202030204" pitchFamily="34" charset="0"/>
              </a:rPr>
              <a:t>Ενεργούν με δική τους πρωτοβουλία, και</a:t>
            </a:r>
          </a:p>
          <a:p>
            <a:pPr marL="342900" indent="-342900">
              <a:spcBef>
                <a:spcPct val="0"/>
              </a:spcBef>
              <a:buClrTx/>
              <a:buSzPct val="100000"/>
              <a:buFont typeface="Wingdings" panose="05000000000000000000" pitchFamily="2" charset="2"/>
              <a:buChar char="§"/>
            </a:pPr>
            <a:r>
              <a:rPr lang="el-GR" altLang="el-GR" sz="2400" dirty="0">
                <a:solidFill>
                  <a:srgbClr val="000000"/>
                </a:solidFill>
                <a:latin typeface="Arial Narrow" panose="020B0606020202030204" pitchFamily="34" charset="0"/>
              </a:rPr>
              <a:t>Επιλέγουν μόνοι τους</a:t>
            </a:r>
          </a:p>
          <a:p>
            <a:pPr>
              <a:spcBef>
                <a:spcPct val="0"/>
              </a:spcBef>
              <a:buClrTx/>
              <a:buSzPct val="100000"/>
              <a:buFontTx/>
              <a:buNone/>
            </a:pPr>
            <a:endParaRPr lang="el-GR" altLang="el-GR" sz="2400" dirty="0">
              <a:solidFill>
                <a:srgbClr val="000000"/>
              </a:solidFill>
              <a:latin typeface="Arial Narrow" panose="020B0606020202030204" pitchFamily="34" charset="0"/>
            </a:endParaRPr>
          </a:p>
          <a:p>
            <a:pPr>
              <a:spcBef>
                <a:spcPct val="0"/>
              </a:spcBef>
              <a:buClrTx/>
              <a:buSzPct val="100000"/>
              <a:buFontTx/>
              <a:buNone/>
            </a:pPr>
            <a:r>
              <a:rPr lang="el-GR" altLang="el-GR" sz="2400" dirty="0">
                <a:solidFill>
                  <a:srgbClr val="000000"/>
                </a:solidFill>
                <a:latin typeface="Arial Narrow" panose="020B0606020202030204" pitchFamily="34" charset="0"/>
              </a:rPr>
              <a:t>Αυτό αποτελεί αδυναμία επειδή τα στελέχη του μάρκετινγκ ενδέχεται να έχουν λιγότερο έλεγχο απ’ ότι στις παραδοσιακές επικοινωνίες</a:t>
            </a:r>
            <a:endParaRPr lang="en-GB" altLang="el-GR" sz="2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407212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pic>
        <p:nvPicPr>
          <p:cNvPr id="14" name="Picture 2">
            <a:extLst>
              <a:ext uri="{FF2B5EF4-FFF2-40B4-BE49-F238E27FC236}">
                <a16:creationId xmlns:a16="http://schemas.microsoft.com/office/drawing/2014/main" id="{4E27F892-BEA4-43AA-B198-5A1953C51C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756" y="1718468"/>
            <a:ext cx="7456487"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a:extLst>
              <a:ext uri="{FF2B5EF4-FFF2-40B4-BE49-F238E27FC236}">
                <a16:creationId xmlns:a16="http://schemas.microsoft.com/office/drawing/2014/main" id="{5E57EABE-2C65-45D4-9777-59D907FC458C}"/>
              </a:ext>
            </a:extLst>
          </p:cNvPr>
          <p:cNvSpPr txBox="1">
            <a:spLocks noChangeArrowheads="1"/>
          </p:cNvSpPr>
          <p:nvPr/>
        </p:nvSpPr>
        <p:spPr>
          <a:xfrm>
            <a:off x="533400" y="348784"/>
            <a:ext cx="7543800" cy="7874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ltLang="el-GR" sz="3500" dirty="0"/>
            </a:br>
            <a:r>
              <a:rPr lang="en-US" altLang="el-GR" sz="5800" b="1" dirty="0">
                <a:effectLst>
                  <a:outerShdw blurRad="38100" dist="38100" dir="2700000" algn="tl">
                    <a:srgbClr val="000000">
                      <a:alpha val="43137"/>
                    </a:srgbClr>
                  </a:outerShdw>
                </a:effectLst>
                <a:latin typeface="Arial Narrow" panose="020B0606020202030204" pitchFamily="34" charset="0"/>
              </a:rPr>
              <a:t>e-</a:t>
            </a:r>
            <a:r>
              <a:rPr lang="el-GR" altLang="el-GR" sz="5800" b="1" dirty="0">
                <a:effectLst>
                  <a:outerShdw blurRad="38100" dist="38100" dir="2700000" algn="tl">
                    <a:srgbClr val="000000">
                      <a:alpha val="43137"/>
                    </a:srgbClr>
                  </a:outerShdw>
                </a:effectLst>
                <a:latin typeface="Arial Narrow" panose="020B0606020202030204" pitchFamily="34" charset="0"/>
              </a:rPr>
              <a:t>Επιχειρείν στη ζωή μας</a:t>
            </a:r>
            <a:endParaRPr lang="el-GR" altLang="el-GR" sz="3600" b="1" dirty="0">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25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0-#ppt_w/2"/>
                                          </p:val>
                                        </p:tav>
                                        <p:tav tm="100000">
                                          <p:val>
                                            <p:strVal val="#ppt_x"/>
                                          </p:val>
                                        </p:tav>
                                      </p:tavLst>
                                    </p:anim>
                                    <p:anim calcmode="lin" valueType="num">
                                      <p:cBhvr additive="base">
                                        <p:cTn id="8" dur="3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78535" y="1049500"/>
            <a:ext cx="9144000" cy="6215524"/>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228600" y="1201272"/>
            <a:ext cx="8915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Μάρκετινγκ</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 μέσω περιεχομένου</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 (</a:t>
            </a:r>
            <a:r>
              <a:rPr lang="sv-SE"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content marketing)</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a:p>
            <a:pPr marL="342900" indent="-342900">
              <a:spcBef>
                <a:spcPct val="0"/>
              </a:spcBef>
              <a:buClrTx/>
              <a:buSzPct val="100000"/>
              <a:buFont typeface="Wingdings" panose="05000000000000000000" pitchFamily="2" charset="2"/>
              <a:buChar char="ü"/>
            </a:pPr>
            <a:r>
              <a:rPr lang="el-GR" altLang="el-GR" sz="2400" dirty="0">
                <a:solidFill>
                  <a:srgbClr val="000000"/>
                </a:solidFill>
                <a:latin typeface="Arial Narrow" panose="020B0606020202030204" pitchFamily="34" charset="0"/>
              </a:rPr>
              <a:t>η</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δι</a:t>
            </a:r>
            <a:r>
              <a:rPr lang="en-GB" altLang="el-GR" sz="2400" dirty="0">
                <a:solidFill>
                  <a:srgbClr val="000000"/>
                </a:solidFill>
                <a:latin typeface="Arial Narrow" panose="020B0606020202030204" pitchFamily="34" charset="0"/>
              </a:rPr>
              <a:t>αχείριση κειμένου, εμπλουτισμένων πολυμέσων, βίντεο και ήχου, </a:t>
            </a: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ü"/>
            </a:pPr>
            <a:r>
              <a:rPr lang="en-GB" altLang="el-GR" sz="2400" dirty="0" err="1">
                <a:solidFill>
                  <a:srgbClr val="000000"/>
                </a:solidFill>
                <a:latin typeface="Arial Narrow" panose="020B0606020202030204" pitchFamily="34" charset="0"/>
              </a:rPr>
              <a:t>το</a:t>
            </a:r>
            <a:r>
              <a:rPr lang="en-GB" altLang="el-GR" sz="2400" dirty="0">
                <a:solidFill>
                  <a:srgbClr val="000000"/>
                </a:solidFill>
                <a:latin typeface="Arial Narrow" panose="020B0606020202030204" pitchFamily="34" charset="0"/>
              </a:rPr>
              <a:t> οποίο απευθύνεται στην προσέλκυση πελατών και πιθανών πελατών, </a:t>
            </a: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ü"/>
            </a:pPr>
            <a:r>
              <a:rPr lang="en-GB" altLang="el-GR" sz="2400" dirty="0" err="1">
                <a:solidFill>
                  <a:srgbClr val="000000"/>
                </a:solidFill>
                <a:latin typeface="Arial Narrow" panose="020B0606020202030204" pitchFamily="34" charset="0"/>
              </a:rPr>
              <a:t>με</a:t>
            </a:r>
            <a:r>
              <a:rPr lang="en-GB" altLang="el-GR" sz="2400" dirty="0">
                <a:solidFill>
                  <a:srgbClr val="000000"/>
                </a:solidFill>
                <a:latin typeface="Arial Narrow" panose="020B0606020202030204" pitchFamily="34" charset="0"/>
              </a:rPr>
              <a:t> σκοπό την εκπλήρωση των επιχειρηματικών στόχων. </a:t>
            </a:r>
            <a:endParaRPr lang="el-GR" altLang="el-GR" sz="2400" dirty="0">
              <a:solidFill>
                <a:srgbClr val="000000"/>
              </a:solidFill>
              <a:latin typeface="Arial Narrow" panose="020B0606020202030204" pitchFamily="34" charset="0"/>
            </a:endParaRPr>
          </a:p>
          <a:p>
            <a:pPr>
              <a:spcBef>
                <a:spcPct val="0"/>
              </a:spcBef>
              <a:buClrTx/>
              <a:buSzPct val="100000"/>
              <a:buFontTx/>
              <a:buNone/>
            </a:pP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ü"/>
            </a:pPr>
            <a:r>
              <a:rPr lang="en-GB" altLang="el-GR" sz="2400" dirty="0" err="1">
                <a:solidFill>
                  <a:srgbClr val="000000"/>
                </a:solidFill>
                <a:latin typeface="Arial Narrow" panose="020B0606020202030204" pitchFamily="34" charset="0"/>
              </a:rPr>
              <a:t>Το</a:t>
            </a:r>
            <a:r>
              <a:rPr lang="en-GB" altLang="el-GR" sz="2400" dirty="0">
                <a:solidFill>
                  <a:srgbClr val="000000"/>
                </a:solidFill>
                <a:latin typeface="Arial Narrow" panose="020B0606020202030204" pitchFamily="34" charset="0"/>
              </a:rPr>
              <a:t> π</a:t>
            </a:r>
            <a:r>
              <a:rPr lang="en-GB" altLang="el-GR" sz="2400" dirty="0" err="1">
                <a:solidFill>
                  <a:srgbClr val="000000"/>
                </a:solidFill>
                <a:latin typeface="Arial Narrow" panose="020B0606020202030204" pitchFamily="34" charset="0"/>
              </a:rPr>
              <a:t>εριεχόμενο</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δημοσιεύετ</a:t>
            </a:r>
            <a:r>
              <a:rPr lang="en-GB" altLang="el-GR" sz="2400" dirty="0">
                <a:solidFill>
                  <a:srgbClr val="000000"/>
                </a:solidFill>
                <a:latin typeface="Arial Narrow" panose="020B0606020202030204" pitchFamily="34" charset="0"/>
              </a:rPr>
              <a:t>αι στα έντυπα και τα ψηφιακά μέσα, μεταξύ άλλων στον Ιστό και στην πλατφόρμα της κινητής τηλεφωνίας. </a:t>
            </a: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ü"/>
            </a:pPr>
            <a:r>
              <a:rPr lang="en-GB" altLang="el-GR" sz="2400" dirty="0">
                <a:solidFill>
                  <a:srgbClr val="000000"/>
                </a:solidFill>
                <a:latin typeface="Arial Narrow" panose="020B0606020202030204" pitchFamily="34" charset="0"/>
              </a:rPr>
              <a:t>Κα</a:t>
            </a:r>
            <a:r>
              <a:rPr lang="en-GB" altLang="el-GR" sz="2400" dirty="0" err="1">
                <a:solidFill>
                  <a:srgbClr val="000000"/>
                </a:solidFill>
                <a:latin typeface="Arial Narrow" panose="020B0606020202030204" pitchFamily="34" charset="0"/>
              </a:rPr>
              <a:t>τό</a:t>
            </a:r>
            <a:r>
              <a:rPr lang="en-GB" altLang="el-GR" sz="2400" dirty="0">
                <a:solidFill>
                  <a:srgbClr val="000000"/>
                </a:solidFill>
                <a:latin typeface="Arial Narrow" panose="020B0606020202030204" pitchFamily="34" charset="0"/>
              </a:rPr>
              <a:t>πιν, ο στόχος του περιεχομένου επαναπροσδιορίζεται με την αναπαραγωγή του στις διάφορες μορφές παρουσίας στον Ιστό: </a:t>
            </a: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r>
              <a:rPr lang="en-GB" altLang="el-GR" sz="2400" dirty="0" err="1">
                <a:solidFill>
                  <a:srgbClr val="000000"/>
                </a:solidFill>
                <a:latin typeface="Arial Narrow" panose="020B0606020202030204" pitchFamily="34" charset="0"/>
              </a:rPr>
              <a:t>το</a:t>
            </a:r>
            <a:r>
              <a:rPr lang="en-GB" altLang="el-GR" sz="2400" dirty="0">
                <a:solidFill>
                  <a:srgbClr val="000000"/>
                </a:solidFill>
                <a:latin typeface="Arial Narrow" panose="020B0606020202030204" pitchFamily="34" charset="0"/>
              </a:rPr>
              <a:t>ποθεσίες Ιστού </a:t>
            </a: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r>
              <a:rPr lang="en-GB" altLang="el-GR" sz="2400" dirty="0" err="1">
                <a:solidFill>
                  <a:srgbClr val="000000"/>
                </a:solidFill>
                <a:latin typeface="Arial Narrow" panose="020B0606020202030204" pitchFamily="34" charset="0"/>
              </a:rPr>
              <a:t>ιστολόγι</a:t>
            </a:r>
            <a:r>
              <a:rPr lang="en-GB" altLang="el-GR" sz="2400" dirty="0">
                <a:solidFill>
                  <a:srgbClr val="000000"/>
                </a:solidFill>
                <a:latin typeface="Arial Narrow" panose="020B0606020202030204" pitchFamily="34" charset="0"/>
              </a:rPr>
              <a:t>α</a:t>
            </a: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r>
              <a:rPr lang="en-GB" altLang="el-GR" sz="2400" dirty="0" err="1">
                <a:solidFill>
                  <a:srgbClr val="000000"/>
                </a:solidFill>
                <a:latin typeface="Arial Narrow" panose="020B0606020202030204" pitchFamily="34" charset="0"/>
              </a:rPr>
              <a:t>μέσ</a:t>
            </a:r>
            <a:r>
              <a:rPr lang="en-GB" altLang="el-GR" sz="2400" dirty="0">
                <a:solidFill>
                  <a:srgbClr val="000000"/>
                </a:solidFill>
                <a:latin typeface="Arial Narrow" panose="020B0606020202030204" pitchFamily="34" charset="0"/>
              </a:rPr>
              <a:t>α κοινωνικής δικτύωσης και </a:t>
            </a: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r>
              <a:rPr lang="en-GB" altLang="el-GR" sz="2400" dirty="0" err="1">
                <a:solidFill>
                  <a:srgbClr val="000000"/>
                </a:solidFill>
                <a:latin typeface="Arial Narrow" panose="020B0606020202030204" pitchFamily="34" charset="0"/>
              </a:rPr>
              <a:t>το</a:t>
            </a:r>
            <a:r>
              <a:rPr lang="en-GB" altLang="el-GR" sz="2400" dirty="0">
                <a:solidFill>
                  <a:srgbClr val="000000"/>
                </a:solidFill>
                <a:latin typeface="Arial Narrow" panose="020B0606020202030204" pitchFamily="34" charset="0"/>
              </a:rPr>
              <a:t>ποθεσίες σύγκρισης </a:t>
            </a:r>
          </a:p>
          <a:p>
            <a:pPr marL="342900" indent="-342900">
              <a:spcBef>
                <a:spcPct val="0"/>
              </a:spcBef>
              <a:buClrTx/>
              <a:buSzPct val="100000"/>
              <a:buFont typeface="Wingdings" panose="05000000000000000000" pitchFamily="2" charset="2"/>
              <a:buChar char="§"/>
            </a:pPr>
            <a:endParaRPr lang="el-GR" altLang="el-GR" sz="2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20492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228600" y="1201272"/>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Μάρκετινγκ</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 μέσω μηχανών αναζήτησης</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 (</a:t>
            </a:r>
            <a:r>
              <a:rPr lang="sv-SE"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searching marketing)</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a:p>
            <a:pPr marL="342900" indent="-342900">
              <a:spcBef>
                <a:spcPct val="0"/>
              </a:spcBef>
              <a:buClrTx/>
              <a:buSzPct val="100000"/>
              <a:buFont typeface="Wingdings" panose="05000000000000000000" pitchFamily="2" charset="2"/>
              <a:buChar char="ü"/>
            </a:pPr>
            <a:r>
              <a:rPr lang="el-GR" altLang="el-GR" sz="2400" dirty="0">
                <a:solidFill>
                  <a:srgbClr val="000000"/>
                </a:solidFill>
                <a:latin typeface="Arial Narrow" panose="020B0606020202030204" pitchFamily="34" charset="0"/>
              </a:rPr>
              <a:t>Οι εταιρείες επιδιώκουν να αυξήσουν την προβολή και κατάταξή τους στις μηχανές αναζήτησης</a:t>
            </a:r>
          </a:p>
          <a:p>
            <a:pPr marL="342900" indent="-342900">
              <a:spcBef>
                <a:spcPct val="0"/>
              </a:spcBef>
              <a:buClrTx/>
              <a:buSzPct val="100000"/>
              <a:buFont typeface="Wingdings" panose="05000000000000000000" pitchFamily="2" charset="2"/>
              <a:buChar char="ü"/>
            </a:pPr>
            <a:r>
              <a:rPr lang="el-GR" altLang="el-GR" sz="2400" dirty="0">
                <a:solidFill>
                  <a:srgbClr val="000000"/>
                </a:solidFill>
                <a:latin typeface="Arial Narrow" panose="020B0606020202030204" pitchFamily="34" charset="0"/>
              </a:rPr>
              <a:t>Όταν οι χρήστες ψάχνουν σχετικούς όρους </a:t>
            </a:r>
          </a:p>
          <a:p>
            <a:pPr marL="342900" indent="-342900">
              <a:spcBef>
                <a:spcPct val="0"/>
              </a:spcBef>
              <a:buClrTx/>
              <a:buSzPct val="100000"/>
              <a:buFont typeface="Wingdings" panose="05000000000000000000" pitchFamily="2" charset="2"/>
              <a:buChar char="ü"/>
            </a:pPr>
            <a:r>
              <a:rPr lang="el-GR" altLang="el-GR" sz="2400" dirty="0">
                <a:solidFill>
                  <a:srgbClr val="000000"/>
                </a:solidFill>
                <a:latin typeface="Arial Narrow" panose="020B0606020202030204" pitchFamily="34" charset="0"/>
              </a:rPr>
              <a:t>Πληθαίνοντας την παρουσία τους στις σελίδες των αποτελεσμάτων</a:t>
            </a:r>
          </a:p>
          <a:p>
            <a:pPr>
              <a:spcBef>
                <a:spcPct val="0"/>
              </a:spcBef>
              <a:buClrTx/>
              <a:buSzPct val="100000"/>
              <a:buFontTx/>
              <a:buNone/>
            </a:pP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Μάρκετινγκ</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 από τα μέσα κοινωνικής δικτύωσης </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a:t>
            </a:r>
            <a:r>
              <a:rPr lang="sv-SE"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social media marketing)</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a:p>
            <a:pPr marL="342900" indent="-342900">
              <a:spcBef>
                <a:spcPct val="0"/>
              </a:spcBef>
              <a:buClrTx/>
              <a:buSzPct val="100000"/>
              <a:buFont typeface="Wingdings" panose="05000000000000000000" pitchFamily="2" charset="2"/>
              <a:buChar char="ü"/>
            </a:pPr>
            <a:r>
              <a:rPr lang="el-GR" altLang="el-GR" sz="2400" dirty="0">
                <a:solidFill>
                  <a:srgbClr val="000000"/>
                </a:solidFill>
                <a:latin typeface="Arial Narrow" panose="020B0606020202030204" pitchFamily="34" charset="0"/>
              </a:rPr>
              <a:t>Η παρακολούθηση και διευκόλυνση της επικοινωνίας μεταξύ καταναλωτών και της συμμετοχής τους στον Ιστό</a:t>
            </a:r>
          </a:p>
          <a:p>
            <a:pPr marL="342900" indent="-342900">
              <a:spcBef>
                <a:spcPct val="0"/>
              </a:spcBef>
              <a:buClrTx/>
              <a:buSzPct val="100000"/>
              <a:buFont typeface="Wingdings" panose="05000000000000000000" pitchFamily="2" charset="2"/>
              <a:buChar char="ü"/>
            </a:pPr>
            <a:r>
              <a:rPr lang="el-GR" altLang="el-GR" sz="2400" dirty="0">
                <a:solidFill>
                  <a:srgbClr val="000000"/>
                </a:solidFill>
                <a:latin typeface="Arial Narrow" panose="020B0606020202030204" pitchFamily="34" charset="0"/>
              </a:rPr>
              <a:t>Με σκοπό την αύξηση του ενδιαφέροντος και του βαθμού ενασχόλησης του χρήστη και τη σύσφιξη της σχέσης του με την επιχείρηση και τα προϊόντα της (</a:t>
            </a:r>
            <a:r>
              <a:rPr lang="en-GB" altLang="el-GR" sz="2400" dirty="0">
                <a:solidFill>
                  <a:srgbClr val="000000"/>
                </a:solidFill>
                <a:latin typeface="Arial Narrow" panose="020B0606020202030204" pitchFamily="34" charset="0"/>
              </a:rPr>
              <a:t>engagement)</a:t>
            </a:r>
            <a:endParaRPr lang="el-GR" altLang="el-GR" sz="2400" dirty="0">
              <a:solidFill>
                <a:srgbClr val="000000"/>
              </a:solidFill>
              <a:latin typeface="Arial Narrow" panose="020B0606020202030204" pitchFamily="34" charset="0"/>
            </a:endParaRPr>
          </a:p>
          <a:p>
            <a:pPr>
              <a:spcBef>
                <a:spcPct val="0"/>
              </a:spcBef>
              <a:buClrTx/>
              <a:buSzPct val="100000"/>
              <a:buFontTx/>
              <a:buNone/>
            </a:pP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84091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90618" y="976623"/>
            <a:ext cx="8915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Το</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a:t>
            </a: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φάσμ</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α των δραστηριοτήτων μάρκετινγκ από τα μέσα κοινωνικής δικτύωσης</a:t>
            </a:r>
            <a:endPar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a:p>
            <a:pPr>
              <a:spcBef>
                <a:spcPct val="0"/>
              </a:spcBef>
              <a:buClrTx/>
              <a:buSzPct val="100000"/>
              <a:buNone/>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a:p>
            <a:pPr>
              <a:spcBef>
                <a:spcPct val="0"/>
              </a:spcBef>
              <a:buClrTx/>
              <a:buSzPct val="100000"/>
              <a:buFontTx/>
              <a:buNone/>
            </a:pP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400" dirty="0">
              <a:solidFill>
                <a:srgbClr val="000000"/>
              </a:solidFill>
              <a:latin typeface="Arial Narrow" panose="020B0606020202030204" pitchFamily="34" charset="0"/>
            </a:endParaRPr>
          </a:p>
        </p:txBody>
      </p:sp>
      <p:pic>
        <p:nvPicPr>
          <p:cNvPr id="12" name="Εικόνα 2">
            <a:extLst>
              <a:ext uri="{FF2B5EF4-FFF2-40B4-BE49-F238E27FC236}">
                <a16:creationId xmlns:a16="http://schemas.microsoft.com/office/drawing/2014/main" id="{F8ABDDCD-99B8-44D3-8DD2-4AA4D73FA4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491313"/>
            <a:ext cx="42735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637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90618" y="976623"/>
            <a:ext cx="8915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Ο </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διαχωρισμός</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μεταξύ του ηλεκτρονικού εμπορίου αγορών και πωλήσεων</a:t>
            </a:r>
          </a:p>
          <a:p>
            <a:pPr>
              <a:spcBef>
                <a:spcPct val="0"/>
              </a:spcBef>
              <a:buClrTx/>
              <a:buSzPct val="100000"/>
              <a:buNone/>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a:p>
            <a:pPr>
              <a:spcBef>
                <a:spcPct val="0"/>
              </a:spcBef>
              <a:buClrTx/>
              <a:buSzPct val="100000"/>
              <a:buFontTx/>
              <a:buNone/>
            </a:pPr>
            <a:endParaRPr lang="el-GR" altLang="el-GR" sz="2400"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400" dirty="0">
              <a:solidFill>
                <a:srgbClr val="000000"/>
              </a:solidFill>
              <a:latin typeface="Arial Narrow" panose="020B0606020202030204" pitchFamily="34" charset="0"/>
            </a:endParaRPr>
          </a:p>
        </p:txBody>
      </p:sp>
      <p:pic>
        <p:nvPicPr>
          <p:cNvPr id="10" name="Εικόνα 1">
            <a:extLst>
              <a:ext uri="{FF2B5EF4-FFF2-40B4-BE49-F238E27FC236}">
                <a16:creationId xmlns:a16="http://schemas.microsoft.com/office/drawing/2014/main" id="{079EB8A8-2FD7-461A-96C6-C3BEAB4493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4689" y="1912887"/>
            <a:ext cx="6354621" cy="44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54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90618" y="976623"/>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Ηλεκτρονικό Εμπόριο &amp; Ψηφιακό Επιχειρείν</a:t>
            </a:r>
            <a:endPar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a:p>
            <a:pPr>
              <a:spcBef>
                <a:spcPct val="0"/>
              </a:spcBef>
              <a:buClrTx/>
              <a:buSzPct val="100000"/>
              <a:buNone/>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sp>
        <p:nvSpPr>
          <p:cNvPr id="12" name="Content Placeholder 2">
            <a:extLst>
              <a:ext uri="{FF2B5EF4-FFF2-40B4-BE49-F238E27FC236}">
                <a16:creationId xmlns:a16="http://schemas.microsoft.com/office/drawing/2014/main" id="{7C324689-282B-417F-9294-1350E5C75D49}"/>
              </a:ext>
            </a:extLst>
          </p:cNvPr>
          <p:cNvSpPr txBox="1">
            <a:spLocks/>
          </p:cNvSpPr>
          <p:nvPr/>
        </p:nvSpPr>
        <p:spPr>
          <a:xfrm>
            <a:off x="397527" y="1689677"/>
            <a:ext cx="7467600" cy="4525963"/>
          </a:xfrm>
          <a:prstGeom prst="rect">
            <a:avLst/>
          </a:prstGeom>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93713" indent="-457200">
              <a:buClr>
                <a:srgbClr val="000000"/>
              </a:buClr>
              <a:buSzPct val="100000"/>
              <a:buFont typeface="Wingdings" panose="05000000000000000000" pitchFamily="2" charset="2"/>
              <a:buChar char="ü"/>
            </a:pPr>
            <a:r>
              <a:rPr lang="en-GB" altLang="el-GR" sz="3200" b="1" dirty="0" err="1">
                <a:solidFill>
                  <a:srgbClr val="000000"/>
                </a:solidFill>
                <a:latin typeface="Arial Narrow" panose="020B0606020202030204" pitchFamily="34" charset="0"/>
              </a:rPr>
              <a:t>Ηλεκτρονικό</a:t>
            </a:r>
            <a:r>
              <a:rPr lang="en-GB" altLang="el-GR" sz="3200" b="1" dirty="0">
                <a:solidFill>
                  <a:srgbClr val="000000"/>
                </a:solidFill>
                <a:latin typeface="Arial Narrow" panose="020B0606020202030204" pitchFamily="34" charset="0"/>
              </a:rPr>
              <a:t> </a:t>
            </a:r>
            <a:r>
              <a:rPr lang="en-GB" altLang="el-GR" sz="3200" b="1" dirty="0" err="1">
                <a:solidFill>
                  <a:srgbClr val="000000"/>
                </a:solidFill>
                <a:latin typeface="Arial Narrow" panose="020B0606020202030204" pitchFamily="34" charset="0"/>
              </a:rPr>
              <a:t>εμ</a:t>
            </a:r>
            <a:r>
              <a:rPr lang="en-GB" altLang="el-GR" sz="3200" b="1" dirty="0">
                <a:solidFill>
                  <a:srgbClr val="000000"/>
                </a:solidFill>
                <a:latin typeface="Arial Narrow" panose="020B0606020202030204" pitchFamily="34" charset="0"/>
              </a:rPr>
              <a:t>πόριο </a:t>
            </a:r>
            <a:br>
              <a:rPr lang="en-GB" altLang="el-GR" sz="3200" dirty="0">
                <a:solidFill>
                  <a:srgbClr val="000000"/>
                </a:solidFill>
                <a:latin typeface="Arial Narrow" panose="020B0606020202030204" pitchFamily="34" charset="0"/>
              </a:rPr>
            </a:br>
            <a:r>
              <a:rPr lang="en-GB" altLang="el-GR" sz="2800" dirty="0">
                <a:solidFill>
                  <a:srgbClr val="000000"/>
                </a:solidFill>
                <a:latin typeface="Arial Narrow" panose="020B0606020202030204" pitchFamily="34" charset="0"/>
              </a:rPr>
              <a:t>Όλες οι ηλεκτρονικές ανταλλαγές πληροφοριών μεταξύ μιας επιχείρησης και των εξωτερικών εμπλεκομένων. </a:t>
            </a:r>
            <a:endParaRPr lang="en-GB" altLang="el-GR" sz="3200" dirty="0">
              <a:solidFill>
                <a:srgbClr val="000000"/>
              </a:solidFill>
              <a:latin typeface="Arial Narrow" panose="020B0606020202030204" pitchFamily="34" charset="0"/>
            </a:endParaRPr>
          </a:p>
          <a:p>
            <a:pPr marL="493713" indent="-457200">
              <a:buClr>
                <a:srgbClr val="000000"/>
              </a:buClr>
              <a:buSzPct val="100000"/>
              <a:buFont typeface="Wingdings" panose="05000000000000000000" pitchFamily="2" charset="2"/>
              <a:buChar char="ü"/>
            </a:pPr>
            <a:r>
              <a:rPr lang="en-GB" altLang="el-GR" sz="3200" b="1" dirty="0" err="1">
                <a:solidFill>
                  <a:srgbClr val="000000"/>
                </a:solidFill>
                <a:latin typeface="Arial Narrow" panose="020B0606020202030204" pitchFamily="34" charset="0"/>
              </a:rPr>
              <a:t>Ψηφι</a:t>
            </a:r>
            <a:r>
              <a:rPr lang="en-GB" altLang="el-GR" sz="3200" b="1" dirty="0">
                <a:solidFill>
                  <a:srgbClr val="000000"/>
                </a:solidFill>
                <a:latin typeface="Arial Narrow" panose="020B0606020202030204" pitchFamily="34" charset="0"/>
              </a:rPr>
              <a:t>ακό επιχειρείν </a:t>
            </a:r>
            <a:br>
              <a:rPr lang="en-GB" altLang="el-GR" sz="3200" dirty="0">
                <a:solidFill>
                  <a:srgbClr val="000000"/>
                </a:solidFill>
                <a:latin typeface="Arial Narrow" panose="020B0606020202030204" pitchFamily="34" charset="0"/>
              </a:rPr>
            </a:br>
            <a:r>
              <a:rPr lang="en-GB" altLang="el-GR" sz="2800" dirty="0">
                <a:solidFill>
                  <a:srgbClr val="000000"/>
                </a:solidFill>
                <a:latin typeface="Arial Narrow" panose="020B0606020202030204" pitchFamily="34" charset="0"/>
              </a:rPr>
              <a:t>Ο τρόπος με τον οποίο οι επιχειρήσεις εφαρμόζουν την ψηφιακή τεχνολογία και </a:t>
            </a:r>
            <a:r>
              <a:rPr lang="el-GR" altLang="el-GR" sz="2800" dirty="0">
                <a:solidFill>
                  <a:srgbClr val="000000"/>
                </a:solidFill>
                <a:latin typeface="Arial Narrow" panose="020B0606020202030204" pitchFamily="34" charset="0"/>
              </a:rPr>
              <a:t>…</a:t>
            </a:r>
          </a:p>
          <a:p>
            <a:pPr marL="493713" indent="-457200">
              <a:buClr>
                <a:srgbClr val="000000"/>
              </a:buClr>
              <a:buSzPct val="100000"/>
              <a:buFont typeface="Wingdings" panose="05000000000000000000" pitchFamily="2" charset="2"/>
              <a:buChar char="ü"/>
            </a:pPr>
            <a:r>
              <a:rPr lang="en-GB" altLang="el-GR" sz="2800" dirty="0" err="1">
                <a:solidFill>
                  <a:srgbClr val="000000"/>
                </a:solidFill>
                <a:latin typeface="Arial Narrow" panose="020B0606020202030204" pitchFamily="34" charset="0"/>
              </a:rPr>
              <a:t>χρησιμο</a:t>
            </a:r>
            <a:r>
              <a:rPr lang="en-GB" altLang="el-GR" sz="2800" dirty="0">
                <a:solidFill>
                  <a:srgbClr val="000000"/>
                </a:solidFill>
                <a:latin typeface="Arial Narrow" panose="020B0606020202030204" pitchFamily="34" charset="0"/>
              </a:rPr>
              <a:t>ποιούν τα ψηφιακά μέσα για να αυξήσουν την ανταγωνιστικότητά τους </a:t>
            </a:r>
            <a:r>
              <a:rPr lang="el-GR" altLang="el-GR" sz="2800" dirty="0">
                <a:solidFill>
                  <a:srgbClr val="000000"/>
                </a:solidFill>
                <a:latin typeface="Arial Narrow" panose="020B0606020202030204" pitchFamily="34" charset="0"/>
              </a:rPr>
              <a:t>…</a:t>
            </a:r>
          </a:p>
          <a:p>
            <a:pPr marL="493713" indent="-457200">
              <a:buClr>
                <a:srgbClr val="000000"/>
              </a:buClr>
              <a:buSzPct val="100000"/>
              <a:buFont typeface="Wingdings" panose="05000000000000000000" pitchFamily="2" charset="2"/>
              <a:buChar char="ü"/>
            </a:pPr>
            <a:r>
              <a:rPr lang="en-GB" altLang="el-GR" sz="2800" dirty="0">
                <a:solidFill>
                  <a:srgbClr val="000000"/>
                </a:solidFill>
                <a:latin typeface="Arial Narrow" panose="020B0606020202030204" pitchFamily="34" charset="0"/>
              </a:rPr>
              <a:t>β</a:t>
            </a:r>
            <a:r>
              <a:rPr lang="en-GB" altLang="el-GR" sz="2800" dirty="0" err="1">
                <a:solidFill>
                  <a:srgbClr val="000000"/>
                </a:solidFill>
                <a:latin typeface="Arial Narrow" panose="020B0606020202030204" pitchFamily="34" charset="0"/>
              </a:rPr>
              <a:t>ελτιστο</a:t>
            </a:r>
            <a:r>
              <a:rPr lang="en-GB" altLang="el-GR" sz="2800" dirty="0">
                <a:solidFill>
                  <a:srgbClr val="000000"/>
                </a:solidFill>
                <a:latin typeface="Arial Narrow" panose="020B0606020202030204" pitchFamily="34" charset="0"/>
              </a:rPr>
              <a:t>ποιώντας τις εσωτερικές διαδικασίες τους στα διαδικτυακά και παραδοσιακά κανάλια προμήθειας και διάθεσης στην αγορά. </a:t>
            </a:r>
            <a:endParaRPr lang="en-GB" altLang="el-GR" sz="32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859067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90618" y="976623"/>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Ενδοδίκτυα, εξωδίκτυα και το Διαδίκτυο</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pic>
        <p:nvPicPr>
          <p:cNvPr id="14" name="Εικόνα 1">
            <a:extLst>
              <a:ext uri="{FF2B5EF4-FFF2-40B4-BE49-F238E27FC236}">
                <a16:creationId xmlns:a16="http://schemas.microsoft.com/office/drawing/2014/main" id="{4326B0DF-EB2B-4C15-AECB-DB86678F24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518" y="1612220"/>
            <a:ext cx="7818963" cy="466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8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90618" y="976623"/>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Η έννοια του Ψηφιακό Μάρκετινγκ</a:t>
            </a:r>
          </a:p>
        </p:txBody>
      </p:sp>
      <p:sp>
        <p:nvSpPr>
          <p:cNvPr id="10" name="Content Placeholder 2">
            <a:extLst>
              <a:ext uri="{FF2B5EF4-FFF2-40B4-BE49-F238E27FC236}">
                <a16:creationId xmlns:a16="http://schemas.microsoft.com/office/drawing/2014/main" id="{82E65625-699F-4A88-86F3-4822E8C184A3}"/>
              </a:ext>
            </a:extLst>
          </p:cNvPr>
          <p:cNvSpPr txBox="1">
            <a:spLocks/>
          </p:cNvSpPr>
          <p:nvPr/>
        </p:nvSpPr>
        <p:spPr>
          <a:xfrm>
            <a:off x="102919" y="1707333"/>
            <a:ext cx="8642350" cy="4525963"/>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Clr>
                <a:srgbClr val="6EA0B0"/>
              </a:buClr>
            </a:pPr>
            <a:r>
              <a:rPr lang="en-GB" altLang="el-GR" sz="2000" i="1" dirty="0" err="1">
                <a:solidFill>
                  <a:srgbClr val="000000"/>
                </a:solidFill>
                <a:latin typeface="Arial Narrow" panose="020B0606020202030204" pitchFamily="34" charset="0"/>
              </a:rPr>
              <a:t>Το</a:t>
            </a:r>
            <a:r>
              <a:rPr lang="en-GB" altLang="el-GR" sz="2000" i="1" dirty="0">
                <a:solidFill>
                  <a:srgbClr val="000000"/>
                </a:solidFill>
                <a:latin typeface="Arial Narrow" panose="020B0606020202030204" pitchFamily="34" charset="0"/>
              </a:rPr>
              <a:t> </a:t>
            </a:r>
            <a:r>
              <a:rPr lang="en-GB" altLang="el-GR" sz="2000" i="1" dirty="0" err="1">
                <a:solidFill>
                  <a:srgbClr val="000000"/>
                </a:solidFill>
                <a:latin typeface="Arial Narrow" panose="020B0606020202030204" pitchFamily="34" charset="0"/>
              </a:rPr>
              <a:t>ψηφι</a:t>
            </a:r>
            <a:r>
              <a:rPr lang="en-GB" altLang="el-GR" sz="2000" i="1" dirty="0">
                <a:solidFill>
                  <a:srgbClr val="000000"/>
                </a:solidFill>
                <a:latin typeface="Arial Narrow" panose="020B0606020202030204" pitchFamily="34" charset="0"/>
              </a:rPr>
              <a:t>ακό μάρκετινγκ αφορά: </a:t>
            </a:r>
          </a:p>
          <a:p>
            <a:pPr lvl="1" indent="-303213">
              <a:buClr>
                <a:srgbClr val="6EA0B0"/>
              </a:buClr>
            </a:pPr>
            <a:r>
              <a:rPr lang="en-GB" altLang="el-GR" sz="1600" i="1" dirty="0" err="1">
                <a:solidFill>
                  <a:srgbClr val="000000"/>
                </a:solidFill>
                <a:latin typeface="Arial Narrow" panose="020B0606020202030204" pitchFamily="34" charset="0"/>
              </a:rPr>
              <a:t>Την</a:t>
            </a:r>
            <a:r>
              <a:rPr lang="en-GB" altLang="el-GR" sz="1600" i="1" dirty="0">
                <a:solidFill>
                  <a:srgbClr val="000000"/>
                </a:solidFill>
                <a:latin typeface="Arial Narrow" panose="020B0606020202030204" pitchFamily="34" charset="0"/>
              </a:rPr>
              <a:t> </a:t>
            </a:r>
            <a:r>
              <a:rPr lang="en-GB" altLang="el-GR" sz="1600" i="1" dirty="0" err="1">
                <a:solidFill>
                  <a:srgbClr val="000000"/>
                </a:solidFill>
                <a:latin typeface="Arial Narrow" panose="020B0606020202030204" pitchFamily="34" charset="0"/>
              </a:rPr>
              <a:t>εφ</a:t>
            </a:r>
            <a:r>
              <a:rPr lang="en-GB" altLang="el-GR" sz="1600" i="1" dirty="0">
                <a:solidFill>
                  <a:srgbClr val="000000"/>
                </a:solidFill>
                <a:latin typeface="Arial Narrow" panose="020B0606020202030204" pitchFamily="34" charset="0"/>
              </a:rPr>
              <a:t>αρμογή των παρακάτω τεχνολογιών οι οποίες αποτελούν τα ηλεκτρονικά κανάλια για την εισαγωγή ενός προϊόντος στην αγορά: </a:t>
            </a:r>
          </a:p>
          <a:p>
            <a:pPr lvl="1" indent="-303213">
              <a:buClr>
                <a:srgbClr val="6EA0B0"/>
              </a:buClr>
            </a:pPr>
            <a:r>
              <a:rPr lang="en-GB" altLang="el-GR" sz="1600" dirty="0">
                <a:solidFill>
                  <a:srgbClr val="000000"/>
                </a:solidFill>
                <a:latin typeface="Arial Narrow" panose="020B0606020202030204" pitchFamily="34" charset="0"/>
              </a:rPr>
              <a:t>Πα</a:t>
            </a:r>
            <a:r>
              <a:rPr lang="en-GB" altLang="el-GR" sz="1600" dirty="0" err="1">
                <a:solidFill>
                  <a:srgbClr val="000000"/>
                </a:solidFill>
                <a:latin typeface="Arial Narrow" panose="020B0606020202030204" pitchFamily="34" charset="0"/>
              </a:rPr>
              <a:t>γκόσμιος</a:t>
            </a:r>
            <a:r>
              <a:rPr lang="en-GB" altLang="el-GR" sz="1600" dirty="0">
                <a:solidFill>
                  <a:srgbClr val="000000"/>
                </a:solidFill>
                <a:latin typeface="Arial Narrow" panose="020B0606020202030204" pitchFamily="34" charset="0"/>
              </a:rPr>
              <a:t> </a:t>
            </a:r>
            <a:r>
              <a:rPr lang="en-GB" altLang="el-GR" sz="1600" dirty="0" err="1">
                <a:solidFill>
                  <a:srgbClr val="000000"/>
                </a:solidFill>
                <a:latin typeface="Arial Narrow" panose="020B0606020202030204" pitchFamily="34" charset="0"/>
              </a:rPr>
              <a:t>Ιστός</a:t>
            </a:r>
            <a:r>
              <a:rPr lang="en-GB" altLang="el-GR" sz="1600" dirty="0">
                <a:solidFill>
                  <a:srgbClr val="000000"/>
                </a:solidFill>
                <a:latin typeface="Arial Narrow" panose="020B0606020202030204" pitchFamily="34" charset="0"/>
              </a:rPr>
              <a:t>, </a:t>
            </a:r>
            <a:r>
              <a:rPr lang="en-GB" altLang="el-GR" sz="1600" dirty="0" err="1">
                <a:solidFill>
                  <a:srgbClr val="000000"/>
                </a:solidFill>
                <a:latin typeface="Arial Narrow" panose="020B0606020202030204" pitchFamily="34" charset="0"/>
              </a:rPr>
              <a:t>ηλεκτρονικό</a:t>
            </a:r>
            <a:r>
              <a:rPr lang="en-GB" altLang="el-GR" sz="1600" dirty="0">
                <a:solidFill>
                  <a:srgbClr val="000000"/>
                </a:solidFill>
                <a:latin typeface="Arial Narrow" panose="020B0606020202030204" pitchFamily="34" charset="0"/>
              </a:rPr>
              <a:t> τα</a:t>
            </a:r>
            <a:r>
              <a:rPr lang="en-GB" altLang="el-GR" sz="1600" dirty="0" err="1">
                <a:solidFill>
                  <a:srgbClr val="000000"/>
                </a:solidFill>
                <a:latin typeface="Arial Narrow" panose="020B0606020202030204" pitchFamily="34" charset="0"/>
              </a:rPr>
              <a:t>χυδρομείο</a:t>
            </a:r>
            <a:r>
              <a:rPr lang="en-GB" altLang="el-GR" sz="1600" dirty="0">
                <a:solidFill>
                  <a:srgbClr val="000000"/>
                </a:solidFill>
                <a:latin typeface="Arial Narrow" panose="020B0606020202030204" pitchFamily="34" charset="0"/>
              </a:rPr>
              <a:t>, β</a:t>
            </a:r>
            <a:r>
              <a:rPr lang="en-GB" altLang="el-GR" sz="1600" dirty="0" err="1">
                <a:solidFill>
                  <a:srgbClr val="000000"/>
                </a:solidFill>
                <a:latin typeface="Arial Narrow" panose="020B0606020202030204" pitchFamily="34" charset="0"/>
              </a:rPr>
              <a:t>άσεις</a:t>
            </a:r>
            <a:r>
              <a:rPr lang="en-GB" altLang="el-GR" sz="1600" dirty="0">
                <a:solidFill>
                  <a:srgbClr val="000000"/>
                </a:solidFill>
                <a:latin typeface="Arial Narrow" panose="020B0606020202030204" pitchFamily="34" charset="0"/>
              </a:rPr>
              <a:t> </a:t>
            </a:r>
            <a:r>
              <a:rPr lang="en-GB" altLang="el-GR" sz="1600" dirty="0" err="1">
                <a:solidFill>
                  <a:srgbClr val="000000"/>
                </a:solidFill>
                <a:latin typeface="Arial Narrow" panose="020B0606020202030204" pitchFamily="34" charset="0"/>
              </a:rPr>
              <a:t>δεδομένων</a:t>
            </a:r>
            <a:r>
              <a:rPr lang="en-GB" altLang="el-GR" sz="1600" dirty="0">
                <a:solidFill>
                  <a:srgbClr val="000000"/>
                </a:solidFill>
                <a:latin typeface="Arial Narrow" panose="020B0606020202030204" pitchFamily="34" charset="0"/>
              </a:rPr>
              <a:t>, και </a:t>
            </a:r>
            <a:r>
              <a:rPr lang="en-GB" altLang="el-GR" sz="1600" dirty="0" err="1">
                <a:solidFill>
                  <a:srgbClr val="000000"/>
                </a:solidFill>
                <a:latin typeface="Arial Narrow" panose="020B0606020202030204" pitchFamily="34" charset="0"/>
              </a:rPr>
              <a:t>οι</a:t>
            </a:r>
            <a:r>
              <a:rPr lang="en-GB" altLang="el-GR" sz="1600" dirty="0">
                <a:solidFill>
                  <a:srgbClr val="000000"/>
                </a:solidFill>
                <a:latin typeface="Arial Narrow" panose="020B0606020202030204" pitchFamily="34" charset="0"/>
              </a:rPr>
              <a:t> </a:t>
            </a:r>
            <a:r>
              <a:rPr lang="en-GB" altLang="el-GR" sz="1600" dirty="0" err="1">
                <a:solidFill>
                  <a:srgbClr val="000000"/>
                </a:solidFill>
                <a:latin typeface="Arial Narrow" panose="020B0606020202030204" pitchFamily="34" charset="0"/>
              </a:rPr>
              <a:t>τεχνολογίες</a:t>
            </a:r>
            <a:r>
              <a:rPr lang="en-GB" altLang="el-GR" sz="1600" dirty="0">
                <a:solidFill>
                  <a:srgbClr val="000000"/>
                </a:solidFill>
                <a:latin typeface="Arial Narrow" panose="020B0606020202030204" pitchFamily="34" charset="0"/>
              </a:rPr>
              <a:t> </a:t>
            </a:r>
            <a:r>
              <a:rPr lang="en-GB" altLang="el-GR" sz="1600" dirty="0" err="1">
                <a:solidFill>
                  <a:srgbClr val="000000"/>
                </a:solidFill>
                <a:latin typeface="Arial Narrow" panose="020B0606020202030204" pitchFamily="34" charset="0"/>
              </a:rPr>
              <a:t>της</a:t>
            </a:r>
            <a:r>
              <a:rPr lang="en-GB" altLang="el-GR" sz="1600" dirty="0">
                <a:solidFill>
                  <a:srgbClr val="000000"/>
                </a:solidFill>
                <a:latin typeface="Arial Narrow" panose="020B0606020202030204" pitchFamily="34" charset="0"/>
              </a:rPr>
              <a:t> </a:t>
            </a:r>
            <a:r>
              <a:rPr lang="en-GB" altLang="el-GR" sz="1600" dirty="0" err="1">
                <a:solidFill>
                  <a:srgbClr val="000000"/>
                </a:solidFill>
                <a:latin typeface="Arial Narrow" panose="020B0606020202030204" pitchFamily="34" charset="0"/>
              </a:rPr>
              <a:t>κινητής</a:t>
            </a:r>
            <a:r>
              <a:rPr lang="en-GB" altLang="el-GR" sz="1600" dirty="0">
                <a:solidFill>
                  <a:srgbClr val="000000"/>
                </a:solidFill>
                <a:latin typeface="Arial Narrow" panose="020B0606020202030204" pitchFamily="34" charset="0"/>
              </a:rPr>
              <a:t> </a:t>
            </a:r>
            <a:r>
              <a:rPr lang="en-GB" altLang="el-GR" sz="1600" dirty="0" err="1">
                <a:solidFill>
                  <a:srgbClr val="000000"/>
                </a:solidFill>
                <a:latin typeface="Arial Narrow" panose="020B0606020202030204" pitchFamily="34" charset="0"/>
              </a:rPr>
              <a:t>τηλεφωνί</a:t>
            </a:r>
            <a:r>
              <a:rPr lang="en-GB" altLang="el-GR" sz="1600" dirty="0">
                <a:solidFill>
                  <a:srgbClr val="000000"/>
                </a:solidFill>
                <a:latin typeface="Arial Narrow" panose="020B0606020202030204" pitchFamily="34" charset="0"/>
              </a:rPr>
              <a:t>ας/ασύρματης επικοινωνίας και της ψηφιακής τηλεόρασης. </a:t>
            </a:r>
          </a:p>
          <a:p>
            <a:pPr>
              <a:buClr>
                <a:srgbClr val="6EA0B0"/>
              </a:buClr>
            </a:pPr>
            <a:r>
              <a:rPr lang="en-GB" altLang="el-GR" sz="2000" i="1" dirty="0" err="1">
                <a:solidFill>
                  <a:srgbClr val="000000"/>
                </a:solidFill>
                <a:latin typeface="Arial Narrow" panose="020B0606020202030204" pitchFamily="34" charset="0"/>
              </a:rPr>
              <a:t>Γι</a:t>
            </a:r>
            <a:r>
              <a:rPr lang="en-GB" altLang="el-GR" sz="2000" i="1" dirty="0">
                <a:solidFill>
                  <a:srgbClr val="000000"/>
                </a:solidFill>
                <a:latin typeface="Arial Narrow" panose="020B0606020202030204" pitchFamily="34" charset="0"/>
              </a:rPr>
              <a:t>α την επίτευξη αυτών των στόχων χρειάζεται: </a:t>
            </a:r>
          </a:p>
          <a:p>
            <a:pPr lvl="1" indent="-303213">
              <a:buClr>
                <a:srgbClr val="6EA0B0"/>
              </a:buClr>
            </a:pPr>
            <a:r>
              <a:rPr lang="en-GB" altLang="el-GR" sz="1600" i="1" dirty="0">
                <a:solidFill>
                  <a:srgbClr val="000000"/>
                </a:solidFill>
                <a:latin typeface="Arial Narrow" panose="020B0606020202030204" pitchFamily="34" charset="0"/>
              </a:rPr>
              <a:t>Υπ</a:t>
            </a:r>
            <a:r>
              <a:rPr lang="en-GB" altLang="el-GR" sz="1600" i="1" dirty="0" err="1">
                <a:solidFill>
                  <a:srgbClr val="000000"/>
                </a:solidFill>
                <a:latin typeface="Arial Narrow" panose="020B0606020202030204" pitchFamily="34" charset="0"/>
              </a:rPr>
              <a:t>οστήριξη</a:t>
            </a:r>
            <a:r>
              <a:rPr lang="en-GB" altLang="el-GR" sz="1600" i="1" dirty="0">
                <a:solidFill>
                  <a:srgbClr val="000000"/>
                </a:solidFill>
                <a:latin typeface="Arial Narrow" panose="020B0606020202030204" pitchFamily="34" charset="0"/>
              </a:rPr>
              <a:t> </a:t>
            </a:r>
            <a:r>
              <a:rPr lang="en-GB" altLang="el-GR" sz="1600" i="1" dirty="0" err="1">
                <a:solidFill>
                  <a:srgbClr val="000000"/>
                </a:solidFill>
                <a:latin typeface="Arial Narrow" panose="020B0606020202030204" pitchFamily="34" charset="0"/>
              </a:rPr>
              <a:t>των</a:t>
            </a:r>
            <a:r>
              <a:rPr lang="en-GB" altLang="el-GR" sz="1600" i="1" dirty="0">
                <a:solidFill>
                  <a:srgbClr val="000000"/>
                </a:solidFill>
                <a:latin typeface="Arial Narrow" panose="020B0606020202030204" pitchFamily="34" charset="0"/>
              </a:rPr>
              <a:t> </a:t>
            </a:r>
            <a:r>
              <a:rPr lang="en-GB" altLang="el-GR" sz="1600" i="1" dirty="0" err="1">
                <a:solidFill>
                  <a:srgbClr val="000000"/>
                </a:solidFill>
                <a:latin typeface="Arial Narrow" panose="020B0606020202030204" pitchFamily="34" charset="0"/>
              </a:rPr>
              <a:t>δρ</a:t>
            </a:r>
            <a:r>
              <a:rPr lang="en-GB" altLang="el-GR" sz="1600" i="1" dirty="0">
                <a:solidFill>
                  <a:srgbClr val="000000"/>
                </a:solidFill>
                <a:latin typeface="Arial Narrow" panose="020B0606020202030204" pitchFamily="34" charset="0"/>
              </a:rPr>
              <a:t>αστηριοτήτων μάρκετινγκ που στοχεύουν στην επικερδή προσέλκυση και διατήρηση πελατών . . . </a:t>
            </a:r>
            <a:r>
              <a:rPr lang="en-GB" altLang="el-GR" sz="1600" i="1" dirty="0" err="1">
                <a:solidFill>
                  <a:srgbClr val="000000"/>
                </a:solidFill>
                <a:latin typeface="Arial Narrow" panose="020B0606020202030204" pitchFamily="34" charset="0"/>
              </a:rPr>
              <a:t>στ</a:t>
            </a:r>
            <a:r>
              <a:rPr lang="en-GB" altLang="el-GR" sz="1600" i="1" dirty="0">
                <a:solidFill>
                  <a:srgbClr val="000000"/>
                </a:solidFill>
                <a:latin typeface="Arial Narrow" panose="020B0606020202030204" pitchFamily="34" charset="0"/>
              </a:rPr>
              <a:t>α πλαίσια μιας αγοραστικής διαδικασίας μέσω πολλών καναλιών και του κύκλου ζωής της σχέσης με τον πελάτη. </a:t>
            </a:r>
          </a:p>
          <a:p>
            <a:pPr>
              <a:buClr>
                <a:srgbClr val="6EA0B0"/>
              </a:buClr>
            </a:pPr>
            <a:r>
              <a:rPr lang="en-GB" altLang="el-GR" sz="2000" i="1" dirty="0" err="1">
                <a:solidFill>
                  <a:srgbClr val="000000"/>
                </a:solidFill>
                <a:latin typeface="Arial Narrow" panose="020B0606020202030204" pitchFamily="34" charset="0"/>
              </a:rPr>
              <a:t>Με</a:t>
            </a:r>
            <a:r>
              <a:rPr lang="en-GB" altLang="el-GR" sz="2000" i="1" dirty="0">
                <a:solidFill>
                  <a:srgbClr val="000000"/>
                </a:solidFill>
                <a:latin typeface="Arial Narrow" panose="020B0606020202030204" pitchFamily="34" charset="0"/>
              </a:rPr>
              <a:t> </a:t>
            </a:r>
            <a:r>
              <a:rPr lang="en-GB" altLang="el-GR" sz="2000" i="1" dirty="0" err="1">
                <a:solidFill>
                  <a:srgbClr val="000000"/>
                </a:solidFill>
                <a:latin typeface="Arial Narrow" panose="020B0606020202030204" pitchFamily="34" charset="0"/>
              </a:rPr>
              <a:t>τη</a:t>
            </a:r>
            <a:r>
              <a:rPr lang="en-GB" altLang="el-GR" sz="2000" i="1" dirty="0">
                <a:solidFill>
                  <a:srgbClr val="000000"/>
                </a:solidFill>
                <a:latin typeface="Arial Narrow" panose="020B0606020202030204" pitchFamily="34" charset="0"/>
              </a:rPr>
              <a:t> </a:t>
            </a:r>
            <a:r>
              <a:rPr lang="en-GB" altLang="el-GR" sz="2000" i="1" dirty="0" err="1">
                <a:solidFill>
                  <a:srgbClr val="000000"/>
                </a:solidFill>
                <a:latin typeface="Arial Narrow" panose="020B0606020202030204" pitchFamily="34" charset="0"/>
              </a:rPr>
              <a:t>χρήση</a:t>
            </a:r>
            <a:r>
              <a:rPr lang="en-GB" altLang="el-GR" sz="2000" i="1" dirty="0">
                <a:solidFill>
                  <a:srgbClr val="000000"/>
                </a:solidFill>
                <a:latin typeface="Arial Narrow" panose="020B0606020202030204" pitchFamily="34" charset="0"/>
              </a:rPr>
              <a:t> </a:t>
            </a:r>
            <a:r>
              <a:rPr lang="en-GB" altLang="el-GR" sz="2000" i="1" dirty="0" err="1">
                <a:solidFill>
                  <a:srgbClr val="000000"/>
                </a:solidFill>
                <a:latin typeface="Arial Narrow" panose="020B0606020202030204" pitchFamily="34" charset="0"/>
              </a:rPr>
              <a:t>των</a:t>
            </a:r>
            <a:r>
              <a:rPr lang="en-GB" altLang="el-GR" sz="2000" i="1" dirty="0">
                <a:solidFill>
                  <a:srgbClr val="000000"/>
                </a:solidFill>
                <a:latin typeface="Arial Narrow" panose="020B0606020202030204" pitchFamily="34" charset="0"/>
              </a:rPr>
              <a:t> παρα</a:t>
            </a:r>
            <a:r>
              <a:rPr lang="en-GB" altLang="el-GR" sz="2000" i="1" dirty="0" err="1">
                <a:solidFill>
                  <a:srgbClr val="000000"/>
                </a:solidFill>
                <a:latin typeface="Arial Narrow" panose="020B0606020202030204" pitchFamily="34" charset="0"/>
              </a:rPr>
              <a:t>κάτω</a:t>
            </a:r>
            <a:r>
              <a:rPr lang="en-GB" altLang="el-GR" sz="2000" i="1" dirty="0">
                <a:solidFill>
                  <a:srgbClr val="000000"/>
                </a:solidFill>
                <a:latin typeface="Arial Narrow" panose="020B0606020202030204" pitchFamily="34" charset="0"/>
              </a:rPr>
              <a:t> τα</a:t>
            </a:r>
            <a:r>
              <a:rPr lang="en-GB" altLang="el-GR" sz="2000" i="1" dirty="0" err="1">
                <a:solidFill>
                  <a:srgbClr val="000000"/>
                </a:solidFill>
                <a:latin typeface="Arial Narrow" panose="020B0606020202030204" pitchFamily="34" charset="0"/>
              </a:rPr>
              <a:t>κτικών</a:t>
            </a:r>
            <a:r>
              <a:rPr lang="en-GB" altLang="el-GR" sz="2000" i="1" dirty="0">
                <a:solidFill>
                  <a:srgbClr val="000000"/>
                </a:solidFill>
                <a:latin typeface="Arial Narrow" panose="020B0606020202030204" pitchFamily="34" charset="0"/>
              </a:rPr>
              <a:t> </a:t>
            </a:r>
            <a:r>
              <a:rPr lang="en-GB" altLang="el-GR" sz="2000" i="1" dirty="0" err="1">
                <a:solidFill>
                  <a:srgbClr val="000000"/>
                </a:solidFill>
                <a:latin typeface="Arial Narrow" panose="020B0606020202030204" pitchFamily="34" charset="0"/>
              </a:rPr>
              <a:t>μάρκετινγκ</a:t>
            </a:r>
            <a:r>
              <a:rPr lang="en-GB" altLang="el-GR" sz="2000" i="1" dirty="0">
                <a:solidFill>
                  <a:srgbClr val="000000"/>
                </a:solidFill>
                <a:latin typeface="Arial Narrow" panose="020B0606020202030204" pitchFamily="34" charset="0"/>
              </a:rPr>
              <a:t>: </a:t>
            </a:r>
          </a:p>
          <a:p>
            <a:pPr lvl="1" indent="-303213">
              <a:buClr>
                <a:srgbClr val="6EA0B0"/>
              </a:buClr>
            </a:pPr>
            <a:r>
              <a:rPr lang="en-GB" altLang="el-GR" sz="1600" i="1" dirty="0">
                <a:solidFill>
                  <a:srgbClr val="000000"/>
                </a:solidFill>
                <a:latin typeface="Arial Narrow" panose="020B0606020202030204" pitchFamily="34" charset="0"/>
              </a:rPr>
              <a:t>[...] </a:t>
            </a:r>
            <a:r>
              <a:rPr lang="en-GB" altLang="el-GR" sz="1600" i="1" dirty="0" err="1">
                <a:solidFill>
                  <a:srgbClr val="000000"/>
                </a:solidFill>
                <a:latin typeface="Arial Narrow" panose="020B0606020202030204" pitchFamily="34" charset="0"/>
              </a:rPr>
              <a:t>Την</a:t>
            </a:r>
            <a:r>
              <a:rPr lang="en-GB" altLang="el-GR" sz="1600" i="1" dirty="0">
                <a:solidFill>
                  <a:srgbClr val="000000"/>
                </a:solidFill>
                <a:latin typeface="Arial Narrow" panose="020B0606020202030204" pitchFamily="34" charset="0"/>
              </a:rPr>
              <a:t> ανα</a:t>
            </a:r>
            <a:r>
              <a:rPr lang="en-GB" altLang="el-GR" sz="1600" i="1" dirty="0" err="1">
                <a:solidFill>
                  <a:srgbClr val="000000"/>
                </a:solidFill>
                <a:latin typeface="Arial Narrow" panose="020B0606020202030204" pitchFamily="34" charset="0"/>
              </a:rPr>
              <a:t>γνώριση</a:t>
            </a:r>
            <a:r>
              <a:rPr lang="en-GB" altLang="el-GR" sz="1600" i="1" dirty="0">
                <a:solidFill>
                  <a:srgbClr val="000000"/>
                </a:solidFill>
                <a:latin typeface="Arial Narrow" panose="020B0606020202030204" pitchFamily="34" charset="0"/>
              </a:rPr>
              <a:t> </a:t>
            </a:r>
            <a:r>
              <a:rPr lang="en-GB" altLang="el-GR" sz="1600" i="1" dirty="0" err="1">
                <a:solidFill>
                  <a:srgbClr val="000000"/>
                </a:solidFill>
                <a:latin typeface="Arial Narrow" panose="020B0606020202030204" pitchFamily="34" charset="0"/>
              </a:rPr>
              <a:t>της</a:t>
            </a:r>
            <a:r>
              <a:rPr lang="en-GB" altLang="el-GR" sz="1600" i="1" dirty="0">
                <a:solidFill>
                  <a:srgbClr val="000000"/>
                </a:solidFill>
                <a:latin typeface="Arial Narrow" panose="020B0606020202030204" pitchFamily="34" charset="0"/>
              </a:rPr>
              <a:t> </a:t>
            </a:r>
            <a:r>
              <a:rPr lang="en-GB" altLang="el-GR" sz="1600" i="1" dirty="0" err="1">
                <a:solidFill>
                  <a:srgbClr val="000000"/>
                </a:solidFill>
                <a:latin typeface="Arial Narrow" panose="020B0606020202030204" pitchFamily="34" charset="0"/>
              </a:rPr>
              <a:t>στρ</a:t>
            </a:r>
            <a:r>
              <a:rPr lang="en-GB" altLang="el-GR" sz="1600" i="1" dirty="0">
                <a:solidFill>
                  <a:srgbClr val="000000"/>
                </a:solidFill>
                <a:latin typeface="Arial Narrow" panose="020B0606020202030204" pitchFamily="34" charset="0"/>
              </a:rPr>
              <a:t>ατηγικής σημασίας των ψηφιακών τεχνολογιών και την κατάρτιση μιας σχεδιασμένης διαδικασίας για την προσέγγιση και μεταφορά των πελατών στις διαδικτυακές υπηρεσίες με τη χρήση ηλεκτρονικών και παραδοσιακών επικοινωνιών.</a:t>
            </a:r>
            <a:br>
              <a:rPr lang="en-GB" altLang="el-GR" sz="1600" dirty="0">
                <a:solidFill>
                  <a:srgbClr val="000000"/>
                </a:solidFill>
                <a:latin typeface="Arial Narrow" panose="020B0606020202030204" pitchFamily="34" charset="0"/>
              </a:rPr>
            </a:br>
            <a:r>
              <a:rPr lang="en-GB" altLang="el-GR" sz="1600" i="1" dirty="0">
                <a:solidFill>
                  <a:srgbClr val="000000"/>
                </a:solidFill>
                <a:latin typeface="Arial Narrow" panose="020B0606020202030204" pitchFamily="34" charset="0"/>
              </a:rPr>
              <a:t>Η </a:t>
            </a:r>
            <a:r>
              <a:rPr lang="en-GB" altLang="el-GR" sz="1600" i="1" dirty="0" err="1">
                <a:solidFill>
                  <a:srgbClr val="000000"/>
                </a:solidFill>
                <a:latin typeface="Arial Narrow" panose="020B0606020202030204" pitchFamily="34" charset="0"/>
              </a:rPr>
              <a:t>δι</a:t>
            </a:r>
            <a:r>
              <a:rPr lang="en-GB" altLang="el-GR" sz="1600" i="1" dirty="0">
                <a:solidFill>
                  <a:srgbClr val="000000"/>
                </a:solidFill>
                <a:latin typeface="Arial Narrow" panose="020B0606020202030204" pitchFamily="34" charset="0"/>
              </a:rPr>
              <a:t>ατήρηση επιτυγχάνεται με τη βελτίωση των γνώσεών μας για τους πελάτες (προφίλ, συμπεριφορές, αξία και κίνητρα πιστότητας) και τη μετέπειτα παροχή ολοκληρωμένων, στοχευμένων επικοινωνιών και διαδικτυακών υπηρεσιών που ικανοποιούν τις επιμέρους ανάγκες τους. </a:t>
            </a:r>
          </a:p>
        </p:txBody>
      </p:sp>
    </p:spTree>
    <p:extLst>
      <p:ext uri="{BB962C8B-B14F-4D97-AF65-F5344CB8AC3E}">
        <p14:creationId xmlns:p14="http://schemas.microsoft.com/office/powerpoint/2010/main" val="293493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90618" y="976623"/>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Οι</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τρεις </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βασικές</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επιλογές</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για</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επένδυση στα διαδικτυακά μέσα προώθησης</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pic>
        <p:nvPicPr>
          <p:cNvPr id="12" name="Εικόνα 1">
            <a:extLst>
              <a:ext uri="{FF2B5EF4-FFF2-40B4-BE49-F238E27FC236}">
                <a16:creationId xmlns:a16="http://schemas.microsoft.com/office/drawing/2014/main" id="{AA5583FA-4789-4400-ADD0-BF22D2E622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0710"/>
            <a:ext cx="5943600" cy="445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17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90618" y="976623"/>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Παρα</a:t>
            </a: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δοσι</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ακοί και ψηφιακοί τρόποι επικοινωνίας</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pic>
        <p:nvPicPr>
          <p:cNvPr id="10" name="Εικόνα 1">
            <a:extLst>
              <a:ext uri="{FF2B5EF4-FFF2-40B4-BE49-F238E27FC236}">
                <a16:creationId xmlns:a16="http://schemas.microsoft.com/office/drawing/2014/main" id="{47578919-00B7-432F-8C9A-DC4D12C12A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206" y="1633487"/>
            <a:ext cx="6378811" cy="479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506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90618" y="976623"/>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Η εξέλιξη των Τεχνολογιών του Ιστού</a:t>
            </a:r>
          </a:p>
        </p:txBody>
      </p:sp>
      <p:pic>
        <p:nvPicPr>
          <p:cNvPr id="12" name="Εικόνα 1">
            <a:extLst>
              <a:ext uri="{FF2B5EF4-FFF2-40B4-BE49-F238E27FC236}">
                <a16:creationId xmlns:a16="http://schemas.microsoft.com/office/drawing/2014/main" id="{3BB55017-26C0-40B3-BED2-1CFB230EE1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608" y="1522669"/>
            <a:ext cx="8032783" cy="485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48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5" name="Rectangle 2">
            <a:extLst>
              <a:ext uri="{FF2B5EF4-FFF2-40B4-BE49-F238E27FC236}">
                <a16:creationId xmlns:a16="http://schemas.microsoft.com/office/drawing/2014/main" id="{5E57EABE-2C65-45D4-9777-59D907FC458C}"/>
              </a:ext>
            </a:extLst>
          </p:cNvPr>
          <p:cNvSpPr txBox="1">
            <a:spLocks noChangeArrowheads="1"/>
          </p:cNvSpPr>
          <p:nvPr/>
        </p:nvSpPr>
        <p:spPr>
          <a:xfrm>
            <a:off x="647700" y="336977"/>
            <a:ext cx="7543800" cy="7874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ltLang="el-GR" sz="3500" dirty="0"/>
            </a:br>
            <a:r>
              <a:rPr lang="en-US" altLang="el-GR" sz="5800" b="1" dirty="0">
                <a:effectLst>
                  <a:outerShdw blurRad="38100" dist="38100" dir="2700000" algn="tl">
                    <a:srgbClr val="000000">
                      <a:alpha val="43137"/>
                    </a:srgbClr>
                  </a:outerShdw>
                </a:effectLst>
                <a:latin typeface="Arial Narrow" panose="020B0606020202030204" pitchFamily="34" charset="0"/>
              </a:rPr>
              <a:t>e-</a:t>
            </a:r>
            <a:r>
              <a:rPr lang="el-GR" altLang="el-GR" sz="5800" b="1" dirty="0">
                <a:effectLst>
                  <a:outerShdw blurRad="38100" dist="38100" dir="2700000" algn="tl">
                    <a:srgbClr val="000000">
                      <a:alpha val="43137"/>
                    </a:srgbClr>
                  </a:outerShdw>
                </a:effectLst>
                <a:latin typeface="Arial Narrow" panose="020B0606020202030204" pitchFamily="34" charset="0"/>
              </a:rPr>
              <a:t>Επιχειρείν στη ζωή μας</a:t>
            </a:r>
            <a:endParaRPr lang="el-GR" altLang="el-GR" sz="3600" b="1" dirty="0">
              <a:solidFill>
                <a:srgbClr val="0000FF"/>
              </a:solidFill>
              <a:effectLst>
                <a:outerShdw blurRad="38100" dist="38100" dir="2700000" algn="tl">
                  <a:srgbClr val="000000">
                    <a:alpha val="43137"/>
                  </a:srgbClr>
                </a:outerShdw>
              </a:effectLst>
              <a:latin typeface="Arial Narrow" panose="020B0606020202030204" pitchFamily="34" charset="0"/>
            </a:endParaRPr>
          </a:p>
        </p:txBody>
      </p:sp>
      <p:pic>
        <p:nvPicPr>
          <p:cNvPr id="16" name="Picture 6">
            <a:extLst>
              <a:ext uri="{FF2B5EF4-FFF2-40B4-BE49-F238E27FC236}">
                <a16:creationId xmlns:a16="http://schemas.microsoft.com/office/drawing/2014/main" id="{CB49600F-9FF9-4FC2-A1AD-74ADAEA4C9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081" y="1302216"/>
            <a:ext cx="7081837"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0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3000" fill="hold"/>
                                        <p:tgtEl>
                                          <p:spTgt spid="16"/>
                                        </p:tgtEl>
                                        <p:attrNameLst>
                                          <p:attrName>ppt_x</p:attrName>
                                        </p:attrNameLst>
                                      </p:cBhvr>
                                      <p:tavLst>
                                        <p:tav tm="0">
                                          <p:val>
                                            <p:strVal val="0-#ppt_w/2"/>
                                          </p:val>
                                        </p:tav>
                                        <p:tav tm="100000">
                                          <p:val>
                                            <p:strVal val="#ppt_x"/>
                                          </p:val>
                                        </p:tav>
                                      </p:tavLst>
                                    </p:anim>
                                    <p:anim calcmode="lin" valueType="num">
                                      <p:cBhvr additive="base">
                                        <p:cTn id="12" dur="3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Συνοπτική</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παρουσίαση για συναλλαγές μεταξύ επιχειρήσεων, καταναλωτών και κρατικών οργανισμών</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pic>
        <p:nvPicPr>
          <p:cNvPr id="10" name="Εικόνα 1">
            <a:extLst>
              <a:ext uri="{FF2B5EF4-FFF2-40B4-BE49-F238E27FC236}">
                <a16:creationId xmlns:a16="http://schemas.microsoft.com/office/drawing/2014/main" id="{5BC2EAD6-B4E1-4096-8D50-EC31999174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232" y="1673915"/>
            <a:ext cx="7314960" cy="492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759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Έν</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α απλό μοντέλο βαθμίδων για το ηλεκτρονικό εμπόριο αγορών και πωλήσεων</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pic>
        <p:nvPicPr>
          <p:cNvPr id="12" name="Εικόνα 1">
            <a:extLst>
              <a:ext uri="{FF2B5EF4-FFF2-40B4-BE49-F238E27FC236}">
                <a16:creationId xmlns:a16="http://schemas.microsoft.com/office/drawing/2014/main" id="{5961414E-F26E-45A4-ACA6-6D91266CF6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594" y="1958793"/>
            <a:ext cx="69627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721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marL="342900" indent="-342900" algn="ctr">
              <a:buFont typeface="Arial" panose="020B0604020202020204" pitchFamily="34" charset="0"/>
              <a:buChar char="•"/>
            </a:pP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Ευκαιρίες στο Ψηφιακό Επιχειρείν</a:t>
            </a:r>
          </a:p>
        </p:txBody>
      </p:sp>
      <p:sp>
        <p:nvSpPr>
          <p:cNvPr id="10" name="Rectangle 3">
            <a:extLst>
              <a:ext uri="{FF2B5EF4-FFF2-40B4-BE49-F238E27FC236}">
                <a16:creationId xmlns:a16="http://schemas.microsoft.com/office/drawing/2014/main" id="{F68E1E45-F72C-4BDD-9F29-8B593A84A7A7}"/>
              </a:ext>
            </a:extLst>
          </p:cNvPr>
          <p:cNvSpPr txBox="1">
            <a:spLocks noChangeArrowheads="1"/>
          </p:cNvSpPr>
          <p:nvPr/>
        </p:nvSpPr>
        <p:spPr>
          <a:xfrm>
            <a:off x="400575" y="1517836"/>
            <a:ext cx="8470900" cy="4647426"/>
          </a:xfrm>
          <a:prstGeom prst="rect">
            <a:avLst/>
          </a:prstGeom>
        </p:spPr>
        <p:txBody>
          <a:bodyPr vert="horz" lIns="91440" tIns="45720" rIns="91440" bIns="45720" rtlCol="0" anchor="ctr" anchorCtr="0">
            <a:sp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90000"/>
              </a:lnSpc>
              <a:buClr>
                <a:srgbClr val="000000"/>
              </a:buClr>
              <a:buFont typeface="Wingdings" panose="05000000000000000000" pitchFamily="2" charset="2"/>
              <a:buChar char="§"/>
            </a:pPr>
            <a:r>
              <a:rPr lang="en-GB" altLang="el-GR" sz="3200" dirty="0">
                <a:solidFill>
                  <a:srgbClr val="000000"/>
                </a:solidFill>
                <a:latin typeface="Arial Narrow" panose="020B0606020202030204" pitchFamily="34" charset="0"/>
              </a:rPr>
              <a:t>Απ</a:t>
            </a:r>
            <a:r>
              <a:rPr lang="en-GB" altLang="el-GR" sz="3200" dirty="0" err="1">
                <a:solidFill>
                  <a:srgbClr val="000000"/>
                </a:solidFill>
                <a:latin typeface="Arial Narrow" panose="020B0606020202030204" pitchFamily="34" charset="0"/>
              </a:rPr>
              <a:t>ήχηση</a:t>
            </a:r>
            <a:r>
              <a:rPr lang="en-GB" altLang="el-GR" sz="3200" dirty="0">
                <a:solidFill>
                  <a:srgbClr val="000000"/>
                </a:solidFill>
                <a:latin typeface="Arial Narrow" panose="020B0606020202030204" pitchFamily="34" charset="0"/>
              </a:rPr>
              <a:t>/</a:t>
            </a:r>
            <a:r>
              <a:rPr lang="en-GB" altLang="el-GR" sz="3200" dirty="0" err="1">
                <a:solidFill>
                  <a:srgbClr val="000000"/>
                </a:solidFill>
                <a:latin typeface="Arial Narrow" panose="020B0606020202030204" pitchFamily="34" charset="0"/>
              </a:rPr>
              <a:t>εμ</a:t>
            </a:r>
            <a:r>
              <a:rPr lang="en-GB" altLang="el-GR" sz="3200" dirty="0">
                <a:solidFill>
                  <a:srgbClr val="000000"/>
                </a:solidFill>
                <a:latin typeface="Arial Narrow" panose="020B0606020202030204" pitchFamily="34" charset="0"/>
              </a:rPr>
              <a:t>βέλεια</a:t>
            </a:r>
          </a:p>
          <a:p>
            <a:pPr marL="733425" lvl="1" indent="-342900">
              <a:lnSpc>
                <a:spcPct val="90000"/>
              </a:lnSpc>
              <a:buClr>
                <a:srgbClr val="000000"/>
              </a:buClr>
            </a:pPr>
            <a:r>
              <a:rPr lang="en-GB" altLang="el-GR" sz="2400" dirty="0" err="1">
                <a:solidFill>
                  <a:srgbClr val="000000"/>
                </a:solidFill>
                <a:latin typeface="Arial Narrow" panose="020B0606020202030204" pitchFamily="34" charset="0"/>
              </a:rPr>
              <a:t>Πάνω</a:t>
            </a:r>
            <a:r>
              <a:rPr lang="en-GB" altLang="el-GR" sz="2400" dirty="0">
                <a:solidFill>
                  <a:srgbClr val="000000"/>
                </a:solidFill>
                <a:latin typeface="Arial Narrow" panose="020B0606020202030204" pitchFamily="34" charset="0"/>
              </a:rPr>
              <a:t> από </a:t>
            </a:r>
            <a:r>
              <a:rPr lang="el-GR" altLang="el-GR" sz="2400" dirty="0">
                <a:solidFill>
                  <a:srgbClr val="000000"/>
                </a:solidFill>
                <a:latin typeface="Arial Narrow" panose="020B0606020202030204" pitchFamily="34" charset="0"/>
              </a:rPr>
              <a:t>2</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δισεκ</a:t>
            </a:r>
            <a:r>
              <a:rPr lang="en-GB" altLang="el-GR" sz="2400" dirty="0">
                <a:solidFill>
                  <a:srgbClr val="000000"/>
                </a:solidFill>
                <a:latin typeface="Arial Narrow" panose="020B0606020202030204" pitchFamily="34" charset="0"/>
              </a:rPr>
              <a:t>ατομμύρι</a:t>
            </a:r>
            <a:r>
              <a:rPr lang="el-GR" altLang="el-GR" sz="2400" dirty="0">
                <a:solidFill>
                  <a:srgbClr val="000000"/>
                </a:solidFill>
                <a:latin typeface="Arial Narrow" panose="020B0606020202030204" pitchFamily="34" charset="0"/>
              </a:rPr>
              <a:t>α</a:t>
            </a:r>
            <a:r>
              <a:rPr lang="en-GB" altLang="el-GR" sz="2400" dirty="0">
                <a:solidFill>
                  <a:srgbClr val="000000"/>
                </a:solidFill>
                <a:latin typeface="Arial Narrow" panose="020B0606020202030204" pitchFamily="34" charset="0"/>
              </a:rPr>
              <a:t> χρήστες παγκοσμίως</a:t>
            </a:r>
          </a:p>
          <a:p>
            <a:pPr marL="733425" lvl="1" indent="-342900">
              <a:lnSpc>
                <a:spcPct val="90000"/>
              </a:lnSpc>
              <a:buClr>
                <a:srgbClr val="000000"/>
              </a:buClr>
            </a:pPr>
            <a:r>
              <a:rPr lang="en-GB" altLang="el-GR" sz="2400" dirty="0">
                <a:solidFill>
                  <a:srgbClr val="000000"/>
                </a:solidFill>
                <a:latin typeface="Arial Narrow" panose="020B0606020202030204" pitchFamily="34" charset="0"/>
              </a:rPr>
              <a:t>Επα</a:t>
            </a:r>
            <a:r>
              <a:rPr lang="en-GB" altLang="el-GR" sz="2400" dirty="0" err="1">
                <a:solidFill>
                  <a:srgbClr val="000000"/>
                </a:solidFill>
                <a:latin typeface="Arial Narrow" panose="020B0606020202030204" pitchFamily="34" charset="0"/>
              </a:rPr>
              <a:t>φή</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με</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εκ</a:t>
            </a:r>
            <a:r>
              <a:rPr lang="en-GB" altLang="el-GR" sz="2400" dirty="0">
                <a:solidFill>
                  <a:srgbClr val="000000"/>
                </a:solidFill>
                <a:latin typeface="Arial Narrow" panose="020B0606020202030204" pitchFamily="34" charset="0"/>
              </a:rPr>
              <a:t>ατομμύρια προϊόντα</a:t>
            </a:r>
          </a:p>
          <a:p>
            <a:pPr>
              <a:lnSpc>
                <a:spcPct val="90000"/>
              </a:lnSpc>
              <a:buClr>
                <a:srgbClr val="000000"/>
              </a:buClr>
              <a:buFont typeface="Wingdings" panose="05000000000000000000" pitchFamily="2" charset="2"/>
              <a:buChar char="§"/>
            </a:pPr>
            <a:r>
              <a:rPr lang="en-GB" altLang="el-GR" sz="3200" dirty="0" err="1">
                <a:solidFill>
                  <a:srgbClr val="000000"/>
                </a:solidFill>
                <a:latin typeface="Arial Narrow" panose="020B0606020202030204" pitchFamily="34" charset="0"/>
              </a:rPr>
              <a:t>Αφθονί</a:t>
            </a:r>
            <a:r>
              <a:rPr lang="en-GB" altLang="el-GR" sz="3200" dirty="0">
                <a:solidFill>
                  <a:srgbClr val="000000"/>
                </a:solidFill>
                <a:latin typeface="Arial Narrow" panose="020B0606020202030204" pitchFamily="34" charset="0"/>
              </a:rPr>
              <a:t>α</a:t>
            </a:r>
          </a:p>
          <a:p>
            <a:pPr marL="733425" lvl="1" indent="-342900">
              <a:lnSpc>
                <a:spcPct val="90000"/>
              </a:lnSpc>
              <a:buClr>
                <a:srgbClr val="000000"/>
              </a:buClr>
            </a:pPr>
            <a:r>
              <a:rPr lang="en-GB" altLang="el-GR" sz="2400" dirty="0" err="1">
                <a:solidFill>
                  <a:srgbClr val="000000"/>
                </a:solidFill>
                <a:latin typeface="Arial Narrow" panose="020B0606020202030204" pitchFamily="34" charset="0"/>
              </a:rPr>
              <a:t>Αν</a:t>
            </a:r>
            <a:r>
              <a:rPr lang="en-GB" altLang="el-GR" sz="2400" dirty="0">
                <a:solidFill>
                  <a:srgbClr val="000000"/>
                </a:solidFill>
                <a:latin typeface="Arial Narrow" panose="020B0606020202030204" pitchFamily="34" charset="0"/>
              </a:rPr>
              <a:t>αλυτικές πληροφορίες προϊόντων σε 20 και πλέον δισεκατομμύρια σελίδες, που βρίσκονται στο ευρετήριο της Google. </a:t>
            </a:r>
            <a:r>
              <a:rPr lang="en-GB" altLang="el-GR" sz="2400" dirty="0" err="1">
                <a:solidFill>
                  <a:srgbClr val="000000"/>
                </a:solidFill>
                <a:latin typeface="Arial Narrow" panose="020B0606020202030204" pitchFamily="34" charset="0"/>
              </a:rPr>
              <a:t>Ιστολόγι</a:t>
            </a:r>
            <a:r>
              <a:rPr lang="en-GB" altLang="el-GR" sz="2400" dirty="0">
                <a:solidFill>
                  <a:srgbClr val="000000"/>
                </a:solidFill>
                <a:latin typeface="Arial Narrow" panose="020B0606020202030204" pitchFamily="34" charset="0"/>
              </a:rPr>
              <a:t>α, βίντεο, τροφοδοσίες δεδομένων…</a:t>
            </a:r>
          </a:p>
          <a:p>
            <a:pPr marL="733425" lvl="1" indent="-342900">
              <a:lnSpc>
                <a:spcPct val="90000"/>
              </a:lnSpc>
              <a:buClr>
                <a:srgbClr val="000000"/>
              </a:buClr>
            </a:pPr>
            <a:r>
              <a:rPr lang="en-GB" altLang="el-GR" sz="2400" dirty="0" err="1">
                <a:solidFill>
                  <a:srgbClr val="000000"/>
                </a:solidFill>
                <a:latin typeface="Arial Narrow" panose="020B0606020202030204" pitchFamily="34" charset="0"/>
              </a:rPr>
              <a:t>Εξ</a:t>
            </a:r>
            <a:r>
              <a:rPr lang="en-GB" altLang="el-GR" sz="2400" dirty="0">
                <a:solidFill>
                  <a:srgbClr val="000000"/>
                </a:solidFill>
                <a:latin typeface="Arial Narrow" panose="020B0606020202030204" pitchFamily="34" charset="0"/>
              </a:rPr>
              <a:t>ατομικευμένα μηνύματα για χρήστες</a:t>
            </a:r>
          </a:p>
          <a:p>
            <a:pPr>
              <a:lnSpc>
                <a:spcPct val="90000"/>
              </a:lnSpc>
              <a:buClr>
                <a:srgbClr val="000000"/>
              </a:buClr>
              <a:buFont typeface="Wingdings" panose="05000000000000000000" pitchFamily="2" charset="2"/>
              <a:buChar char="§"/>
            </a:pPr>
            <a:r>
              <a:rPr lang="en-GB" altLang="el-GR" sz="3200" dirty="0" err="1">
                <a:solidFill>
                  <a:srgbClr val="000000"/>
                </a:solidFill>
                <a:latin typeface="Arial Narrow" panose="020B0606020202030204" pitchFamily="34" charset="0"/>
              </a:rPr>
              <a:t>Δεσμοί</a:t>
            </a:r>
            <a:r>
              <a:rPr lang="en-GB" altLang="el-GR" sz="3200" dirty="0">
                <a:solidFill>
                  <a:srgbClr val="000000"/>
                </a:solidFill>
                <a:latin typeface="Arial Narrow" panose="020B0606020202030204" pitchFamily="34" charset="0"/>
              </a:rPr>
              <a:t> </a:t>
            </a:r>
            <a:r>
              <a:rPr lang="en-GB" altLang="el-GR" sz="3200" dirty="0" err="1">
                <a:solidFill>
                  <a:srgbClr val="000000"/>
                </a:solidFill>
                <a:latin typeface="Arial Narrow" panose="020B0606020202030204" pitchFamily="34" charset="0"/>
              </a:rPr>
              <a:t>συνεργ</a:t>
            </a:r>
            <a:r>
              <a:rPr lang="en-GB" altLang="el-GR" sz="3200" dirty="0">
                <a:solidFill>
                  <a:srgbClr val="000000"/>
                </a:solidFill>
                <a:latin typeface="Arial Narrow" panose="020B0606020202030204" pitchFamily="34" charset="0"/>
              </a:rPr>
              <a:t>ασίας</a:t>
            </a:r>
          </a:p>
          <a:p>
            <a:pPr marL="733425" lvl="1" indent="-342900">
              <a:lnSpc>
                <a:spcPct val="90000"/>
              </a:lnSpc>
              <a:buClr>
                <a:srgbClr val="000000"/>
              </a:buClr>
            </a:pPr>
            <a:r>
              <a:rPr lang="en-GB" altLang="el-GR" sz="2400" dirty="0" err="1">
                <a:solidFill>
                  <a:srgbClr val="000000"/>
                </a:solidFill>
                <a:latin typeface="Arial Narrow" panose="020B0606020202030204" pitchFamily="34" charset="0"/>
              </a:rPr>
              <a:t>Οι</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συνεργ</a:t>
            </a:r>
            <a:r>
              <a:rPr lang="en-GB" altLang="el-GR" sz="2400" dirty="0">
                <a:solidFill>
                  <a:srgbClr val="000000"/>
                </a:solidFill>
                <a:latin typeface="Arial Narrow" panose="020B0606020202030204" pitchFamily="34" charset="0"/>
              </a:rPr>
              <a:t>ασίες είναι κλειδί στη δικτυωμένη οικονομία της εποχής μας.</a:t>
            </a:r>
          </a:p>
        </p:txBody>
      </p:sp>
    </p:spTree>
    <p:extLst>
      <p:ext uri="{BB962C8B-B14F-4D97-AF65-F5344CB8AC3E}">
        <p14:creationId xmlns:p14="http://schemas.microsoft.com/office/powerpoint/2010/main" val="45000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2000"/>
                                        <p:tgtEl>
                                          <p:spTgt spid="1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2000"/>
                                        <p:tgtEl>
                                          <p:spTgt spid="1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2000"/>
                                        <p:tgtEl>
                                          <p:spTgt spid="1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2000"/>
                                        <p:tgtEl>
                                          <p:spTgt spid="10">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0" y="81266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Ωφέλη</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στο Ψηφιακό Επιχειρείν</a:t>
            </a:r>
          </a:p>
        </p:txBody>
      </p:sp>
      <p:pic>
        <p:nvPicPr>
          <p:cNvPr id="12" name="Picture 2">
            <a:extLst>
              <a:ext uri="{FF2B5EF4-FFF2-40B4-BE49-F238E27FC236}">
                <a16:creationId xmlns:a16="http://schemas.microsoft.com/office/drawing/2014/main" id="{A3D6F8CE-5B1C-43E8-8211-31BBD63DD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08" y="1399861"/>
            <a:ext cx="8563492" cy="485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73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32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Κίνδυνοι στο διαδίκτυο</a:t>
            </a:r>
          </a:p>
        </p:txBody>
      </p:sp>
      <p:sp>
        <p:nvSpPr>
          <p:cNvPr id="12" name="Rectangle 3">
            <a:extLst>
              <a:ext uri="{FF2B5EF4-FFF2-40B4-BE49-F238E27FC236}">
                <a16:creationId xmlns:a16="http://schemas.microsoft.com/office/drawing/2014/main" id="{4FEC984D-0A36-4843-9A23-C91A349FE19C}"/>
              </a:ext>
            </a:extLst>
          </p:cNvPr>
          <p:cNvSpPr txBox="1">
            <a:spLocks noChangeArrowheads="1"/>
          </p:cNvSpPr>
          <p:nvPr/>
        </p:nvSpPr>
        <p:spPr bwMode="auto">
          <a:xfrm>
            <a:off x="431006" y="1824173"/>
            <a:ext cx="8281988" cy="32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19100" indent="-382588">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a:buClr>
                <a:srgbClr val="000000"/>
              </a:buClr>
              <a:buSzTx/>
              <a:buFontTx/>
              <a:buChar char="•"/>
            </a:pPr>
            <a:r>
              <a:rPr lang="en-GB" altLang="el-GR" sz="3200" dirty="0" err="1">
                <a:solidFill>
                  <a:srgbClr val="000000"/>
                </a:solidFill>
                <a:latin typeface="Arial Narrow" panose="020B0606020202030204" pitchFamily="34" charset="0"/>
              </a:rPr>
              <a:t>Δι</a:t>
            </a:r>
            <a:r>
              <a:rPr lang="en-GB" altLang="el-GR" sz="3200" dirty="0">
                <a:solidFill>
                  <a:srgbClr val="000000"/>
                </a:solidFill>
                <a:latin typeface="Arial Narrow" panose="020B0606020202030204" pitchFamily="34" charset="0"/>
              </a:rPr>
              <a:t>ακοπή λειτουργίας ολόκληρης της τοποθεσίας Ιστού ή ορισμένων ηλεκτρονικών διεργασιών της</a:t>
            </a:r>
          </a:p>
          <a:p>
            <a:pPr>
              <a:buClr>
                <a:srgbClr val="000000"/>
              </a:buClr>
              <a:buSzTx/>
              <a:buFontTx/>
              <a:buChar char="•"/>
            </a:pPr>
            <a:r>
              <a:rPr lang="en-GB" altLang="el-GR" sz="3200" dirty="0">
                <a:solidFill>
                  <a:srgbClr val="000000"/>
                </a:solidFill>
                <a:latin typeface="Arial Narrow" panose="020B0606020202030204" pitchFamily="34" charset="0"/>
              </a:rPr>
              <a:t>Επ</a:t>
            </a:r>
            <a:r>
              <a:rPr lang="en-GB" altLang="el-GR" sz="3200" dirty="0" err="1">
                <a:solidFill>
                  <a:srgbClr val="000000"/>
                </a:solidFill>
                <a:latin typeface="Arial Narrow" panose="020B0606020202030204" pitchFamily="34" charset="0"/>
              </a:rPr>
              <a:t>ίθεση</a:t>
            </a:r>
            <a:r>
              <a:rPr lang="en-GB" altLang="el-GR" sz="3200" dirty="0">
                <a:solidFill>
                  <a:srgbClr val="000000"/>
                </a:solidFill>
                <a:latin typeface="Arial Narrow" panose="020B0606020202030204" pitchFamily="34" charset="0"/>
              </a:rPr>
              <a:t> α</a:t>
            </a:r>
            <a:r>
              <a:rPr lang="en-GB" altLang="el-GR" sz="3200" dirty="0" err="1">
                <a:solidFill>
                  <a:srgbClr val="000000"/>
                </a:solidFill>
                <a:latin typeface="Arial Narrow" panose="020B0606020202030204" pitchFamily="34" charset="0"/>
              </a:rPr>
              <a:t>σφάλει</a:t>
            </a:r>
            <a:r>
              <a:rPr lang="en-GB" altLang="el-GR" sz="3200" dirty="0">
                <a:solidFill>
                  <a:srgbClr val="000000"/>
                </a:solidFill>
                <a:latin typeface="Arial Narrow" panose="020B0606020202030204" pitchFamily="34" charset="0"/>
              </a:rPr>
              <a:t>ας, π.χ. </a:t>
            </a:r>
            <a:r>
              <a:rPr lang="en-GB" altLang="el-GR" sz="3200" dirty="0" err="1">
                <a:solidFill>
                  <a:srgbClr val="000000"/>
                </a:solidFill>
                <a:latin typeface="Arial Narrow" panose="020B0606020202030204" pitchFamily="34" charset="0"/>
              </a:rPr>
              <a:t>άρνηση</a:t>
            </a:r>
            <a:r>
              <a:rPr lang="en-GB" altLang="el-GR" sz="3200" dirty="0">
                <a:solidFill>
                  <a:srgbClr val="000000"/>
                </a:solidFill>
                <a:latin typeface="Arial Narrow" panose="020B0606020202030204" pitchFamily="34" charset="0"/>
              </a:rPr>
              <a:t> </a:t>
            </a:r>
            <a:r>
              <a:rPr lang="en-GB" altLang="el-GR" sz="3200" dirty="0" err="1">
                <a:solidFill>
                  <a:srgbClr val="000000"/>
                </a:solidFill>
                <a:latin typeface="Arial Narrow" panose="020B0606020202030204" pitchFamily="34" charset="0"/>
              </a:rPr>
              <a:t>εξυ</a:t>
            </a:r>
            <a:r>
              <a:rPr lang="en-GB" altLang="el-GR" sz="3200" dirty="0">
                <a:solidFill>
                  <a:srgbClr val="000000"/>
                </a:solidFill>
                <a:latin typeface="Arial Narrow" panose="020B0606020202030204" pitchFamily="34" charset="0"/>
              </a:rPr>
              <a:t>πηρέτησης (DoS), υφαρπαγή περιεχομένου (hijacking)</a:t>
            </a:r>
          </a:p>
          <a:p>
            <a:pPr>
              <a:buClr>
                <a:srgbClr val="000000"/>
              </a:buClr>
              <a:buSzTx/>
              <a:buFontTx/>
              <a:buChar char="•"/>
            </a:pPr>
            <a:r>
              <a:rPr lang="en-GB" altLang="el-GR" sz="3200" dirty="0">
                <a:solidFill>
                  <a:srgbClr val="000000"/>
                </a:solidFill>
                <a:latin typeface="Arial Narrow" panose="020B0606020202030204" pitchFamily="34" charset="0"/>
              </a:rPr>
              <a:t>Πα</a:t>
            </a:r>
            <a:r>
              <a:rPr lang="en-GB" altLang="el-GR" sz="3200" dirty="0" err="1">
                <a:solidFill>
                  <a:srgbClr val="000000"/>
                </a:solidFill>
                <a:latin typeface="Arial Narrow" panose="020B0606020202030204" pitchFamily="34" charset="0"/>
              </a:rPr>
              <a:t>ρουσί</a:t>
            </a:r>
            <a:r>
              <a:rPr lang="en-GB" altLang="el-GR" sz="3200" dirty="0">
                <a:solidFill>
                  <a:srgbClr val="000000"/>
                </a:solidFill>
                <a:latin typeface="Arial Narrow" panose="020B0606020202030204" pitchFamily="34" charset="0"/>
              </a:rPr>
              <a:t>αση λανθασμένου περιεχομένου στον επισκέπτη της τοποθεσίας Ιστού</a:t>
            </a:r>
          </a:p>
        </p:txBody>
      </p:sp>
    </p:spTree>
    <p:extLst>
      <p:ext uri="{BB962C8B-B14F-4D97-AF65-F5344CB8AC3E}">
        <p14:creationId xmlns:p14="http://schemas.microsoft.com/office/powerpoint/2010/main" val="3424597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Πα</a:t>
            </a: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ράγοντες</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a:t>
            </a: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κόστους</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/απ</a:t>
            </a: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οδοτικότητ</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ας και </a:t>
            </a:r>
            <a:b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b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παράγοντες ανταγωνιστικότητας</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rPr>
              <a:t> </a:t>
            </a:r>
          </a:p>
        </p:txBody>
      </p:sp>
      <p:sp>
        <p:nvSpPr>
          <p:cNvPr id="10" name="Rectangle 3">
            <a:extLst>
              <a:ext uri="{FF2B5EF4-FFF2-40B4-BE49-F238E27FC236}">
                <a16:creationId xmlns:a16="http://schemas.microsoft.com/office/drawing/2014/main" id="{58E8D396-21FA-42AE-87FA-6ADE3B737B1F}"/>
              </a:ext>
            </a:extLst>
          </p:cNvPr>
          <p:cNvSpPr txBox="1">
            <a:spLocks noChangeArrowheads="1"/>
          </p:cNvSpPr>
          <p:nvPr/>
        </p:nvSpPr>
        <p:spPr>
          <a:xfrm>
            <a:off x="493713" y="1470025"/>
            <a:ext cx="8480425" cy="507365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90000"/>
              </a:lnSpc>
              <a:buClr>
                <a:srgbClr val="000000"/>
              </a:buClr>
              <a:buFont typeface="Wingdings" panose="05000000000000000000" pitchFamily="2" charset="2"/>
              <a:buChar char="§"/>
            </a:pPr>
            <a:r>
              <a:rPr lang="en-GB" altLang="el-GR" sz="2600" b="1" dirty="0">
                <a:solidFill>
                  <a:srgbClr val="000000"/>
                </a:solidFill>
                <a:latin typeface="Arial Narrow" panose="020B0606020202030204" pitchFamily="34" charset="0"/>
              </a:rPr>
              <a:t>Πα</a:t>
            </a:r>
            <a:r>
              <a:rPr lang="en-GB" altLang="el-GR" sz="2600" b="1" dirty="0" err="1">
                <a:solidFill>
                  <a:srgbClr val="000000"/>
                </a:solidFill>
                <a:latin typeface="Arial Narrow" panose="020B0606020202030204" pitchFamily="34" charset="0"/>
              </a:rPr>
              <a:t>ράγοντες</a:t>
            </a:r>
            <a:r>
              <a:rPr lang="en-GB" altLang="el-GR" sz="2600" b="1" dirty="0">
                <a:solidFill>
                  <a:srgbClr val="000000"/>
                </a:solidFill>
                <a:latin typeface="Arial Narrow" panose="020B0606020202030204" pitchFamily="34" charset="0"/>
              </a:rPr>
              <a:t> </a:t>
            </a:r>
            <a:r>
              <a:rPr lang="en-GB" altLang="el-GR" sz="2600" b="1" dirty="0" err="1">
                <a:solidFill>
                  <a:srgbClr val="000000"/>
                </a:solidFill>
                <a:latin typeface="Arial Narrow" panose="020B0606020202030204" pitchFamily="34" charset="0"/>
              </a:rPr>
              <a:t>κόστους</a:t>
            </a:r>
            <a:r>
              <a:rPr lang="en-GB" altLang="el-GR" sz="2600" b="1" dirty="0">
                <a:solidFill>
                  <a:srgbClr val="000000"/>
                </a:solidFill>
                <a:latin typeface="Arial Narrow" panose="020B0606020202030204" pitchFamily="34" charset="0"/>
              </a:rPr>
              <a:t>/απ</a:t>
            </a:r>
            <a:r>
              <a:rPr lang="en-GB" altLang="el-GR" sz="2600" b="1" dirty="0" err="1">
                <a:solidFill>
                  <a:srgbClr val="000000"/>
                </a:solidFill>
                <a:latin typeface="Arial Narrow" panose="020B0606020202030204" pitchFamily="34" charset="0"/>
              </a:rPr>
              <a:t>οδοτικότητ</a:t>
            </a:r>
            <a:r>
              <a:rPr lang="en-GB" altLang="el-GR" sz="2600" b="1" dirty="0">
                <a:solidFill>
                  <a:srgbClr val="000000"/>
                </a:solidFill>
                <a:latin typeface="Arial Narrow" panose="020B0606020202030204" pitchFamily="34" charset="0"/>
              </a:rPr>
              <a:t>ας</a:t>
            </a:r>
          </a:p>
          <a:p>
            <a:pPr marL="669925" lvl="1" indent="-288925">
              <a:lnSpc>
                <a:spcPct val="90000"/>
              </a:lnSpc>
              <a:buClr>
                <a:srgbClr val="000000"/>
              </a:buClr>
              <a:buFont typeface="Arial" pitchFamily="34" charset="0"/>
              <a:buChar char="–"/>
            </a:pPr>
            <a:r>
              <a:rPr lang="en-GB" altLang="el-GR" sz="2400" dirty="0" err="1">
                <a:solidFill>
                  <a:srgbClr val="000000"/>
                </a:solidFill>
                <a:latin typeface="Arial Narrow" panose="020B0606020202030204" pitchFamily="34" charset="0"/>
              </a:rPr>
              <a:t>Αύξηση</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της</a:t>
            </a:r>
            <a:r>
              <a:rPr lang="en-GB" altLang="el-GR" sz="2400" dirty="0">
                <a:solidFill>
                  <a:srgbClr val="000000"/>
                </a:solidFill>
                <a:latin typeface="Arial Narrow" panose="020B0606020202030204" pitchFamily="34" charset="0"/>
              </a:rPr>
              <a:t> τα</a:t>
            </a:r>
            <a:r>
              <a:rPr lang="en-GB" altLang="el-GR" sz="2400" dirty="0" err="1">
                <a:solidFill>
                  <a:srgbClr val="000000"/>
                </a:solidFill>
                <a:latin typeface="Arial Narrow" panose="020B0606020202030204" pitchFamily="34" charset="0"/>
              </a:rPr>
              <a:t>χύτητ</a:t>
            </a:r>
            <a:r>
              <a:rPr lang="en-GB" altLang="el-GR" sz="2400" dirty="0">
                <a:solidFill>
                  <a:srgbClr val="000000"/>
                </a:solidFill>
                <a:latin typeface="Arial Narrow" panose="020B0606020202030204" pitchFamily="34" charset="0"/>
              </a:rPr>
              <a:t>ας προμήθειας εφοδίων</a:t>
            </a:r>
          </a:p>
          <a:p>
            <a:pPr marL="669925" lvl="1" indent="-288925">
              <a:lnSpc>
                <a:spcPct val="90000"/>
              </a:lnSpc>
              <a:buClr>
                <a:srgbClr val="000000"/>
              </a:buClr>
              <a:buFont typeface="Arial" pitchFamily="34" charset="0"/>
              <a:buChar char="–"/>
            </a:pPr>
            <a:r>
              <a:rPr lang="en-GB" altLang="el-GR" sz="2400" dirty="0" err="1">
                <a:solidFill>
                  <a:srgbClr val="000000"/>
                </a:solidFill>
                <a:latin typeface="Arial Narrow" panose="020B0606020202030204" pitchFamily="34" charset="0"/>
              </a:rPr>
              <a:t>Αύξηση</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της</a:t>
            </a:r>
            <a:r>
              <a:rPr lang="en-GB" altLang="el-GR" sz="2400" dirty="0">
                <a:solidFill>
                  <a:srgbClr val="000000"/>
                </a:solidFill>
                <a:latin typeface="Arial Narrow" panose="020B0606020202030204" pitchFamily="34" charset="0"/>
              </a:rPr>
              <a:t> τα</a:t>
            </a:r>
            <a:r>
              <a:rPr lang="en-GB" altLang="el-GR" sz="2400" dirty="0" err="1">
                <a:solidFill>
                  <a:srgbClr val="000000"/>
                </a:solidFill>
                <a:latin typeface="Arial Narrow" panose="020B0606020202030204" pitchFamily="34" charset="0"/>
              </a:rPr>
              <a:t>χύτητ</a:t>
            </a:r>
            <a:r>
              <a:rPr lang="en-GB" altLang="el-GR" sz="2400" dirty="0">
                <a:solidFill>
                  <a:srgbClr val="000000"/>
                </a:solidFill>
                <a:latin typeface="Arial Narrow" panose="020B0606020202030204" pitchFamily="34" charset="0"/>
              </a:rPr>
              <a:t>ας αποστολής των αγαθών</a:t>
            </a:r>
          </a:p>
          <a:p>
            <a:pPr marL="669925" lvl="1" indent="-288925">
              <a:lnSpc>
                <a:spcPct val="90000"/>
              </a:lnSpc>
              <a:buClr>
                <a:srgbClr val="000000"/>
              </a:buClr>
              <a:buFont typeface="Arial" pitchFamily="34" charset="0"/>
              <a:buChar char="–"/>
            </a:pPr>
            <a:r>
              <a:rPr lang="en-GB" altLang="el-GR" sz="2400" dirty="0" err="1">
                <a:solidFill>
                  <a:srgbClr val="000000"/>
                </a:solidFill>
                <a:latin typeface="Arial Narrow" panose="020B0606020202030204" pitchFamily="34" charset="0"/>
              </a:rPr>
              <a:t>Μείωση</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κόστους</a:t>
            </a:r>
            <a:r>
              <a:rPr lang="en-GB" altLang="el-GR" sz="2400" dirty="0">
                <a:solidFill>
                  <a:srgbClr val="000000"/>
                </a:solidFill>
                <a:latin typeface="Arial Narrow" panose="020B0606020202030204" pitchFamily="34" charset="0"/>
              </a:rPr>
              <a:t> π</a:t>
            </a:r>
            <a:r>
              <a:rPr lang="en-GB" altLang="el-GR" sz="2400" dirty="0" err="1">
                <a:solidFill>
                  <a:srgbClr val="000000"/>
                </a:solidFill>
                <a:latin typeface="Arial Narrow" panose="020B0606020202030204" pitchFamily="34" charset="0"/>
              </a:rPr>
              <a:t>ωλήσεων</a:t>
            </a:r>
            <a:r>
              <a:rPr lang="en-GB" altLang="el-GR" sz="2400" dirty="0">
                <a:solidFill>
                  <a:srgbClr val="000000"/>
                </a:solidFill>
                <a:latin typeface="Arial Narrow" panose="020B0606020202030204" pitchFamily="34" charset="0"/>
              </a:rPr>
              <a:t> και α</a:t>
            </a:r>
            <a:r>
              <a:rPr lang="en-GB" altLang="el-GR" sz="2400" dirty="0" err="1">
                <a:solidFill>
                  <a:srgbClr val="000000"/>
                </a:solidFill>
                <a:latin typeface="Arial Narrow" panose="020B0606020202030204" pitchFamily="34" charset="0"/>
              </a:rPr>
              <a:t>γορών</a:t>
            </a:r>
            <a:endParaRPr lang="en-GB" altLang="el-GR" sz="2400" dirty="0">
              <a:solidFill>
                <a:srgbClr val="000000"/>
              </a:solidFill>
              <a:latin typeface="Arial Narrow" panose="020B0606020202030204" pitchFamily="34" charset="0"/>
            </a:endParaRPr>
          </a:p>
          <a:p>
            <a:pPr marL="669925" lvl="1" indent="-288925">
              <a:lnSpc>
                <a:spcPct val="90000"/>
              </a:lnSpc>
              <a:buClr>
                <a:srgbClr val="000000"/>
              </a:buClr>
              <a:buFont typeface="Arial" pitchFamily="34" charset="0"/>
              <a:buChar char="–"/>
            </a:pPr>
            <a:r>
              <a:rPr lang="en-GB" altLang="el-GR" sz="2400" dirty="0" err="1">
                <a:solidFill>
                  <a:srgbClr val="000000"/>
                </a:solidFill>
                <a:latin typeface="Arial Narrow" panose="020B0606020202030204" pitchFamily="34" charset="0"/>
              </a:rPr>
              <a:t>Μείωση</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λειτουργικού</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κόστους</a:t>
            </a:r>
            <a:endParaRPr lang="en-GB" altLang="el-GR" sz="2400" dirty="0">
              <a:solidFill>
                <a:srgbClr val="000000"/>
              </a:solidFill>
              <a:latin typeface="Arial Narrow" panose="020B0606020202030204" pitchFamily="34" charset="0"/>
            </a:endParaRPr>
          </a:p>
          <a:p>
            <a:pPr marL="374650" indent="-374650">
              <a:lnSpc>
                <a:spcPct val="90000"/>
              </a:lnSpc>
              <a:buClr>
                <a:srgbClr val="000000"/>
              </a:buClr>
              <a:buFontTx/>
              <a:buChar char="•"/>
            </a:pPr>
            <a:r>
              <a:rPr lang="en-GB" altLang="el-GR" sz="2600" b="1" dirty="0">
                <a:solidFill>
                  <a:srgbClr val="000000"/>
                </a:solidFill>
                <a:latin typeface="Arial Narrow" panose="020B0606020202030204" pitchFamily="34" charset="0"/>
              </a:rPr>
              <a:t>Πα</a:t>
            </a:r>
            <a:r>
              <a:rPr lang="en-GB" altLang="el-GR" sz="2600" b="1" dirty="0" err="1">
                <a:solidFill>
                  <a:srgbClr val="000000"/>
                </a:solidFill>
                <a:latin typeface="Arial Narrow" panose="020B0606020202030204" pitchFamily="34" charset="0"/>
              </a:rPr>
              <a:t>ράγοντες</a:t>
            </a:r>
            <a:r>
              <a:rPr lang="en-GB" altLang="el-GR" sz="2600" b="1" dirty="0">
                <a:solidFill>
                  <a:srgbClr val="000000"/>
                </a:solidFill>
                <a:latin typeface="Arial Narrow" panose="020B0606020202030204" pitchFamily="34" charset="0"/>
              </a:rPr>
              <a:t> α</a:t>
            </a:r>
            <a:r>
              <a:rPr lang="en-GB" altLang="el-GR" sz="2600" b="1" dirty="0" err="1">
                <a:solidFill>
                  <a:srgbClr val="000000"/>
                </a:solidFill>
                <a:latin typeface="Arial Narrow" panose="020B0606020202030204" pitchFamily="34" charset="0"/>
              </a:rPr>
              <a:t>ντ</a:t>
            </a:r>
            <a:r>
              <a:rPr lang="en-GB" altLang="el-GR" sz="2600" b="1" dirty="0">
                <a:solidFill>
                  <a:srgbClr val="000000"/>
                </a:solidFill>
                <a:latin typeface="Arial Narrow" panose="020B0606020202030204" pitchFamily="34" charset="0"/>
              </a:rPr>
              <a:t>αγωνιστικότητας</a:t>
            </a:r>
          </a:p>
          <a:p>
            <a:pPr marL="669925" lvl="1" indent="-288925">
              <a:lnSpc>
                <a:spcPct val="90000"/>
              </a:lnSpc>
              <a:buClr>
                <a:srgbClr val="000000"/>
              </a:buClr>
              <a:buFont typeface="Arial" pitchFamily="34" charset="0"/>
              <a:buChar char="–"/>
            </a:pPr>
            <a:r>
              <a:rPr lang="en-GB" altLang="el-GR" sz="2400" dirty="0" err="1">
                <a:solidFill>
                  <a:srgbClr val="000000"/>
                </a:solidFill>
                <a:latin typeface="Arial Narrow" panose="020B0606020202030204" pitchFamily="34" charset="0"/>
              </a:rPr>
              <a:t>Ζήτηση</a:t>
            </a:r>
            <a:r>
              <a:rPr lang="en-GB" altLang="el-GR" sz="2400" dirty="0">
                <a:solidFill>
                  <a:srgbClr val="000000"/>
                </a:solidFill>
                <a:latin typeface="Arial Narrow" panose="020B0606020202030204" pitchFamily="34" charset="0"/>
              </a:rPr>
              <a:t> από </a:t>
            </a:r>
            <a:r>
              <a:rPr lang="en-GB" altLang="el-GR" sz="2400" dirty="0" err="1">
                <a:solidFill>
                  <a:srgbClr val="000000"/>
                </a:solidFill>
                <a:latin typeface="Arial Narrow" panose="020B0606020202030204" pitchFamily="34" charset="0"/>
              </a:rPr>
              <a:t>τους</a:t>
            </a:r>
            <a:r>
              <a:rPr lang="en-GB" altLang="el-GR" sz="2400" dirty="0">
                <a:solidFill>
                  <a:srgbClr val="000000"/>
                </a:solidFill>
                <a:latin typeface="Arial Narrow" panose="020B0606020202030204" pitchFamily="34" charset="0"/>
              </a:rPr>
              <a:t> κατανα</a:t>
            </a:r>
            <a:r>
              <a:rPr lang="en-GB" altLang="el-GR" sz="2400" dirty="0" err="1">
                <a:solidFill>
                  <a:srgbClr val="000000"/>
                </a:solidFill>
                <a:latin typeface="Arial Narrow" panose="020B0606020202030204" pitchFamily="34" charset="0"/>
              </a:rPr>
              <a:t>λωτές</a:t>
            </a:r>
            <a:endParaRPr lang="en-GB" altLang="el-GR" sz="2400" dirty="0">
              <a:solidFill>
                <a:srgbClr val="000000"/>
              </a:solidFill>
              <a:latin typeface="Arial Narrow" panose="020B0606020202030204" pitchFamily="34" charset="0"/>
            </a:endParaRPr>
          </a:p>
          <a:p>
            <a:pPr marL="669925" lvl="1" indent="-288925">
              <a:lnSpc>
                <a:spcPct val="90000"/>
              </a:lnSpc>
              <a:buClr>
                <a:srgbClr val="000000"/>
              </a:buClr>
              <a:buFont typeface="Arial" pitchFamily="34" charset="0"/>
              <a:buChar char="–"/>
            </a:pPr>
            <a:r>
              <a:rPr lang="en-GB" altLang="el-GR" sz="2400" dirty="0" err="1">
                <a:solidFill>
                  <a:srgbClr val="000000"/>
                </a:solidFill>
                <a:latin typeface="Arial Narrow" panose="020B0606020202030204" pitchFamily="34" charset="0"/>
              </a:rPr>
              <a:t>Βελτίωση</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της</a:t>
            </a:r>
            <a:r>
              <a:rPr lang="en-GB" altLang="el-GR" sz="2400" dirty="0">
                <a:solidFill>
                  <a:srgbClr val="000000"/>
                </a:solidFill>
                <a:latin typeface="Arial Narrow" panose="020B0606020202030204" pitchFamily="34" charset="0"/>
              </a:rPr>
              <a:t> </a:t>
            </a:r>
            <a:r>
              <a:rPr lang="en-GB" altLang="el-GR" sz="2400" dirty="0" err="1">
                <a:solidFill>
                  <a:srgbClr val="000000"/>
                </a:solidFill>
                <a:latin typeface="Arial Narrow" panose="020B0606020202030204" pitchFamily="34" charset="0"/>
              </a:rPr>
              <a:t>γκάμ</a:t>
            </a:r>
            <a:r>
              <a:rPr lang="en-GB" altLang="el-GR" sz="2400" dirty="0">
                <a:solidFill>
                  <a:srgbClr val="000000"/>
                </a:solidFill>
                <a:latin typeface="Arial Narrow" panose="020B0606020202030204" pitchFamily="34" charset="0"/>
              </a:rPr>
              <a:t>ας και της ποιότητας των παρεχόμενων υπηρεσιών</a:t>
            </a:r>
          </a:p>
          <a:p>
            <a:pPr marL="669925" lvl="1" indent="-288925">
              <a:lnSpc>
                <a:spcPct val="90000"/>
              </a:lnSpc>
              <a:buClr>
                <a:srgbClr val="000000"/>
              </a:buClr>
              <a:buFont typeface="Arial" pitchFamily="34" charset="0"/>
              <a:buChar char="–"/>
            </a:pPr>
            <a:r>
              <a:rPr lang="en-GB" altLang="el-GR" sz="2400" dirty="0">
                <a:solidFill>
                  <a:srgbClr val="000000"/>
                </a:solidFill>
                <a:latin typeface="Arial Narrow" panose="020B0606020202030204" pitchFamily="34" charset="0"/>
              </a:rPr>
              <a:t>Απ</a:t>
            </a:r>
            <a:r>
              <a:rPr lang="en-GB" altLang="el-GR" sz="2400" dirty="0" err="1">
                <a:solidFill>
                  <a:srgbClr val="000000"/>
                </a:solidFill>
                <a:latin typeface="Arial Narrow" panose="020B0606020202030204" pitchFamily="34" charset="0"/>
              </a:rPr>
              <a:t>οφυγή</a:t>
            </a:r>
            <a:r>
              <a:rPr lang="en-GB" altLang="el-GR" sz="2400" dirty="0">
                <a:solidFill>
                  <a:srgbClr val="000000"/>
                </a:solidFill>
                <a:latin typeface="Arial Narrow" panose="020B0606020202030204" pitchFamily="34" charset="0"/>
              </a:rPr>
              <a:t> απ</a:t>
            </a:r>
            <a:r>
              <a:rPr lang="en-GB" altLang="el-GR" sz="2400" dirty="0" err="1">
                <a:solidFill>
                  <a:srgbClr val="000000"/>
                </a:solidFill>
                <a:latin typeface="Arial Narrow" panose="020B0606020202030204" pitchFamily="34" charset="0"/>
              </a:rPr>
              <a:t>ώλει</a:t>
            </a:r>
            <a:r>
              <a:rPr lang="en-GB" altLang="el-GR" sz="2400" dirty="0">
                <a:solidFill>
                  <a:srgbClr val="000000"/>
                </a:solidFill>
                <a:latin typeface="Arial Narrow" panose="020B0606020202030204" pitchFamily="34" charset="0"/>
              </a:rPr>
              <a:t>ας μεριδίου αγοράς προς όφελος επιχειρήσεων που ήδη εφαρμόζουν το ηλεκτρονικό εμπόριο</a:t>
            </a:r>
          </a:p>
        </p:txBody>
      </p:sp>
    </p:spTree>
    <p:extLst>
      <p:ext uri="{BB962C8B-B14F-4D97-AF65-F5344CB8AC3E}">
        <p14:creationId xmlns:p14="http://schemas.microsoft.com/office/powerpoint/2010/main" val="33490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20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20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2000"/>
                                        <p:tgtEl>
                                          <p:spTgt spid="10">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2000"/>
                                        <p:tgtEl>
                                          <p:spTgt spid="10">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2000"/>
                                        <p:tgtEl>
                                          <p:spTgt spid="10">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Effect transition="in" filter="fade">
                                      <p:cBhvr>
                                        <p:cTn id="33" dur="2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latin typeface="Arial Narrow" panose="020B0606020202030204" pitchFamily="34" charset="0"/>
              </a:rPr>
              <a:t>Ανάλυση α</a:t>
            </a:r>
            <a:r>
              <a:rPr lang="en-GB" altLang="el-GR" sz="2800" b="1" dirty="0" err="1">
                <a:solidFill>
                  <a:srgbClr val="000000"/>
                </a:solidFill>
                <a:latin typeface="Arial Narrow" panose="020B0606020202030204" pitchFamily="34" charset="0"/>
              </a:rPr>
              <a:t>γοράς</a:t>
            </a:r>
            <a:r>
              <a:rPr lang="en-GB" altLang="el-GR" sz="2800" b="1" dirty="0">
                <a:solidFill>
                  <a:srgbClr val="000000"/>
                </a:solidFill>
                <a:latin typeface="Arial Narrow" panose="020B0606020202030204" pitchFamily="34" charset="0"/>
              </a:rPr>
              <a:t> </a:t>
            </a:r>
            <a:r>
              <a:rPr lang="en-GB" altLang="el-GR" sz="2800" b="1" dirty="0" err="1">
                <a:solidFill>
                  <a:srgbClr val="000000"/>
                </a:solidFill>
                <a:latin typeface="Arial Narrow" panose="020B0606020202030204" pitchFamily="34" charset="0"/>
              </a:rPr>
              <a:t>γι</a:t>
            </a:r>
            <a:r>
              <a:rPr lang="en-GB" altLang="el-GR" sz="2800" b="1" dirty="0">
                <a:solidFill>
                  <a:srgbClr val="000000"/>
                </a:solidFill>
                <a:latin typeface="Arial Narrow" panose="020B0606020202030204" pitchFamily="34" charset="0"/>
              </a:rPr>
              <a:t>α δραστηριότητες  ηλεκτρονικού</a:t>
            </a:r>
            <a:r>
              <a:rPr lang="el-GR" altLang="el-GR" sz="2800" b="1" dirty="0">
                <a:solidFill>
                  <a:srgbClr val="000000"/>
                </a:solidFill>
                <a:latin typeface="Arial Narrow" panose="020B0606020202030204" pitchFamily="34" charset="0"/>
              </a:rPr>
              <a:t> </a:t>
            </a:r>
            <a:r>
              <a:rPr lang="en-GB" altLang="el-GR" sz="2800" b="1" dirty="0" err="1">
                <a:solidFill>
                  <a:srgbClr val="000000"/>
                </a:solidFill>
                <a:latin typeface="Arial Narrow" panose="020B0606020202030204" pitchFamily="34" charset="0"/>
              </a:rPr>
              <a:t>εμ</a:t>
            </a:r>
            <a:r>
              <a:rPr lang="en-GB" altLang="el-GR" sz="2800" b="1" dirty="0">
                <a:solidFill>
                  <a:srgbClr val="000000"/>
                </a:solidFill>
                <a:latin typeface="Arial Narrow" panose="020B0606020202030204" pitchFamily="34" charset="0"/>
              </a:rPr>
              <a:t>πορίου </a:t>
            </a:r>
            <a:r>
              <a:rPr lang="el-GR" altLang="el-GR" sz="2800" b="1" dirty="0">
                <a:solidFill>
                  <a:srgbClr val="000000"/>
                </a:solidFill>
                <a:latin typeface="Arial Narrow" panose="020B0606020202030204" pitchFamily="34" charset="0"/>
              </a:rPr>
              <a:t>– Διδακτικά Πορίσματα</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sp>
        <p:nvSpPr>
          <p:cNvPr id="12" name="Rectangle 3">
            <a:extLst>
              <a:ext uri="{FF2B5EF4-FFF2-40B4-BE49-F238E27FC236}">
                <a16:creationId xmlns:a16="http://schemas.microsoft.com/office/drawing/2014/main" id="{3041FB53-9E7C-47D2-BD24-E71E35C41911}"/>
              </a:ext>
            </a:extLst>
          </p:cNvPr>
          <p:cNvSpPr txBox="1">
            <a:spLocks noChangeArrowheads="1"/>
          </p:cNvSpPr>
          <p:nvPr/>
        </p:nvSpPr>
        <p:spPr>
          <a:xfrm>
            <a:off x="511316" y="1640909"/>
            <a:ext cx="8494713" cy="441325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98463" lvl="1" indent="-377825">
              <a:buClr>
                <a:srgbClr val="000000"/>
              </a:buClr>
              <a:buFont typeface="Wingdings" panose="05000000000000000000" pitchFamily="2" charset="2"/>
              <a:buChar char="§"/>
            </a:pPr>
            <a:r>
              <a:rPr lang="en-GB" altLang="el-GR" sz="2400" dirty="0" err="1">
                <a:solidFill>
                  <a:srgbClr val="000000"/>
                </a:solidFill>
                <a:latin typeface="Arial Narrow" panose="020B0606020202030204" pitchFamily="34" charset="0"/>
                <a:cs typeface="Microsoft Sans Serif" panose="020B0604020202020204" pitchFamily="34" charset="0"/>
              </a:rPr>
              <a:t>Πρ</a:t>
            </a:r>
            <a:r>
              <a:rPr lang="en-GB" altLang="el-GR" sz="2400" dirty="0">
                <a:solidFill>
                  <a:srgbClr val="000000"/>
                </a:solidFill>
                <a:latin typeface="Arial Narrow" panose="020B0606020202030204" pitchFamily="34" charset="0"/>
                <a:cs typeface="Microsoft Sans Serif" panose="020B0604020202020204" pitchFamily="34" charset="0"/>
              </a:rPr>
              <a:t>αγματοποίηση, ως μέρος της ανάπτυξης μιας στρατηγικής, μιας ανάλυσης της διαδικτυακής αγοράς με την οποία θα αξιολογηθεί η χρήση της ψηφιακής τεχνολογίας και των ψηφιακών μέσων από τους ανταγωνιστές, τους πελάτες και τους μεσάζοντες</a:t>
            </a:r>
          </a:p>
          <a:p>
            <a:pPr marL="398463" lvl="1" indent="-377825">
              <a:buClr>
                <a:srgbClr val="000000"/>
              </a:buClr>
              <a:buFont typeface="Wingdings" panose="05000000000000000000" pitchFamily="2" charset="2"/>
              <a:buChar char="§"/>
            </a:pPr>
            <a:r>
              <a:rPr lang="en-GB" altLang="el-GR" sz="2400" dirty="0" err="1">
                <a:solidFill>
                  <a:srgbClr val="000000"/>
                </a:solidFill>
                <a:latin typeface="Arial Narrow" panose="020B0606020202030204" pitchFamily="34" charset="0"/>
                <a:cs typeface="Microsoft Sans Serif" panose="020B0604020202020204" pitchFamily="34" charset="0"/>
              </a:rPr>
              <a:t>Προσδιορισμός</a:t>
            </a:r>
            <a:r>
              <a:rPr lang="en-GB" altLang="el-GR" sz="2400" dirty="0">
                <a:solidFill>
                  <a:srgbClr val="000000"/>
                </a:solidFill>
                <a:latin typeface="Arial Narrow" panose="020B0606020202030204" pitchFamily="34" charset="0"/>
                <a:cs typeface="Microsoft Sans Serif" panose="020B0604020202020204" pitchFamily="34" charset="0"/>
              </a:rPr>
              <a:t> </a:t>
            </a:r>
            <a:r>
              <a:rPr lang="en-GB" altLang="el-GR" sz="2400" dirty="0" err="1">
                <a:solidFill>
                  <a:srgbClr val="000000"/>
                </a:solidFill>
                <a:latin typeface="Arial Narrow" panose="020B0606020202030204" pitchFamily="34" charset="0"/>
                <a:cs typeface="Microsoft Sans Serif" panose="020B0604020202020204" pitchFamily="34" charset="0"/>
              </a:rPr>
              <a:t>των</a:t>
            </a:r>
            <a:r>
              <a:rPr lang="en-GB" altLang="el-GR" sz="2400" dirty="0">
                <a:solidFill>
                  <a:srgbClr val="000000"/>
                </a:solidFill>
                <a:latin typeface="Arial Narrow" panose="020B0606020202030204" pitchFamily="34" charset="0"/>
                <a:cs typeface="Microsoft Sans Serif" panose="020B0604020202020204" pitchFamily="34" charset="0"/>
              </a:rPr>
              <a:t> </a:t>
            </a:r>
            <a:r>
              <a:rPr lang="en-GB" altLang="el-GR" sz="2400" dirty="0" err="1">
                <a:solidFill>
                  <a:srgbClr val="000000"/>
                </a:solidFill>
                <a:latin typeface="Arial Narrow" panose="020B0606020202030204" pitchFamily="34" charset="0"/>
                <a:cs typeface="Microsoft Sans Serif" panose="020B0604020202020204" pitchFamily="34" charset="0"/>
              </a:rPr>
              <a:t>κύριων</a:t>
            </a:r>
            <a:r>
              <a:rPr lang="en-GB" altLang="el-GR" sz="2400" dirty="0">
                <a:solidFill>
                  <a:srgbClr val="000000"/>
                </a:solidFill>
                <a:latin typeface="Arial Narrow" panose="020B0606020202030204" pitchFamily="34" charset="0"/>
                <a:cs typeface="Microsoft Sans Serif" panose="020B0604020202020204" pitchFamily="34" charset="0"/>
              </a:rPr>
              <a:t> επ</a:t>
            </a:r>
            <a:r>
              <a:rPr lang="en-GB" altLang="el-GR" sz="2400" dirty="0" err="1">
                <a:solidFill>
                  <a:srgbClr val="000000"/>
                </a:solidFill>
                <a:latin typeface="Arial Narrow" panose="020B0606020202030204" pitchFamily="34" charset="0"/>
                <a:cs typeface="Microsoft Sans Serif" panose="020B0604020202020204" pitchFamily="34" charset="0"/>
              </a:rPr>
              <a:t>ιχειρημ</a:t>
            </a:r>
            <a:r>
              <a:rPr lang="en-GB" altLang="el-GR" sz="2400" dirty="0">
                <a:solidFill>
                  <a:srgbClr val="000000"/>
                </a:solidFill>
                <a:latin typeface="Arial Narrow" panose="020B0606020202030204" pitchFamily="34" charset="0"/>
                <a:cs typeface="Microsoft Sans Serif" panose="020B0604020202020204" pitchFamily="34" charset="0"/>
              </a:rPr>
              <a:t>ατικών μοντέλων και των μοντέλων αγοράς για τις ηλεκτρονικές επικοινωνίες και συναλλαγές</a:t>
            </a:r>
          </a:p>
          <a:p>
            <a:pPr marL="398463" lvl="1" indent="-377825">
              <a:buClr>
                <a:srgbClr val="000000"/>
              </a:buClr>
              <a:buFont typeface="Wingdings" panose="05000000000000000000" pitchFamily="2" charset="2"/>
              <a:buChar char="§"/>
            </a:pPr>
            <a:r>
              <a:rPr lang="en-GB" altLang="el-GR" sz="2400" dirty="0" err="1">
                <a:solidFill>
                  <a:srgbClr val="000000"/>
                </a:solidFill>
                <a:latin typeface="Arial Narrow" panose="020B0606020202030204" pitchFamily="34" charset="0"/>
                <a:cs typeface="Microsoft Sans Serif" panose="020B0604020202020204" pitchFamily="34" charset="0"/>
              </a:rPr>
              <a:t>Αξιολόγηση</a:t>
            </a:r>
            <a:r>
              <a:rPr lang="en-GB" altLang="el-GR" sz="2400" dirty="0">
                <a:solidFill>
                  <a:srgbClr val="000000"/>
                </a:solidFill>
                <a:latin typeface="Arial Narrow" panose="020B0606020202030204" pitchFamily="34" charset="0"/>
                <a:cs typeface="Microsoft Sans Serif" panose="020B0604020202020204" pitchFamily="34" charset="0"/>
              </a:rPr>
              <a:t> </a:t>
            </a:r>
            <a:r>
              <a:rPr lang="en-GB" altLang="el-GR" sz="2400" dirty="0" err="1">
                <a:solidFill>
                  <a:srgbClr val="000000"/>
                </a:solidFill>
                <a:latin typeface="Arial Narrow" panose="020B0606020202030204" pitchFamily="34" charset="0"/>
                <a:cs typeface="Microsoft Sans Serif" panose="020B0604020202020204" pitchFamily="34" charset="0"/>
              </a:rPr>
              <a:t>της</a:t>
            </a:r>
            <a:r>
              <a:rPr lang="en-GB" altLang="el-GR" sz="2400" dirty="0">
                <a:solidFill>
                  <a:srgbClr val="000000"/>
                </a:solidFill>
                <a:latin typeface="Arial Narrow" panose="020B0606020202030204" pitchFamily="34" charset="0"/>
                <a:cs typeface="Microsoft Sans Serif" panose="020B0604020202020204" pitchFamily="34" charset="0"/>
              </a:rPr>
              <a:t> απ</a:t>
            </a:r>
            <a:r>
              <a:rPr lang="en-GB" altLang="el-GR" sz="2400" dirty="0" err="1">
                <a:solidFill>
                  <a:srgbClr val="000000"/>
                </a:solidFill>
                <a:latin typeface="Arial Narrow" panose="020B0606020202030204" pitchFamily="34" charset="0"/>
                <a:cs typeface="Microsoft Sans Serif" panose="020B0604020202020204" pitchFamily="34" charset="0"/>
              </a:rPr>
              <a:t>οτελεσμ</a:t>
            </a:r>
            <a:r>
              <a:rPr lang="en-GB" altLang="el-GR" sz="2400" dirty="0">
                <a:solidFill>
                  <a:srgbClr val="000000"/>
                </a:solidFill>
                <a:latin typeface="Arial Narrow" panose="020B0606020202030204" pitchFamily="34" charset="0"/>
                <a:cs typeface="Microsoft Sans Serif" panose="020B0604020202020204" pitchFamily="34" charset="0"/>
              </a:rPr>
              <a:t>ατικότητας των επιχειρηματικών μοντέλων και των μοντέλων εσόδων των διαδικτυακών επιχειρήσεων, και </a:t>
            </a:r>
            <a:r>
              <a:rPr lang="en-GB" altLang="el-GR" sz="2400" dirty="0">
                <a:solidFill>
                  <a:srgbClr val="000000"/>
                </a:solidFill>
                <a:latin typeface="Arial Narrow" panose="020B0606020202030204" pitchFamily="34" charset="0"/>
              </a:rPr>
              <a:t>ειδικά των νεοφυών</a:t>
            </a:r>
          </a:p>
        </p:txBody>
      </p:sp>
    </p:spTree>
    <p:extLst>
      <p:ext uri="{BB962C8B-B14F-4D97-AF65-F5344CB8AC3E}">
        <p14:creationId xmlns:p14="http://schemas.microsoft.com/office/powerpoint/2010/main" val="289926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20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latin typeface="Arial Narrow" panose="020B0606020202030204" pitchFamily="34" charset="0"/>
              </a:rPr>
              <a:t>Ανάλυση α</a:t>
            </a:r>
            <a:r>
              <a:rPr lang="en-GB" altLang="el-GR" sz="2800" b="1" dirty="0" err="1">
                <a:solidFill>
                  <a:srgbClr val="000000"/>
                </a:solidFill>
                <a:latin typeface="Arial Narrow" panose="020B0606020202030204" pitchFamily="34" charset="0"/>
              </a:rPr>
              <a:t>γοράς</a:t>
            </a:r>
            <a:r>
              <a:rPr lang="en-GB" altLang="el-GR" sz="2800" b="1" dirty="0">
                <a:solidFill>
                  <a:srgbClr val="000000"/>
                </a:solidFill>
                <a:latin typeface="Arial Narrow" panose="020B0606020202030204" pitchFamily="34" charset="0"/>
              </a:rPr>
              <a:t> </a:t>
            </a:r>
            <a:r>
              <a:rPr lang="en-GB" altLang="el-GR" sz="2800" b="1" dirty="0" err="1">
                <a:solidFill>
                  <a:srgbClr val="000000"/>
                </a:solidFill>
                <a:latin typeface="Arial Narrow" panose="020B0606020202030204" pitchFamily="34" charset="0"/>
              </a:rPr>
              <a:t>γι</a:t>
            </a:r>
            <a:r>
              <a:rPr lang="en-GB" altLang="el-GR" sz="2800" b="1" dirty="0">
                <a:solidFill>
                  <a:srgbClr val="000000"/>
                </a:solidFill>
                <a:latin typeface="Arial Narrow" panose="020B0606020202030204" pitchFamily="34" charset="0"/>
              </a:rPr>
              <a:t>α δραστηριότητες  ηλεκτρονικού</a:t>
            </a:r>
            <a:r>
              <a:rPr lang="el-GR" altLang="el-GR" sz="2800" b="1" dirty="0">
                <a:solidFill>
                  <a:srgbClr val="000000"/>
                </a:solidFill>
                <a:latin typeface="Arial Narrow" panose="020B0606020202030204" pitchFamily="34" charset="0"/>
              </a:rPr>
              <a:t> </a:t>
            </a:r>
            <a:r>
              <a:rPr lang="en-GB" altLang="el-GR" sz="2800" b="1" dirty="0" err="1">
                <a:solidFill>
                  <a:srgbClr val="000000"/>
                </a:solidFill>
                <a:latin typeface="Arial Narrow" panose="020B0606020202030204" pitchFamily="34" charset="0"/>
              </a:rPr>
              <a:t>εμ</a:t>
            </a:r>
            <a:r>
              <a:rPr lang="en-GB" altLang="el-GR" sz="2800" b="1" dirty="0">
                <a:solidFill>
                  <a:srgbClr val="000000"/>
                </a:solidFill>
                <a:latin typeface="Arial Narrow" panose="020B0606020202030204" pitchFamily="34" charset="0"/>
              </a:rPr>
              <a:t>πορίου </a:t>
            </a:r>
            <a:r>
              <a:rPr lang="el-GR" altLang="el-GR" sz="2800" b="1" dirty="0">
                <a:solidFill>
                  <a:srgbClr val="000000"/>
                </a:solidFill>
                <a:latin typeface="Arial Narrow" panose="020B0606020202030204" pitchFamily="34" charset="0"/>
              </a:rPr>
              <a:t>– Θέματα Διοίκησης</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sp>
        <p:nvSpPr>
          <p:cNvPr id="10" name="Rectangle 3">
            <a:extLst>
              <a:ext uri="{FF2B5EF4-FFF2-40B4-BE49-F238E27FC236}">
                <a16:creationId xmlns:a16="http://schemas.microsoft.com/office/drawing/2014/main" id="{CA741F77-44EC-4DAC-9E2E-B232E0F1C8B2}"/>
              </a:ext>
            </a:extLst>
          </p:cNvPr>
          <p:cNvSpPr txBox="1">
            <a:spLocks noChangeArrowheads="1"/>
          </p:cNvSpPr>
          <p:nvPr/>
        </p:nvSpPr>
        <p:spPr bwMode="auto">
          <a:xfrm>
            <a:off x="533400" y="1871515"/>
            <a:ext cx="84836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Ποιες</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είν</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αι οι επιπτώσεις των αλλαγών στις δομές της αγοράς όσον αφορά τον τρόπο με τον οποίο συναλλασσόμαστε με πελάτες και άλλους συνεργάτες;</a:t>
            </a:r>
          </a:p>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Ποι</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α επιχειρηματικά μοντέλα και μοντέλα εσόδων πρέπει να εξετάσουμε προκειμένου να εκμεταλλευτούμε το Διαδίκτυο;</a:t>
            </a:r>
          </a:p>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Ποι</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α είναι η σπουδαιότητα των ηλεκτρονικών μεσαζόντων και των κομβικών σημείων της αγοράς για την επιχείρησή μας και σε ποιες ενέργειες θα πρέπει να προχωρήσουμε για να συνεργαστούμε με αυτούς τους μεσάζοντες;</a:t>
            </a:r>
          </a:p>
        </p:txBody>
      </p:sp>
    </p:spTree>
    <p:extLst>
      <p:ext uri="{BB962C8B-B14F-4D97-AF65-F5344CB8AC3E}">
        <p14:creationId xmlns:p14="http://schemas.microsoft.com/office/powerpoint/2010/main" val="26151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57199" y="649511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3" name="Rectangle 1">
            <a:extLst>
              <a:ext uri="{FF2B5EF4-FFF2-40B4-BE49-F238E27FC236}">
                <a16:creationId xmlns:a16="http://schemas.microsoft.com/office/drawing/2014/main" id="{915B9452-C47B-4FFC-866E-E103A3849010}"/>
              </a:ext>
            </a:extLst>
          </p:cNvPr>
          <p:cNvSpPr>
            <a:spLocks noChangeArrowheads="1"/>
          </p:cNvSpPr>
          <p:nvPr/>
        </p:nvSpPr>
        <p:spPr bwMode="auto">
          <a:xfrm>
            <a:off x="171499" y="80783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err="1">
                <a:solidFill>
                  <a:srgbClr val="000000"/>
                </a:solidFill>
                <a:latin typeface="Arial Narrow" panose="020B0606020202030204" pitchFamily="34" charset="0"/>
              </a:rPr>
              <a:t>Το</a:t>
            </a:r>
            <a:r>
              <a:rPr lang="en-GB" altLang="el-GR" sz="2800" b="1" dirty="0">
                <a:solidFill>
                  <a:srgbClr val="000000"/>
                </a:solidFill>
                <a:latin typeface="Arial Narrow" panose="020B0606020202030204" pitchFamily="34" charset="0"/>
              </a:rPr>
              <a:t> π</a:t>
            </a:r>
            <a:r>
              <a:rPr lang="en-GB" altLang="el-GR" sz="2800" b="1" dirty="0" err="1">
                <a:solidFill>
                  <a:srgbClr val="000000"/>
                </a:solidFill>
                <a:latin typeface="Arial Narrow" panose="020B0606020202030204" pitchFamily="34" charset="0"/>
              </a:rPr>
              <a:t>ερι</a:t>
            </a:r>
            <a:r>
              <a:rPr lang="en-GB" altLang="el-GR" sz="2800" b="1" dirty="0">
                <a:solidFill>
                  <a:srgbClr val="000000"/>
                </a:solidFill>
                <a:latin typeface="Arial Narrow" panose="020B0606020202030204" pitchFamily="34" charset="0"/>
              </a:rPr>
              <a:t>βάλλον στο οποίο παρέχονται οι υπηρεσίες του ψηφιακού επιχειρείν</a:t>
            </a:r>
            <a:endParaRPr lang="el-GR" sz="2800" b="1"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pic>
        <p:nvPicPr>
          <p:cNvPr id="14" name="Εικόνα 1">
            <a:extLst>
              <a:ext uri="{FF2B5EF4-FFF2-40B4-BE49-F238E27FC236}">
                <a16:creationId xmlns:a16="http://schemas.microsoft.com/office/drawing/2014/main" id="{501A608F-37CE-49E7-B285-1CACAA57FB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088" y="1752600"/>
            <a:ext cx="7835824" cy="451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67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71499" y="80783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err="1">
                <a:solidFill>
                  <a:srgbClr val="000000"/>
                </a:solidFill>
                <a:latin typeface="Arial Narrow" panose="020B0606020202030204" pitchFamily="34" charset="0"/>
              </a:rPr>
              <a:t>Το</a:t>
            </a:r>
            <a:r>
              <a:rPr lang="en-GB" altLang="el-GR" sz="2800" b="1" dirty="0">
                <a:solidFill>
                  <a:srgbClr val="000000"/>
                </a:solidFill>
                <a:latin typeface="Arial Narrow" panose="020B0606020202030204" pitchFamily="34" charset="0"/>
              </a:rPr>
              <a:t> π</a:t>
            </a:r>
            <a:r>
              <a:rPr lang="en-GB" altLang="el-GR" sz="2800" b="1" dirty="0" err="1">
                <a:solidFill>
                  <a:srgbClr val="000000"/>
                </a:solidFill>
                <a:latin typeface="Arial Narrow" panose="020B0606020202030204" pitchFamily="34" charset="0"/>
              </a:rPr>
              <a:t>ερι</a:t>
            </a:r>
            <a:r>
              <a:rPr lang="en-GB" altLang="el-GR" sz="2800" b="1" dirty="0">
                <a:solidFill>
                  <a:srgbClr val="000000"/>
                </a:solidFill>
                <a:latin typeface="Arial Narrow" panose="020B0606020202030204" pitchFamily="34" charset="0"/>
              </a:rPr>
              <a:t>βάλλον στο οποίο παρέχονται οι υπηρεσίες του ψηφιακού επιχειρείν</a:t>
            </a:r>
            <a:endParaRPr lang="el-GR" sz="2800" b="1"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sp>
        <p:nvSpPr>
          <p:cNvPr id="10" name="Rectangle 3">
            <a:extLst>
              <a:ext uri="{FF2B5EF4-FFF2-40B4-BE49-F238E27FC236}">
                <a16:creationId xmlns:a16="http://schemas.microsoft.com/office/drawing/2014/main" id="{E81619E3-96E5-43F3-8F7B-52693C3EFEB7}"/>
              </a:ext>
            </a:extLst>
          </p:cNvPr>
          <p:cNvSpPr txBox="1">
            <a:spLocks noChangeArrowheads="1"/>
          </p:cNvSpPr>
          <p:nvPr/>
        </p:nvSpPr>
        <p:spPr bwMode="auto">
          <a:xfrm>
            <a:off x="400575" y="1708344"/>
            <a:ext cx="82756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Πελάτες</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ετ</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αιρικοί)</a:t>
            </a:r>
            <a:r>
              <a:rPr kumimoji="0" lang="el-GR" altLang="el-GR" sz="2800" b="0" strike="noStrike" kern="1200" cap="none" spc="0" normalizeH="0" baseline="0" noProof="0" dirty="0">
                <a:ln>
                  <a:noFill/>
                </a:ln>
                <a:solidFill>
                  <a:srgbClr val="000000"/>
                </a:solidFill>
                <a:effectLst/>
                <a:uLnTx/>
                <a:uFillTx/>
                <a:latin typeface="Arial Narrow" panose="020B0606020202030204" pitchFamily="34" charset="0"/>
              </a:rPr>
              <a:t>-</a:t>
            </a:r>
            <a:r>
              <a:rPr kumimoji="0" lang="el-GR" altLang="el-GR" sz="2800" b="0" strike="noStrike" kern="1200" cap="none" spc="0" normalizeH="0" noProof="0" dirty="0">
                <a:ln>
                  <a:noFill/>
                </a:ln>
                <a:solidFill>
                  <a:srgbClr val="000000"/>
                </a:solidFill>
                <a:effectLst/>
                <a:uLnTx/>
                <a:uFillTx/>
                <a:latin typeface="Arial Narrow" panose="020B0606020202030204" pitchFamily="34" charset="0"/>
              </a:rPr>
              <a:t> </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π</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οιες</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 υπηρεσίες παρέχουν μέσω των τοποθεσιών τους στον Ιστό, στις οποίες η δική σας εταιρεία μπορεί να τους υποστηρίξει;</a:t>
            </a:r>
          </a:p>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Αντ</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αγωνιστές</a:t>
            </a:r>
            <a:r>
              <a:rPr kumimoji="0" lang="el-GR" altLang="el-GR" sz="2800" b="0" strike="noStrike" kern="1200" cap="none" spc="0" normalizeH="0" noProof="0" dirty="0">
                <a:ln>
                  <a:noFill/>
                </a:ln>
                <a:solidFill>
                  <a:srgbClr val="000000"/>
                </a:solidFill>
                <a:effectLst/>
                <a:uLnTx/>
                <a:uFillTx/>
                <a:latin typeface="Arial Narrow" panose="020B0606020202030204" pitchFamily="34" charset="0"/>
              </a:rPr>
              <a:t> - </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απα</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ιτείτ</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αι συγκριτική αξιολόγηση προκειμένου να εξεταστούν οι διαδικτυακές υπηρεσίες που προσφέρουν</a:t>
            </a:r>
            <a:r>
              <a:rPr kumimoji="0" lang="el-GR" altLang="el-GR" sz="2800" b="0" strike="noStrike" kern="1200" cap="none" spc="0" normalizeH="0" noProof="0" dirty="0">
                <a:ln>
                  <a:noFill/>
                </a:ln>
                <a:solidFill>
                  <a:srgbClr val="000000"/>
                </a:solidFill>
                <a:effectLst/>
                <a:uLnTx/>
                <a:uFillTx/>
                <a:latin typeface="Arial Narrow" panose="020B0606020202030204" pitchFamily="34" charset="0"/>
              </a:rPr>
              <a:t> -</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έχουν</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 ανταγωνιστικό πλεονέκτημα;</a:t>
            </a:r>
          </a:p>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Μεσάζοντες</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οι</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υφιστάμενοι</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μεσάζοντες</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 ή και </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οι</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800" b="0" strike="noStrike" kern="1200" cap="none" spc="0" normalizeH="0" baseline="0" noProof="0" dirty="0" err="1">
                <a:ln>
                  <a:noFill/>
                </a:ln>
                <a:solidFill>
                  <a:srgbClr val="000000"/>
                </a:solidFill>
                <a:effectLst/>
                <a:uLnTx/>
                <a:uFillTx/>
                <a:latin typeface="Arial Narrow" panose="020B0606020202030204" pitchFamily="34" charset="0"/>
              </a:rPr>
              <a:t>νεοεμφ</a:t>
            </a:r>
            <a:r>
              <a:rPr kumimoji="0" lang="en-GB" altLang="el-GR" sz="2800" b="0" strike="noStrike" kern="1200" cap="none" spc="0" normalizeH="0" baseline="0" noProof="0" dirty="0">
                <a:ln>
                  <a:noFill/>
                </a:ln>
                <a:solidFill>
                  <a:srgbClr val="000000"/>
                </a:solidFill>
                <a:effectLst/>
                <a:uLnTx/>
                <a:uFillTx/>
                <a:latin typeface="Arial Narrow" panose="020B0606020202030204" pitchFamily="34" charset="0"/>
              </a:rPr>
              <a:t>ανιζόμενοι, προσφέρουν προϊόντα ή υπηρεσίες των ανταγωνιστών σας, χωρίς να εκπροσωπούν τη δική σας εταιρεία;</a:t>
            </a:r>
          </a:p>
        </p:txBody>
      </p:sp>
    </p:spTree>
    <p:extLst>
      <p:ext uri="{BB962C8B-B14F-4D97-AF65-F5344CB8AC3E}">
        <p14:creationId xmlns:p14="http://schemas.microsoft.com/office/powerpoint/2010/main" val="199573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5" name="Rectangle 2">
            <a:extLst>
              <a:ext uri="{FF2B5EF4-FFF2-40B4-BE49-F238E27FC236}">
                <a16:creationId xmlns:a16="http://schemas.microsoft.com/office/drawing/2014/main" id="{5E57EABE-2C65-45D4-9777-59D907FC458C}"/>
              </a:ext>
            </a:extLst>
          </p:cNvPr>
          <p:cNvSpPr txBox="1">
            <a:spLocks noChangeArrowheads="1"/>
          </p:cNvSpPr>
          <p:nvPr/>
        </p:nvSpPr>
        <p:spPr>
          <a:xfrm>
            <a:off x="647700" y="336977"/>
            <a:ext cx="7543800" cy="7874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ltLang="el-GR" sz="3500" dirty="0"/>
            </a:br>
            <a:r>
              <a:rPr lang="en-US" altLang="el-GR" sz="5800" b="1" dirty="0">
                <a:effectLst>
                  <a:outerShdw blurRad="38100" dist="38100" dir="2700000" algn="tl">
                    <a:srgbClr val="000000">
                      <a:alpha val="43137"/>
                    </a:srgbClr>
                  </a:outerShdw>
                </a:effectLst>
                <a:latin typeface="Arial Narrow" panose="020B0606020202030204" pitchFamily="34" charset="0"/>
              </a:rPr>
              <a:t>e-</a:t>
            </a:r>
            <a:r>
              <a:rPr lang="el-GR" altLang="el-GR" sz="5800" b="1" dirty="0">
                <a:effectLst>
                  <a:outerShdw blurRad="38100" dist="38100" dir="2700000" algn="tl">
                    <a:srgbClr val="000000">
                      <a:alpha val="43137"/>
                    </a:srgbClr>
                  </a:outerShdw>
                </a:effectLst>
                <a:latin typeface="Arial Narrow" panose="020B0606020202030204" pitchFamily="34" charset="0"/>
              </a:rPr>
              <a:t>Επιχειρείν στη ζωή μας</a:t>
            </a:r>
            <a:endParaRPr lang="el-GR" altLang="el-GR" sz="3600" b="1" dirty="0">
              <a:solidFill>
                <a:srgbClr val="0000FF"/>
              </a:solidFill>
              <a:effectLst>
                <a:outerShdw blurRad="38100" dist="38100" dir="2700000" algn="tl">
                  <a:srgbClr val="000000">
                    <a:alpha val="43137"/>
                  </a:srgbClr>
                </a:outerShdw>
              </a:effectLst>
              <a:latin typeface="Arial Narrow" panose="020B0606020202030204" pitchFamily="34" charset="0"/>
            </a:endParaRPr>
          </a:p>
        </p:txBody>
      </p:sp>
      <p:pic>
        <p:nvPicPr>
          <p:cNvPr id="14" name="Picture 2">
            <a:extLst>
              <a:ext uri="{FF2B5EF4-FFF2-40B4-BE49-F238E27FC236}">
                <a16:creationId xmlns:a16="http://schemas.microsoft.com/office/drawing/2014/main" id="{831FC603-CAD1-4D8B-97EA-9493F7DFC7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8176" y="1302216"/>
            <a:ext cx="4810125" cy="478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1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4"/>
                                        </p:tgtEl>
                                      </p:cBhvr>
                                    </p:animEffect>
                                    <p:animScale>
                                      <p:cBhvr>
                                        <p:cTn id="7" dur="10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71499" y="80783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err="1">
                <a:solidFill>
                  <a:srgbClr val="000000"/>
                </a:solidFill>
                <a:latin typeface="Arial Narrow" panose="020B0606020202030204" pitchFamily="34" charset="0"/>
              </a:rPr>
              <a:t>Το</a:t>
            </a:r>
            <a:r>
              <a:rPr lang="en-GB" altLang="el-GR" sz="2800" b="1" dirty="0">
                <a:solidFill>
                  <a:srgbClr val="000000"/>
                </a:solidFill>
                <a:latin typeface="Arial Narrow" panose="020B0606020202030204" pitchFamily="34" charset="0"/>
              </a:rPr>
              <a:t> π</a:t>
            </a:r>
            <a:r>
              <a:rPr lang="en-GB" altLang="el-GR" sz="2800" b="1" dirty="0" err="1">
                <a:solidFill>
                  <a:srgbClr val="000000"/>
                </a:solidFill>
                <a:latin typeface="Arial Narrow" panose="020B0606020202030204" pitchFamily="34" charset="0"/>
              </a:rPr>
              <a:t>ερι</a:t>
            </a:r>
            <a:r>
              <a:rPr lang="en-GB" altLang="el-GR" sz="2800" b="1" dirty="0">
                <a:solidFill>
                  <a:srgbClr val="000000"/>
                </a:solidFill>
                <a:latin typeface="Arial Narrow" panose="020B0606020202030204" pitchFamily="34" charset="0"/>
              </a:rPr>
              <a:t>βάλλον στο οποίο παρέχονται οι υπηρεσίες του ψηφιακού επιχειρείν</a:t>
            </a:r>
            <a:endParaRPr lang="el-GR" sz="2800" b="1"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sp>
        <p:nvSpPr>
          <p:cNvPr id="14" name="Rectangle 1027">
            <a:extLst>
              <a:ext uri="{FF2B5EF4-FFF2-40B4-BE49-F238E27FC236}">
                <a16:creationId xmlns:a16="http://schemas.microsoft.com/office/drawing/2014/main" id="{AEAD2071-B7EC-47FB-90B2-CD73AD20DC4A}"/>
              </a:ext>
            </a:extLst>
          </p:cNvPr>
          <p:cNvSpPr txBox="1">
            <a:spLocks noChangeArrowheads="1"/>
          </p:cNvSpPr>
          <p:nvPr/>
        </p:nvSpPr>
        <p:spPr bwMode="auto">
          <a:xfrm>
            <a:off x="489793" y="1770063"/>
            <a:ext cx="8278812"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Προμηθευτές</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—π</a:t>
            </a: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ροσφέρουν</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άλλες</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μεθόδους</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 π</a:t>
            </a: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ρομηθειών</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στους</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 α</a:t>
            </a: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ντ</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αγωνιστές σας, οι οποίοι έτσι αποκτούν ανταγωνιστικό πλεονέκτημα;</a:t>
            </a:r>
          </a:p>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Μα</a:t>
            </a: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κρο</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περιβάλλον</a:t>
            </a:r>
          </a:p>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Κοινωνί</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α—ποια είναι η επικρατούσα άποψη, από ηθικής και δεοντολογικής πλευράς, σχετικά με τη διακράτηση προσωπικών στοιχείων;</a:t>
            </a:r>
          </a:p>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Εθνική</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600" b="0" strike="noStrike" kern="1200" cap="none" spc="0" normalizeH="0" baseline="0" noProof="0" dirty="0" err="1">
                <a:ln>
                  <a:noFill/>
                </a:ln>
                <a:solidFill>
                  <a:srgbClr val="000000"/>
                </a:solidFill>
                <a:effectLst/>
                <a:uLnTx/>
                <a:uFillTx/>
                <a:latin typeface="Arial Narrow" panose="020B0606020202030204" pitchFamily="34" charset="0"/>
              </a:rPr>
              <a:t>νομοθεσί</a:t>
            </a:r>
            <a:r>
              <a:rPr kumimoji="0" lang="en-GB" altLang="el-GR" sz="2600" b="0" strike="noStrike" kern="1200" cap="none" spc="0" normalizeH="0" baseline="0" noProof="0" dirty="0">
                <a:ln>
                  <a:noFill/>
                </a:ln>
                <a:solidFill>
                  <a:srgbClr val="000000"/>
                </a:solidFill>
                <a:effectLst/>
                <a:uLnTx/>
                <a:uFillTx/>
                <a:latin typeface="Arial Narrow" panose="020B0606020202030204" pitchFamily="34" charset="0"/>
              </a:rPr>
              <a:t>α, διεθνής νομοθεσία—ποιοι είναι οι τοπικοί και παγκόσμιοι νομικοί περιορισμοί που αφορούν, για παράδειγμα, τη διακράτηση προσωπικών στοιχείων ή τη φορολογία επί των πωλήσεων;</a:t>
            </a:r>
          </a:p>
        </p:txBody>
      </p:sp>
    </p:spTree>
    <p:extLst>
      <p:ext uri="{BB962C8B-B14F-4D97-AF65-F5344CB8AC3E}">
        <p14:creationId xmlns:p14="http://schemas.microsoft.com/office/powerpoint/2010/main" val="4142446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71499" y="80783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err="1">
                <a:solidFill>
                  <a:srgbClr val="000000"/>
                </a:solidFill>
                <a:latin typeface="Arial Narrow" panose="020B0606020202030204" pitchFamily="34" charset="0"/>
              </a:rPr>
              <a:t>Το</a:t>
            </a:r>
            <a:r>
              <a:rPr lang="en-GB" altLang="el-GR" sz="2800" b="1" dirty="0">
                <a:solidFill>
                  <a:srgbClr val="000000"/>
                </a:solidFill>
                <a:latin typeface="Arial Narrow" panose="020B0606020202030204" pitchFamily="34" charset="0"/>
              </a:rPr>
              <a:t> π</a:t>
            </a:r>
            <a:r>
              <a:rPr lang="en-GB" altLang="el-GR" sz="2800" b="1" dirty="0" err="1">
                <a:solidFill>
                  <a:srgbClr val="000000"/>
                </a:solidFill>
                <a:latin typeface="Arial Narrow" panose="020B0606020202030204" pitchFamily="34" charset="0"/>
              </a:rPr>
              <a:t>ερι</a:t>
            </a:r>
            <a:r>
              <a:rPr lang="en-GB" altLang="el-GR" sz="2800" b="1" dirty="0">
                <a:solidFill>
                  <a:srgbClr val="000000"/>
                </a:solidFill>
                <a:latin typeface="Arial Narrow" panose="020B0606020202030204" pitchFamily="34" charset="0"/>
              </a:rPr>
              <a:t>βάλλον στο οποίο παρέχονται οι υπηρεσίες του ψηφιακού επιχειρείν</a:t>
            </a:r>
            <a:endParaRPr lang="el-GR" sz="2800" b="1"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sp>
        <p:nvSpPr>
          <p:cNvPr id="10" name="Rectangle 1027">
            <a:extLst>
              <a:ext uri="{FF2B5EF4-FFF2-40B4-BE49-F238E27FC236}">
                <a16:creationId xmlns:a16="http://schemas.microsoft.com/office/drawing/2014/main" id="{46C24C71-08E5-40E5-BFA1-F203FBCB9569}"/>
              </a:ext>
            </a:extLst>
          </p:cNvPr>
          <p:cNvSpPr txBox="1">
            <a:spLocks noChangeArrowheads="1"/>
          </p:cNvSpPr>
          <p:nvPr/>
        </p:nvSpPr>
        <p:spPr bwMode="auto">
          <a:xfrm>
            <a:off x="431800" y="2022209"/>
            <a:ext cx="8280400"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800" b="0" i="0" u="none" strike="noStrike" kern="1200" cap="none" spc="0" normalizeH="0" baseline="0" noProof="0" dirty="0" err="1">
                <a:ln>
                  <a:noFill/>
                </a:ln>
                <a:solidFill>
                  <a:srgbClr val="000000"/>
                </a:solidFill>
                <a:effectLst/>
                <a:uLnTx/>
                <a:uFillTx/>
                <a:latin typeface="Arial Narrow" panose="020B0606020202030204" pitchFamily="34" charset="0"/>
              </a:rPr>
              <a:t>Εθνικοί</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800" b="0" i="0" u="none" strike="noStrike" kern="1200" cap="none" spc="0" normalizeH="0" baseline="0" noProof="0" dirty="0" err="1">
                <a:ln>
                  <a:noFill/>
                </a:ln>
                <a:solidFill>
                  <a:srgbClr val="000000"/>
                </a:solidFill>
                <a:effectLst/>
                <a:uLnTx/>
                <a:uFillTx/>
                <a:latin typeface="Arial Narrow" panose="020B0606020202030204" pitchFamily="34" charset="0"/>
              </a:rPr>
              <a:t>διεθνείς</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800" b="0" i="0" u="none" strike="noStrike" kern="1200" cap="none" spc="0" normalizeH="0" baseline="0" noProof="0" dirty="0" err="1">
                <a:ln>
                  <a:noFill/>
                </a:ln>
                <a:solidFill>
                  <a:srgbClr val="000000"/>
                </a:solidFill>
                <a:effectLst/>
                <a:uLnTx/>
                <a:uFillTx/>
                <a:latin typeface="Arial Narrow" panose="020B0606020202030204" pitchFamily="34" charset="0"/>
              </a:rPr>
              <a:t>οικονομικοί</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 κα</a:t>
            </a:r>
            <a:r>
              <a:rPr kumimoji="0" lang="en-GB" altLang="el-GR" sz="2800" b="0" i="0" u="none" strike="noStrike" kern="1200" cap="none" spc="0" normalizeH="0" baseline="0" noProof="0" dirty="0" err="1">
                <a:ln>
                  <a:noFill/>
                </a:ln>
                <a:solidFill>
                  <a:srgbClr val="000000"/>
                </a:solidFill>
                <a:effectLst/>
                <a:uLnTx/>
                <a:uFillTx/>
                <a:latin typeface="Arial Narrow" panose="020B0606020202030204" pitchFamily="34" charset="0"/>
              </a:rPr>
              <a:t>νόνες</a:t>
            </a:r>
            <a:r>
              <a:rPr lang="el-GR" altLang="el-GR" sz="2800" dirty="0">
                <a:solidFill>
                  <a:srgbClr val="000000"/>
                </a:solidFill>
                <a:latin typeface="Arial Narrow" panose="020B0606020202030204" pitchFamily="34" charset="0"/>
              </a:rPr>
              <a:t> - </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π</a:t>
            </a:r>
            <a:r>
              <a:rPr kumimoji="0" lang="en-GB" altLang="el-GR" sz="2800" b="0" i="0" u="none" strike="noStrike" kern="1200" cap="none" spc="0" normalizeH="0" baseline="0" noProof="0" dirty="0" err="1">
                <a:ln>
                  <a:noFill/>
                </a:ln>
                <a:solidFill>
                  <a:srgbClr val="000000"/>
                </a:solidFill>
                <a:effectLst/>
                <a:uLnTx/>
                <a:uFillTx/>
                <a:latin typeface="Arial Narrow" panose="020B0606020202030204" pitchFamily="34" charset="0"/>
              </a:rPr>
              <a:t>οιοι</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800" b="0" i="0" u="none" strike="noStrike" kern="1200" cap="none" spc="0" normalizeH="0" baseline="0" noProof="0" dirty="0" err="1">
                <a:ln>
                  <a:noFill/>
                </a:ln>
                <a:solidFill>
                  <a:srgbClr val="000000"/>
                </a:solidFill>
                <a:effectLst/>
                <a:uLnTx/>
                <a:uFillTx/>
                <a:latin typeface="Arial Narrow" panose="020B0606020202030204" pitchFamily="34" charset="0"/>
              </a:rPr>
              <a:t>είν</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αι οι οικονομικοί περιορισμοί που αφορούν την επιχειρηματική δραστηριότητα στο εσωτερικό μιας χώρας ή σε παγκόσμιο επίπεδο;</a:t>
            </a:r>
          </a:p>
          <a:p>
            <a:pPr marL="457200" marR="0" lvl="0" indent="-4572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800" b="0" i="0" u="none" strike="noStrike" kern="1200" cap="none" spc="0" normalizeH="0" baseline="0" noProof="0" dirty="0" err="1">
                <a:ln>
                  <a:noFill/>
                </a:ln>
                <a:solidFill>
                  <a:srgbClr val="000000"/>
                </a:solidFill>
                <a:effectLst/>
                <a:uLnTx/>
                <a:uFillTx/>
                <a:latin typeface="Arial Narrow" panose="020B0606020202030204" pitchFamily="34" charset="0"/>
              </a:rPr>
              <a:t>Τεχνολογί</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α</a:t>
            </a:r>
            <a:r>
              <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rPr>
              <a:t> - </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π</a:t>
            </a:r>
            <a:r>
              <a:rPr kumimoji="0" lang="en-GB" altLang="el-GR" sz="2800" b="0" i="0" u="none" strike="noStrike" kern="1200" cap="none" spc="0" normalizeH="0" baseline="0" noProof="0" dirty="0" err="1">
                <a:ln>
                  <a:noFill/>
                </a:ln>
                <a:solidFill>
                  <a:srgbClr val="000000"/>
                </a:solidFill>
                <a:effectLst/>
                <a:uLnTx/>
                <a:uFillTx/>
                <a:latin typeface="Arial Narrow" panose="020B0606020202030204" pitchFamily="34" charset="0"/>
              </a:rPr>
              <a:t>οι</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α είναι τα νέα μέσα που αναδύονται και υποβοηθούν την παροχή διαδικτυακών υπηρεσιών, όπως αλληλεπιδραστική ψηφιακή τηλεόραση και πρόσβαση μέσω κινητού τηλεφώνου;</a:t>
            </a:r>
          </a:p>
        </p:txBody>
      </p:sp>
    </p:spTree>
    <p:extLst>
      <p:ext uri="{BB962C8B-B14F-4D97-AF65-F5344CB8AC3E}">
        <p14:creationId xmlns:p14="http://schemas.microsoft.com/office/powerpoint/2010/main" val="1519827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71499" y="80783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lgn="ctr">
              <a:spcBef>
                <a:spcPct val="0"/>
              </a:spcBef>
              <a:buClrTx/>
              <a:buSzPct val="100000"/>
              <a:buFont typeface="Wingdings" panose="05000000000000000000" pitchFamily="2" charset="2"/>
              <a:buChar char="§"/>
            </a:pPr>
            <a:r>
              <a:rPr lang="en-GB" altLang="el-GR" sz="2800" b="1" dirty="0">
                <a:solidFill>
                  <a:srgbClr val="000000"/>
                </a:solidFill>
                <a:latin typeface="Arial Narrow" panose="020B0606020202030204" pitchFamily="34" charset="0"/>
              </a:rPr>
              <a:t>Ο </a:t>
            </a:r>
            <a:r>
              <a:rPr lang="el-GR" altLang="el-GR" sz="2800" b="1" dirty="0">
                <a:solidFill>
                  <a:srgbClr val="000000"/>
                </a:solidFill>
                <a:latin typeface="Arial Narrow" panose="020B0606020202030204" pitchFamily="34" charset="0"/>
              </a:rPr>
              <a:t>χάρτης</a:t>
            </a:r>
            <a:r>
              <a:rPr lang="en-GB" altLang="el-GR" sz="2800" b="1" dirty="0">
                <a:solidFill>
                  <a:srgbClr val="000000"/>
                </a:solidFill>
                <a:latin typeface="Arial Narrow" panose="020B0606020202030204" pitchFamily="34" charset="0"/>
              </a:rPr>
              <a:t> </a:t>
            </a:r>
            <a:r>
              <a:rPr lang="el-GR" altLang="el-GR" sz="2800" b="1" dirty="0">
                <a:solidFill>
                  <a:srgbClr val="000000"/>
                </a:solidFill>
                <a:latin typeface="Arial Narrow" panose="020B0606020202030204" pitchFamily="34" charset="0"/>
              </a:rPr>
              <a:t>μιας</a:t>
            </a:r>
            <a:r>
              <a:rPr lang="en-GB" altLang="el-GR" sz="2800" b="1" dirty="0">
                <a:solidFill>
                  <a:srgbClr val="000000"/>
                </a:solidFill>
                <a:latin typeface="Arial Narrow" panose="020B0606020202030204" pitchFamily="34" charset="0"/>
              </a:rPr>
              <a:t> διαδικτυακής αγοράς</a:t>
            </a:r>
            <a:endParaRPr lang="el-GR" sz="2800" b="1"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pic>
        <p:nvPicPr>
          <p:cNvPr id="13" name="Εικόνα 1">
            <a:extLst>
              <a:ext uri="{FF2B5EF4-FFF2-40B4-BE49-F238E27FC236}">
                <a16:creationId xmlns:a16="http://schemas.microsoft.com/office/drawing/2014/main" id="{F29B2AE5-5D37-4797-87D2-898E9C53D5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303171"/>
            <a:ext cx="7086600" cy="506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047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71499" y="80783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a:solidFill>
                  <a:srgbClr val="000000"/>
                </a:solidFill>
                <a:latin typeface="Arial Narrow" panose="020B0606020202030204" pitchFamily="34" charset="0"/>
              </a:rPr>
              <a:t>Συναλλαγές</a:t>
            </a:r>
            <a:r>
              <a:rPr lang="en-GB" altLang="el-GR" sz="2800" b="1" dirty="0">
                <a:solidFill>
                  <a:srgbClr val="000000"/>
                </a:solidFill>
                <a:latin typeface="Arial Narrow" panose="020B0606020202030204" pitchFamily="34" charset="0"/>
              </a:rPr>
              <a:t> B2B και B2C μεταξύ μιας επιχείρησης, των προμηθευτών και των πελατών της</a:t>
            </a:r>
            <a:endParaRPr lang="el-GR" sz="2800" b="1" dirty="0">
              <a:solidFill>
                <a:srgbClr val="000000"/>
              </a:solidFill>
              <a:latin typeface="Arial Narrow" panose="020B0606020202030204" pitchFamily="34" charset="0"/>
            </a:endParaRPr>
          </a:p>
          <a:p>
            <a:pPr marL="342900" indent="-342900">
              <a:spcBef>
                <a:spcPct val="0"/>
              </a:spcBef>
              <a:buClrTx/>
              <a:buSzPct val="100000"/>
              <a:buFont typeface="Wingdings" panose="05000000000000000000" pitchFamily="2" charset="2"/>
              <a:buChar char="§"/>
            </a:pP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cs typeface="Microsoft Sans Serif" panose="020B0604020202020204" pitchFamily="34" charset="0"/>
            </a:endParaRPr>
          </a:p>
        </p:txBody>
      </p:sp>
      <p:pic>
        <p:nvPicPr>
          <p:cNvPr id="10" name="Εικόνα 1">
            <a:extLst>
              <a:ext uri="{FF2B5EF4-FFF2-40B4-BE49-F238E27FC236}">
                <a16:creationId xmlns:a16="http://schemas.microsoft.com/office/drawing/2014/main" id="{EC679316-D79D-48F5-8660-D7EEA8DBA8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3227" y="1704080"/>
            <a:ext cx="7417545" cy="482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40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02919" y="912763"/>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latin typeface="Arial Narrow" panose="020B0606020202030204" pitchFamily="34" charset="0"/>
              </a:rPr>
              <a:t>Χαρα</a:t>
            </a:r>
            <a:r>
              <a:rPr lang="en-GB" altLang="el-GR" sz="2800" b="1" dirty="0" err="1">
                <a:solidFill>
                  <a:srgbClr val="000000"/>
                </a:solidFill>
                <a:latin typeface="Arial Narrow" panose="020B0606020202030204" pitchFamily="34" charset="0"/>
              </a:rPr>
              <a:t>κτηριστικά</a:t>
            </a:r>
            <a:r>
              <a:rPr lang="en-GB" altLang="el-GR" sz="2800" b="1" dirty="0">
                <a:solidFill>
                  <a:srgbClr val="000000"/>
                </a:solidFill>
                <a:latin typeface="Arial Narrow" panose="020B0606020202030204" pitchFamily="34" charset="0"/>
              </a:rPr>
              <a:t> </a:t>
            </a:r>
            <a:r>
              <a:rPr lang="en-GB" altLang="el-GR" sz="2800" b="1" dirty="0" err="1">
                <a:solidFill>
                  <a:srgbClr val="000000"/>
                </a:solidFill>
                <a:latin typeface="Arial Narrow" panose="020B0606020202030204" pitchFamily="34" charset="0"/>
              </a:rPr>
              <a:t>γνωρίσμ</a:t>
            </a:r>
            <a:r>
              <a:rPr lang="en-GB" altLang="el-GR" sz="2800" b="1" dirty="0">
                <a:solidFill>
                  <a:srgbClr val="000000"/>
                </a:solidFill>
                <a:latin typeface="Arial Narrow" panose="020B0606020202030204" pitchFamily="34" charset="0"/>
              </a:rPr>
              <a:t>ατα δραστηριοτήτων B2B και B2C</a:t>
            </a:r>
            <a:endParaRPr lang="el-GR" sz="2800" b="1" dirty="0">
              <a:solidFill>
                <a:srgbClr val="000000"/>
              </a:solidFill>
              <a:latin typeface="Arial Narrow" panose="020B0606020202030204" pitchFamily="34" charset="0"/>
            </a:endParaRPr>
          </a:p>
        </p:txBody>
      </p:sp>
      <p:pic>
        <p:nvPicPr>
          <p:cNvPr id="2" name="Εικόνα 1">
            <a:extLst>
              <a:ext uri="{FF2B5EF4-FFF2-40B4-BE49-F238E27FC236}">
                <a16:creationId xmlns:a16="http://schemas.microsoft.com/office/drawing/2014/main" id="{2BF201B7-16CC-4F58-B50A-2F1C734E1C8C}"/>
              </a:ext>
            </a:extLst>
          </p:cNvPr>
          <p:cNvPicPr>
            <a:picLocks noChangeAspect="1"/>
          </p:cNvPicPr>
          <p:nvPr/>
        </p:nvPicPr>
        <p:blipFill>
          <a:blip r:embed="rId5"/>
          <a:stretch>
            <a:fillRect/>
          </a:stretch>
        </p:blipFill>
        <p:spPr>
          <a:xfrm>
            <a:off x="698232" y="1522106"/>
            <a:ext cx="7710597" cy="4978090"/>
          </a:xfrm>
          <a:prstGeom prst="rect">
            <a:avLst/>
          </a:prstGeom>
        </p:spPr>
      </p:pic>
    </p:spTree>
    <p:extLst>
      <p:ext uri="{BB962C8B-B14F-4D97-AF65-F5344CB8AC3E}">
        <p14:creationId xmlns:p14="http://schemas.microsoft.com/office/powerpoint/2010/main" val="1078078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02919" y="912763"/>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Η απ</a:t>
            </a: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rPr>
              <a:t>οδι</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αμεσολάβηση ενός καναλιού διανομής καταναλωτικών ειδών</a:t>
            </a:r>
            <a:endParaRPr 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pic>
        <p:nvPicPr>
          <p:cNvPr id="10" name="Εικόνα 2">
            <a:extLst>
              <a:ext uri="{FF2B5EF4-FFF2-40B4-BE49-F238E27FC236}">
                <a16:creationId xmlns:a16="http://schemas.microsoft.com/office/drawing/2014/main" id="{5A895207-C312-4574-9425-3FC5030822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940" y="2312510"/>
            <a:ext cx="8178800"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09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02919" y="912763"/>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Η απ</a:t>
            </a: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rPr>
              <a:t>οδι</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αμεσολάβηση </a:t>
            </a: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και </a:t>
            </a:r>
            <a:r>
              <a:rPr lang="el-GR"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rPr>
              <a:t>επαναδιαμεσολάβηση</a:t>
            </a:r>
            <a:endParaRPr 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pic>
        <p:nvPicPr>
          <p:cNvPr id="13" name="Εικόνα 1">
            <a:extLst>
              <a:ext uri="{FF2B5EF4-FFF2-40B4-BE49-F238E27FC236}">
                <a16:creationId xmlns:a16="http://schemas.microsoft.com/office/drawing/2014/main" id="{7AA803C5-07CA-4C05-9D41-0844CB1B97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575" y="1907324"/>
            <a:ext cx="64738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888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133399" y="6411829"/>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02919" y="912763"/>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Επιχειρηματικό Μοντέλο</a:t>
            </a:r>
            <a:endParaRPr 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pic>
        <p:nvPicPr>
          <p:cNvPr id="10" name="Εικόνα 1">
            <a:extLst>
              <a:ext uri="{FF2B5EF4-FFF2-40B4-BE49-F238E27FC236}">
                <a16:creationId xmlns:a16="http://schemas.microsoft.com/office/drawing/2014/main" id="{4A0104F3-8D94-4AFE-9CD0-2E6A5DA67C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344900"/>
            <a:ext cx="7526917" cy="53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6"/>
          <a:stretch>
            <a:fillRect/>
          </a:stretch>
        </p:blipFill>
        <p:spPr>
          <a:xfrm>
            <a:off x="4612267" y="1425311"/>
            <a:ext cx="3448050" cy="381000"/>
          </a:xfrm>
          <a:prstGeom prst="rect">
            <a:avLst/>
          </a:prstGeom>
        </p:spPr>
      </p:pic>
    </p:spTree>
    <p:extLst>
      <p:ext uri="{BB962C8B-B14F-4D97-AF65-F5344CB8AC3E}">
        <p14:creationId xmlns:p14="http://schemas.microsoft.com/office/powerpoint/2010/main" val="2804387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sp>
        <p:nvSpPr>
          <p:cNvPr id="12" name="Rectangle 1">
            <a:extLst>
              <a:ext uri="{FF2B5EF4-FFF2-40B4-BE49-F238E27FC236}">
                <a16:creationId xmlns:a16="http://schemas.microsoft.com/office/drawing/2014/main" id="{D3D21829-6D2D-45BF-B4EE-3D4A284036B0}"/>
              </a:ext>
            </a:extLst>
          </p:cNvPr>
          <p:cNvSpPr>
            <a:spLocks noChangeArrowheads="1"/>
          </p:cNvSpPr>
          <p:nvPr/>
        </p:nvSpPr>
        <p:spPr bwMode="auto">
          <a:xfrm>
            <a:off x="102919" y="912763"/>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2" panose="05020102010507070707" pitchFamily="18" charset="2"/>
              <a:buChar char=""/>
              <a:defRPr sz="30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90000"/>
              <a:buFont typeface="Wingdings 2" panose="05020102010507070707" pitchFamily="18" charset="2"/>
              <a:buChar char=""/>
              <a:defRPr sz="26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85000"/>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8D89A4"/>
              </a:buClr>
              <a:buSzPct val="90000"/>
              <a:buFont typeface="Wingdings 2" panose="05020102010507070707" pitchFamily="18" charset="2"/>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342900" indent="-342900">
              <a:spcBef>
                <a:spcPct val="0"/>
              </a:spcBef>
              <a:buClrTx/>
              <a:buSzPct val="100000"/>
              <a:buFont typeface="Wingdings" panose="05000000000000000000" pitchFamily="2" charset="2"/>
              <a:buChar cha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Επιχειρηματικό Μοντέλο – Εναλλακτικές Απόψεις</a:t>
            </a:r>
            <a:endParaRPr 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pic>
        <p:nvPicPr>
          <p:cNvPr id="13" name="Εικόνα 1">
            <a:extLst>
              <a:ext uri="{FF2B5EF4-FFF2-40B4-BE49-F238E27FC236}">
                <a16:creationId xmlns:a16="http://schemas.microsoft.com/office/drawing/2014/main" id="{7F6D1621-A7C8-4D1B-B947-7AD4CEACFA0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1371517"/>
            <a:ext cx="47863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077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4" name="Rectangle 2">
            <a:extLst>
              <a:ext uri="{FF2B5EF4-FFF2-40B4-BE49-F238E27FC236}">
                <a16:creationId xmlns:a16="http://schemas.microsoft.com/office/drawing/2014/main" id="{23694B94-C232-4285-9C24-257180BB7298}"/>
              </a:ext>
            </a:extLst>
          </p:cNvPr>
          <p:cNvSpPr txBox="1">
            <a:spLocks noChangeArrowheads="1"/>
          </p:cNvSpPr>
          <p:nvPr/>
        </p:nvSpPr>
        <p:spPr>
          <a:xfrm>
            <a:off x="103615" y="838457"/>
            <a:ext cx="8366125" cy="641350"/>
          </a:xfrm>
          <a:prstGeom prst="rect">
            <a:avLst/>
          </a:prstGeom>
        </p:spPr>
        <p:txBody>
          <a:bodyPr vert="horz" lIns="91440" tIns="45720" rIns="91440" bIns="45720" rtlCol="0" anchor="b" anchorCtr="0">
            <a:normAutofit fontScale="850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a typeface="MS PGothic" panose="020B0600070205080204" pitchFamily="34" charset="-128"/>
                <a:cs typeface="+mn-cs"/>
              </a:rPr>
              <a:t>Μοντέλα εσόδων—το παράδειγμα του εκδότη περιεχομένου</a:t>
            </a:r>
          </a:p>
        </p:txBody>
      </p:sp>
      <p:sp>
        <p:nvSpPr>
          <p:cNvPr id="15" name="Rectangle 3">
            <a:extLst>
              <a:ext uri="{FF2B5EF4-FFF2-40B4-BE49-F238E27FC236}">
                <a16:creationId xmlns:a16="http://schemas.microsoft.com/office/drawing/2014/main" id="{5DF449A9-F25B-42D8-A2D2-E178CB22A094}"/>
              </a:ext>
            </a:extLst>
          </p:cNvPr>
          <p:cNvSpPr txBox="1">
            <a:spLocks noChangeArrowheads="1"/>
          </p:cNvSpPr>
          <p:nvPr/>
        </p:nvSpPr>
        <p:spPr bwMode="auto">
          <a:xfrm>
            <a:off x="472861" y="1698117"/>
            <a:ext cx="8278812"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Πρόσ</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βαση σε κείμενα με συνδρομή</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Πρόσ</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βαση σε κείμενα με πληρωμή ανά θέαση/προβολή</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Προ</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βολή διαφημιστικών με χρέωση CPM</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Δι</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αφήμιση στην τοποθεσία Ιστού με χρέωση CPC</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Χορηγίες</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 </a:t>
            </a: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γι</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α επιμέρους ενότητες τοποθεσιών, τύπους περιεχομένου ή μικροεφαρμογές</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Έσοδ</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α από συνεργασίες μάρκετινγκ (με χρέωση είτε CPA είτε CPC)</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Πρόσ</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βαση σε δεδομένα συνδρομητών για μάρκετινγκ ηλεκτρονικού ταχυδρομείου</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400" b="0" i="0" u="none" strike="noStrike" kern="1200" cap="none" spc="0" normalizeH="0" baseline="0" noProof="0" dirty="0" err="1">
                <a:ln>
                  <a:noFill/>
                </a:ln>
                <a:solidFill>
                  <a:srgbClr val="000000"/>
                </a:solidFill>
                <a:effectLst/>
                <a:uLnTx/>
                <a:uFillTx/>
                <a:latin typeface="Arial Narrow" panose="020B0606020202030204" pitchFamily="34" charset="0"/>
              </a:rPr>
              <a:t>Πρόσ</a:t>
            </a:r>
            <a:r>
              <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rPr>
              <a:t>βαση σε πελάτες για έρευνες αγοράς</a:t>
            </a:r>
          </a:p>
        </p:txBody>
      </p:sp>
    </p:spTree>
    <p:extLst>
      <p:ext uri="{BB962C8B-B14F-4D97-AF65-F5344CB8AC3E}">
        <p14:creationId xmlns:p14="http://schemas.microsoft.com/office/powerpoint/2010/main" val="361155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5" name="Rectangle 2">
            <a:extLst>
              <a:ext uri="{FF2B5EF4-FFF2-40B4-BE49-F238E27FC236}">
                <a16:creationId xmlns:a16="http://schemas.microsoft.com/office/drawing/2014/main" id="{5E57EABE-2C65-45D4-9777-59D907FC458C}"/>
              </a:ext>
            </a:extLst>
          </p:cNvPr>
          <p:cNvSpPr txBox="1">
            <a:spLocks noChangeArrowheads="1"/>
          </p:cNvSpPr>
          <p:nvPr/>
        </p:nvSpPr>
        <p:spPr>
          <a:xfrm>
            <a:off x="647700" y="336977"/>
            <a:ext cx="7543800" cy="7874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ltLang="el-GR" sz="3500" dirty="0"/>
            </a:br>
            <a:r>
              <a:rPr lang="en-US" altLang="el-GR" sz="5800" b="1" dirty="0">
                <a:effectLst>
                  <a:outerShdw blurRad="38100" dist="38100" dir="2700000" algn="tl">
                    <a:srgbClr val="000000">
                      <a:alpha val="43137"/>
                    </a:srgbClr>
                  </a:outerShdw>
                </a:effectLst>
                <a:latin typeface="Arial Narrow" panose="020B0606020202030204" pitchFamily="34" charset="0"/>
              </a:rPr>
              <a:t>e-</a:t>
            </a:r>
            <a:r>
              <a:rPr lang="el-GR" altLang="el-GR" sz="5800" b="1" dirty="0">
                <a:effectLst>
                  <a:outerShdw blurRad="38100" dist="38100" dir="2700000" algn="tl">
                    <a:srgbClr val="000000">
                      <a:alpha val="43137"/>
                    </a:srgbClr>
                  </a:outerShdw>
                </a:effectLst>
                <a:latin typeface="Arial Narrow" panose="020B0606020202030204" pitchFamily="34" charset="0"/>
              </a:rPr>
              <a:t>Επιχειρείν στη ζωή μας</a:t>
            </a:r>
            <a:endParaRPr lang="el-GR" altLang="el-GR" sz="3600" b="1" dirty="0">
              <a:solidFill>
                <a:srgbClr val="0000FF"/>
              </a:solidFill>
              <a:effectLst>
                <a:outerShdw blurRad="38100" dist="38100" dir="2700000" algn="tl">
                  <a:srgbClr val="000000">
                    <a:alpha val="43137"/>
                  </a:srgbClr>
                </a:outerShdw>
              </a:effectLst>
              <a:latin typeface="Arial Narrow" panose="020B0606020202030204" pitchFamily="34" charset="0"/>
            </a:endParaRPr>
          </a:p>
        </p:txBody>
      </p:sp>
      <p:pic>
        <p:nvPicPr>
          <p:cNvPr id="16" name="Picture 2">
            <a:extLst>
              <a:ext uri="{FF2B5EF4-FFF2-40B4-BE49-F238E27FC236}">
                <a16:creationId xmlns:a16="http://schemas.microsoft.com/office/drawing/2014/main" id="{5E5BFC07-1952-43BF-8961-CB09092A32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788" y="1108075"/>
            <a:ext cx="38449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0" fill="hold"/>
                                        <p:tgtEl>
                                          <p:spTgt spid="16"/>
                                        </p:tgtEl>
                                        <p:attrNameLst>
                                          <p:attrName>ppt_x</p:attrName>
                                        </p:attrNameLst>
                                      </p:cBhvr>
                                      <p:tavLst>
                                        <p:tav tm="0">
                                          <p:val>
                                            <p:strVal val="0-#ppt_w/2"/>
                                          </p:val>
                                        </p:tav>
                                        <p:tav tm="100000">
                                          <p:val>
                                            <p:strVal val="#ppt_x"/>
                                          </p:val>
                                        </p:tav>
                                      </p:tavLst>
                                    </p:anim>
                                    <p:anim calcmode="lin" valueType="num">
                                      <p:cBhvr additive="base">
                                        <p:cTn id="8" dur="3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78535" y="628423"/>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4" name="Rectangle 2">
            <a:extLst>
              <a:ext uri="{FF2B5EF4-FFF2-40B4-BE49-F238E27FC236}">
                <a16:creationId xmlns:a16="http://schemas.microsoft.com/office/drawing/2014/main" id="{23694B94-C232-4285-9C24-257180BB7298}"/>
              </a:ext>
            </a:extLst>
          </p:cNvPr>
          <p:cNvSpPr txBox="1">
            <a:spLocks noChangeArrowheads="1"/>
          </p:cNvSpPr>
          <p:nvPr/>
        </p:nvSpPr>
        <p:spPr>
          <a:xfrm>
            <a:off x="78535" y="845951"/>
            <a:ext cx="9062417" cy="6413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a typeface="MS PGothic" panose="020B0600070205080204" pitchFamily="34" charset="-128"/>
                <a:cs typeface="+mn-cs"/>
              </a:rPr>
              <a:t>Μοντέλα εσόδων—το παράδειγμα του εκδότη περιεχομένου</a:t>
            </a:r>
          </a:p>
        </p:txBody>
      </p:sp>
      <p:sp>
        <p:nvSpPr>
          <p:cNvPr id="15" name="Rectangle 3">
            <a:extLst>
              <a:ext uri="{FF2B5EF4-FFF2-40B4-BE49-F238E27FC236}">
                <a16:creationId xmlns:a16="http://schemas.microsoft.com/office/drawing/2014/main" id="{5DF449A9-F25B-42D8-A2D2-E178CB22A094}"/>
              </a:ext>
            </a:extLst>
          </p:cNvPr>
          <p:cNvSpPr txBox="1">
            <a:spLocks noChangeArrowheads="1"/>
          </p:cNvSpPr>
          <p:nvPr/>
        </p:nvSpPr>
        <p:spPr bwMode="auto">
          <a:xfrm>
            <a:off x="636588" y="1972848"/>
            <a:ext cx="8278812" cy="165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l-GR" altLang="el-GR" sz="3200" b="0" i="0" u="none" strike="noStrike" kern="1200" cap="none" spc="0" normalizeH="0" baseline="0" noProof="0" dirty="0">
                <a:ln>
                  <a:noFill/>
                </a:ln>
                <a:solidFill>
                  <a:srgbClr val="000000"/>
                </a:solidFill>
                <a:effectLst/>
                <a:uLnTx/>
                <a:uFillTx/>
                <a:latin typeface="Arial Narrow" panose="020B0606020202030204" pitchFamily="34" charset="0"/>
              </a:rPr>
              <a:t>Προβολή</a:t>
            </a:r>
            <a:r>
              <a:rPr kumimoji="0" lang="en-GB" altLang="el-GR" sz="3200" b="0" i="0" u="none" strike="noStrike" kern="1200" cap="none" spc="0" normalizeH="0" baseline="0" noProof="0" dirty="0">
                <a:ln>
                  <a:noFill/>
                </a:ln>
                <a:solidFill>
                  <a:srgbClr val="000000"/>
                </a:solidFill>
                <a:effectLst/>
                <a:uLnTx/>
                <a:uFillTx/>
                <a:latin typeface="Arial Narrow" panose="020B0606020202030204" pitchFamily="34" charset="0"/>
              </a:rPr>
              <a:t> διαφημιστικών με χρέωση CPM</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l-GR" altLang="el-GR" sz="3200" b="0" i="0" u="none" strike="noStrike" kern="1200" cap="none" spc="0" normalizeH="0" baseline="0" noProof="0" dirty="0">
                <a:ln>
                  <a:noFill/>
                </a:ln>
                <a:solidFill>
                  <a:srgbClr val="000000"/>
                </a:solidFill>
                <a:effectLst/>
                <a:uLnTx/>
                <a:uFillTx/>
                <a:latin typeface="Arial Narrow" panose="020B0606020202030204" pitchFamily="34" charset="0"/>
              </a:rPr>
              <a:t>Διαφήμιση</a:t>
            </a:r>
            <a:r>
              <a:rPr kumimoji="0" lang="en-GB" altLang="el-GR" sz="3200" b="0" i="0" u="none" strike="noStrike" kern="1200" cap="none" spc="0" normalizeH="0" baseline="0" noProof="0" dirty="0">
                <a:ln>
                  <a:noFill/>
                </a:ln>
                <a:solidFill>
                  <a:srgbClr val="000000"/>
                </a:solidFill>
                <a:effectLst/>
                <a:uLnTx/>
                <a:uFillTx/>
                <a:latin typeface="Arial Narrow" panose="020B0606020202030204" pitchFamily="34" charset="0"/>
              </a:rPr>
              <a:t> στην τοποθεσία Ιστού με χρέωση CPC</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l-GR" altLang="el-GR" sz="3200" b="0" i="0" u="none" strike="noStrike" kern="1200" cap="none" spc="0" normalizeH="0" baseline="0" noProof="0" dirty="0">
                <a:ln>
                  <a:noFill/>
                </a:ln>
                <a:solidFill>
                  <a:srgbClr val="000000"/>
                </a:solidFill>
                <a:effectLst/>
                <a:uLnTx/>
                <a:uFillTx/>
                <a:latin typeface="Arial Narrow" panose="020B0606020202030204" pitchFamily="34" charset="0"/>
              </a:rPr>
              <a:t>Έσοδα</a:t>
            </a:r>
            <a:r>
              <a:rPr kumimoji="0" lang="en-GB" altLang="el-GR" sz="3200" b="0" i="0" u="none" strike="noStrike" kern="1200" cap="none" spc="0" normalizeH="0" baseline="0" noProof="0" dirty="0">
                <a:ln>
                  <a:noFill/>
                </a:ln>
                <a:solidFill>
                  <a:srgbClr val="000000"/>
                </a:solidFill>
                <a:effectLst/>
                <a:uLnTx/>
                <a:uFillTx/>
                <a:latin typeface="Arial Narrow" panose="020B0606020202030204" pitchFamily="34" charset="0"/>
              </a:rPr>
              <a:t> από συνεργασίες μάρκετινγκ (με χρέωση είτε CPA είτε CPC)</a:t>
            </a:r>
          </a:p>
        </p:txBody>
      </p:sp>
    </p:spTree>
    <p:extLst>
      <p:ext uri="{BB962C8B-B14F-4D97-AF65-F5344CB8AC3E}">
        <p14:creationId xmlns:p14="http://schemas.microsoft.com/office/powerpoint/2010/main" val="2214261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4" name="Rectangle 2">
            <a:extLst>
              <a:ext uri="{FF2B5EF4-FFF2-40B4-BE49-F238E27FC236}">
                <a16:creationId xmlns:a16="http://schemas.microsoft.com/office/drawing/2014/main" id="{23694B94-C232-4285-9C24-257180BB7298}"/>
              </a:ext>
            </a:extLst>
          </p:cNvPr>
          <p:cNvSpPr txBox="1">
            <a:spLocks noChangeArrowheads="1"/>
          </p:cNvSpPr>
          <p:nvPr/>
        </p:nvSpPr>
        <p:spPr>
          <a:xfrm>
            <a:off x="103615" y="838457"/>
            <a:ext cx="8366125" cy="64135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81000" lvl="0" indent="-381000" eaLnBrk="0" fontAlgn="base" hangingPunct="0">
              <a:spcBef>
                <a:spcPct val="20000"/>
              </a:spcBef>
              <a:spcAft>
                <a:spcPct val="0"/>
              </a:spcAft>
              <a:buClr>
                <a:srgbClr val="000000"/>
              </a:buClr>
              <a:buFont typeface="Wingdings" panose="05000000000000000000" pitchFamily="2" charset="2"/>
              <a:buChar char="§"/>
              <a:defRP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Προβολή</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 </a:t>
            </a:r>
            <a:r>
              <a:rPr lang="en-GB" altLang="el-GR" sz="2800" b="1" dirty="0" err="1">
                <a:solidFill>
                  <a:srgbClr val="000000"/>
                </a:solidFill>
                <a:effectLst>
                  <a:outerShdw blurRad="38100" dist="38100" dir="2700000" algn="tl">
                    <a:srgbClr val="000000">
                      <a:alpha val="43137"/>
                    </a:srgbClr>
                  </a:outerShdw>
                </a:effectLst>
                <a:latin typeface="Arial Narrow" panose="020B0606020202030204" pitchFamily="34" charset="0"/>
              </a:rPr>
              <a:t>δι</a:t>
            </a: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rPr>
              <a:t>αφημιστικών με χρέωση CPM</a:t>
            </a:r>
            <a:endPar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
        <p:nvSpPr>
          <p:cNvPr id="15" name="Rectangle 3">
            <a:extLst>
              <a:ext uri="{FF2B5EF4-FFF2-40B4-BE49-F238E27FC236}">
                <a16:creationId xmlns:a16="http://schemas.microsoft.com/office/drawing/2014/main" id="{5DF449A9-F25B-42D8-A2D2-E178CB22A094}"/>
              </a:ext>
            </a:extLst>
          </p:cNvPr>
          <p:cNvSpPr txBox="1">
            <a:spLocks noChangeArrowheads="1"/>
          </p:cNvSpPr>
          <p:nvPr/>
        </p:nvSpPr>
        <p:spPr bwMode="auto">
          <a:xfrm>
            <a:off x="400575" y="1302760"/>
            <a:ext cx="8278812" cy="165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endParaRPr lang="el-GR" altLang="el-GR" sz="2800" dirty="0">
              <a:solidFill>
                <a:srgbClr val="000000"/>
              </a:solidFill>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l-GR" altLang="el-GR" sz="3200" dirty="0">
                <a:solidFill>
                  <a:srgbClr val="000000"/>
                </a:solidFill>
                <a:latin typeface="Arial Narrow" panose="020B0606020202030204" pitchFamily="34" charset="0"/>
              </a:rPr>
              <a:t>Κόστος ανά χιλιάδα</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l-GR" altLang="el-GR" sz="3200" dirty="0">
                <a:solidFill>
                  <a:srgbClr val="000000"/>
                </a:solidFill>
                <a:latin typeface="Arial Narrow" panose="020B0606020202030204" pitchFamily="34" charset="0"/>
              </a:rPr>
              <a:t>Μ  … </a:t>
            </a:r>
            <a:r>
              <a:rPr lang="en-GB" altLang="el-GR" sz="3200" dirty="0">
                <a:solidFill>
                  <a:srgbClr val="000000"/>
                </a:solidFill>
                <a:latin typeface="Arial Narrow" panose="020B0606020202030204" pitchFamily="34" charset="0"/>
              </a:rPr>
              <a:t>‘</a:t>
            </a:r>
            <a:r>
              <a:rPr lang="en-GB" altLang="el-GR" sz="3200" dirty="0" err="1">
                <a:solidFill>
                  <a:srgbClr val="000000"/>
                </a:solidFill>
                <a:latin typeface="Arial Narrow" panose="020B0606020202030204" pitchFamily="34" charset="0"/>
              </a:rPr>
              <a:t>mille</a:t>
            </a:r>
            <a:r>
              <a:rPr lang="en-GB" altLang="el-GR" sz="3200" dirty="0">
                <a:solidFill>
                  <a:srgbClr val="000000"/>
                </a:solidFill>
                <a:latin typeface="Arial Narrow" panose="020B0606020202030204" pitchFamily="34" charset="0"/>
              </a:rPr>
              <a:t>’ ‘</a:t>
            </a:r>
            <a:endParaRPr lang="el-GR" altLang="el-GR" sz="3200" dirty="0">
              <a:solidFill>
                <a:srgbClr val="000000"/>
              </a:solidFill>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l-GR" altLang="el-GR" sz="3200" dirty="0">
                <a:solidFill>
                  <a:srgbClr val="000000"/>
                </a:solidFill>
                <a:latin typeface="Arial Narrow" panose="020B0606020202030204" pitchFamily="34" charset="0"/>
              </a:rPr>
              <a:t>Το κόστος για τον διαφημιζόμενο (ή τα έσοδα του εκδότη) ανά 1.000 εμφανίσεις μιας διαφήμισης</a:t>
            </a:r>
            <a:endParaRPr lang="en-GB" altLang="el-GR" sz="3200" dirty="0">
              <a:solidFill>
                <a:srgbClr val="000000"/>
              </a:solidFill>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l-GR" altLang="el-GR" sz="3200" dirty="0">
                <a:solidFill>
                  <a:srgbClr val="000000"/>
                </a:solidFill>
                <a:latin typeface="Arial Narrow" panose="020B0606020202030204" pitchFamily="34" charset="0"/>
              </a:rPr>
              <a:t>Κλασική μέθοδος χρέωσης διαφημίσεων την οποία χρησιμοποιούν οι ιδιοκτήτες τοποθεσιών του Ιστού</a:t>
            </a:r>
          </a:p>
        </p:txBody>
      </p:sp>
    </p:spTree>
    <p:extLst>
      <p:ext uri="{BB962C8B-B14F-4D97-AF65-F5344CB8AC3E}">
        <p14:creationId xmlns:p14="http://schemas.microsoft.com/office/powerpoint/2010/main" val="649259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4" name="Rectangle 2">
            <a:extLst>
              <a:ext uri="{FF2B5EF4-FFF2-40B4-BE49-F238E27FC236}">
                <a16:creationId xmlns:a16="http://schemas.microsoft.com/office/drawing/2014/main" id="{23694B94-C232-4285-9C24-257180BB7298}"/>
              </a:ext>
            </a:extLst>
          </p:cNvPr>
          <p:cNvSpPr txBox="1">
            <a:spLocks noChangeArrowheads="1"/>
          </p:cNvSpPr>
          <p:nvPr/>
        </p:nvSpPr>
        <p:spPr>
          <a:xfrm>
            <a:off x="103615" y="838457"/>
            <a:ext cx="8366125" cy="64135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
            </a:pPr>
            <a:r>
              <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a typeface="MS PGothic" panose="020B0600070205080204" pitchFamily="34" charset="-128"/>
                <a:cs typeface="+mn-cs"/>
              </a:rPr>
              <a:t>CPC</a:t>
            </a:r>
          </a:p>
        </p:txBody>
      </p:sp>
      <p:sp>
        <p:nvSpPr>
          <p:cNvPr id="15" name="Rectangle 3">
            <a:extLst>
              <a:ext uri="{FF2B5EF4-FFF2-40B4-BE49-F238E27FC236}">
                <a16:creationId xmlns:a16="http://schemas.microsoft.com/office/drawing/2014/main" id="{5DF449A9-F25B-42D8-A2D2-E178CB22A094}"/>
              </a:ext>
            </a:extLst>
          </p:cNvPr>
          <p:cNvSpPr txBox="1">
            <a:spLocks noChangeArrowheads="1"/>
          </p:cNvSpPr>
          <p:nvPr/>
        </p:nvSpPr>
        <p:spPr bwMode="auto">
          <a:xfrm>
            <a:off x="432594" y="1565823"/>
            <a:ext cx="8278812" cy="165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rPr>
              <a:t>Διαφήμιση</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 στην τοποθεσία Ιστού με χρέωση CPC</a:t>
            </a:r>
            <a:endPar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n-GB" altLang="el-GR" sz="2800" dirty="0">
                <a:solidFill>
                  <a:srgbClr val="000000"/>
                </a:solidFill>
                <a:latin typeface="Arial Narrow" panose="020B0606020202030204" pitchFamily="34" charset="0"/>
              </a:rPr>
              <a:t>Cost per Click</a:t>
            </a:r>
            <a:endPar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l-GR" altLang="el-GR" sz="2800" dirty="0">
                <a:solidFill>
                  <a:srgbClr val="000000"/>
                </a:solidFill>
                <a:latin typeface="Arial Narrow" panose="020B0606020202030204" pitchFamily="34" charset="0"/>
              </a:rPr>
              <a:t>Το κόστος για τον διαφημιζόμενο (ή τα έσοδα του εκδότη) για κάθε άνοιγμα ενός συνδέσμου που οδηγεί στην τοποθεσία Ιστού ενός τρίτου</a:t>
            </a:r>
            <a:endParaRPr lang="en-GB" altLang="el-GR" sz="2800" dirty="0">
              <a:solidFill>
                <a:srgbClr val="000000"/>
              </a:solidFill>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rPr>
              <a:t>Πρόκειται για διαφημίσεις κειμένου που προβάλλονται από μηχανές αναζήτησης </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n-GB" altLang="el-GR" sz="2800" dirty="0">
                <a:solidFill>
                  <a:srgbClr val="000000"/>
                </a:solidFill>
                <a:latin typeface="Arial Narrow" panose="020B0606020202030204" pitchFamily="34" charset="0"/>
              </a:rPr>
              <a:t>Google / </a:t>
            </a:r>
            <a:r>
              <a:rPr lang="en-GB" altLang="el-GR" sz="2800" dirty="0" err="1">
                <a:solidFill>
                  <a:srgbClr val="000000"/>
                </a:solidFill>
                <a:latin typeface="Arial Narrow" panose="020B0606020202030204" pitchFamily="34" charset="0"/>
              </a:rPr>
              <a:t>Adsense</a:t>
            </a:r>
            <a:endParaRPr lang="en-GB" altLang="el-GR" sz="2800" dirty="0">
              <a:solidFill>
                <a:srgbClr val="000000"/>
              </a:solidFill>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25% - 35% </a:t>
            </a:r>
            <a:r>
              <a:rPr lang="el-GR" altLang="el-GR" sz="2800" dirty="0">
                <a:solidFill>
                  <a:srgbClr val="000000"/>
                </a:solidFill>
                <a:latin typeface="Arial Narrow" panose="020B0606020202030204" pitchFamily="34" charset="0"/>
              </a:rPr>
              <a:t>των εσόδων της </a:t>
            </a:r>
            <a:r>
              <a:rPr lang="en-GB" altLang="el-GR" sz="2800" dirty="0">
                <a:solidFill>
                  <a:srgbClr val="000000"/>
                </a:solidFill>
                <a:latin typeface="Arial Narrow" panose="020B0606020202030204" pitchFamily="34" charset="0"/>
              </a:rPr>
              <a:t>Google</a:t>
            </a:r>
            <a:endPar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endPar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endParaRPr>
          </a:p>
        </p:txBody>
      </p:sp>
    </p:spTree>
    <p:extLst>
      <p:ext uri="{BB962C8B-B14F-4D97-AF65-F5344CB8AC3E}">
        <p14:creationId xmlns:p14="http://schemas.microsoft.com/office/powerpoint/2010/main" val="2491662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4" name="Rectangle 2">
            <a:extLst>
              <a:ext uri="{FF2B5EF4-FFF2-40B4-BE49-F238E27FC236}">
                <a16:creationId xmlns:a16="http://schemas.microsoft.com/office/drawing/2014/main" id="{23694B94-C232-4285-9C24-257180BB7298}"/>
              </a:ext>
            </a:extLst>
          </p:cNvPr>
          <p:cNvSpPr txBox="1">
            <a:spLocks noChangeArrowheads="1"/>
          </p:cNvSpPr>
          <p:nvPr/>
        </p:nvSpPr>
        <p:spPr>
          <a:xfrm>
            <a:off x="103615" y="838457"/>
            <a:ext cx="8366125" cy="64135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
            </a:pPr>
            <a:r>
              <a:rPr lang="el-GR"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a typeface="MS PGothic" panose="020B0600070205080204" pitchFamily="34" charset="-128"/>
                <a:cs typeface="+mn-cs"/>
              </a:rPr>
              <a:t>Κόστος ανά Απόκτηση</a:t>
            </a:r>
            <a:endParaRPr lang="en-GB" altLang="el-GR" sz="2800" b="1" dirty="0">
              <a:solidFill>
                <a:srgbClr val="000000"/>
              </a:solidFill>
              <a:effectLst>
                <a:outerShdw blurRad="38100" dist="38100" dir="2700000" algn="tl">
                  <a:srgbClr val="000000">
                    <a:alpha val="43137"/>
                  </a:srgbClr>
                </a:outerShdw>
              </a:effectLst>
              <a:latin typeface="Arial Narrow" panose="020B0606020202030204" pitchFamily="34" charset="0"/>
              <a:ea typeface="MS PGothic" panose="020B0600070205080204" pitchFamily="34" charset="-128"/>
              <a:cs typeface="+mn-cs"/>
            </a:endParaRPr>
          </a:p>
        </p:txBody>
      </p:sp>
      <p:sp>
        <p:nvSpPr>
          <p:cNvPr id="15" name="Rectangle 3">
            <a:extLst>
              <a:ext uri="{FF2B5EF4-FFF2-40B4-BE49-F238E27FC236}">
                <a16:creationId xmlns:a16="http://schemas.microsoft.com/office/drawing/2014/main" id="{5DF449A9-F25B-42D8-A2D2-E178CB22A094}"/>
              </a:ext>
            </a:extLst>
          </p:cNvPr>
          <p:cNvSpPr txBox="1">
            <a:spLocks noChangeArrowheads="1"/>
          </p:cNvSpPr>
          <p:nvPr/>
        </p:nvSpPr>
        <p:spPr bwMode="auto">
          <a:xfrm>
            <a:off x="533400" y="1608195"/>
            <a:ext cx="8278812" cy="165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bg1"/>
              </a:buClr>
              <a:buSzPct val="80000"/>
              <a:buFont typeface="Wingdings 2" panose="05020102010507070707" pitchFamily="18" charset="2"/>
              <a:buChar char=""/>
              <a:defRPr sz="3000" kern="1200">
                <a:solidFill>
                  <a:schemeClr val="bg1"/>
                </a:solidFill>
                <a:latin typeface="+mn-lt"/>
                <a:ea typeface="MS PGothic" pitchFamily="34" charset="-128"/>
                <a:cs typeface="+mn-cs"/>
              </a:defRPr>
            </a:lvl1pPr>
            <a:lvl2pPr marL="722313" indent="-273050" algn="l" rtl="0" eaLnBrk="0" fontAlgn="base" hangingPunct="0">
              <a:spcBef>
                <a:spcPct val="20000"/>
              </a:spcBef>
              <a:spcAft>
                <a:spcPct val="0"/>
              </a:spcAft>
              <a:buClr>
                <a:schemeClr val="bg1"/>
              </a:buClr>
              <a:buSzPct val="80000"/>
              <a:buFont typeface="Wingdings 2" panose="05020102010507070707" pitchFamily="18" charset="2"/>
              <a:buChar char=""/>
              <a:defRPr sz="2600" kern="1200">
                <a:solidFill>
                  <a:schemeClr val="bg1"/>
                </a:solidFill>
                <a:latin typeface="+mn-lt"/>
                <a:ea typeface="MS PGothic" pitchFamily="34" charset="-128"/>
                <a:cs typeface="+mn-cs"/>
              </a:defRPr>
            </a:lvl2pPr>
            <a:lvl3pPr marL="1004888" indent="-255588" algn="l" rtl="0" eaLnBrk="0" fontAlgn="base" hangingPunct="0">
              <a:spcBef>
                <a:spcPct val="20000"/>
              </a:spcBef>
              <a:spcAft>
                <a:spcPct val="0"/>
              </a:spcAft>
              <a:buClr>
                <a:schemeClr val="bg1"/>
              </a:buClr>
              <a:buSzPct val="80000"/>
              <a:buFont typeface="Arial" panose="020B0604020202020204" pitchFamily="34" charset="0"/>
              <a:buChar char="○"/>
              <a:defRPr sz="2400" kern="1200">
                <a:solidFill>
                  <a:schemeClr val="bg1"/>
                </a:solidFill>
                <a:latin typeface="+mn-lt"/>
                <a:ea typeface="MS PGothic" pitchFamily="34" charset="-128"/>
                <a:cs typeface="+mn-cs"/>
              </a:defRPr>
            </a:lvl3pPr>
            <a:lvl4pPr marL="1279525" indent="-236538" algn="l" rtl="0" eaLnBrk="0" fontAlgn="base" hangingPunct="0">
              <a:spcBef>
                <a:spcPct val="20000"/>
              </a:spcBef>
              <a:spcAft>
                <a:spcPct val="0"/>
              </a:spcAft>
              <a:buClr>
                <a:schemeClr val="bg1"/>
              </a:buClr>
              <a:buSzPct val="80000"/>
              <a:buFont typeface="Wingdings 2" panose="05020102010507070707" pitchFamily="18" charset="2"/>
              <a:buChar char=""/>
              <a:defRPr sz="2000" kern="1200">
                <a:solidFill>
                  <a:schemeClr val="bg1"/>
                </a:solidFill>
                <a:latin typeface="+mn-lt"/>
                <a:ea typeface="MS PGothic" pitchFamily="34" charset="-128"/>
                <a:cs typeface="+mn-cs"/>
              </a:defRPr>
            </a:lvl4pPr>
            <a:lvl5pPr marL="1489075" indent="-182563" algn="l" rtl="0" eaLnBrk="0" fontAlgn="base" hangingPunct="0">
              <a:spcBef>
                <a:spcPct val="20000"/>
              </a:spcBef>
              <a:spcAft>
                <a:spcPct val="0"/>
              </a:spcAft>
              <a:buClr>
                <a:schemeClr val="bg1"/>
              </a:buClr>
              <a:buSzPct val="80000"/>
              <a:buFont typeface="Arial" panose="020B0604020202020204" pitchFamily="34" charset="0"/>
              <a:buChar char="-"/>
              <a:defRPr sz="2000" kern="1200">
                <a:solidFill>
                  <a:schemeClr val="bg1"/>
                </a:solidFill>
                <a:latin typeface="+mn-lt"/>
                <a:ea typeface="MS PGothic" pitchFamily="34"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rPr>
              <a:t>Έσοδα</a:t>
            </a:r>
            <a:r>
              <a:rPr kumimoji="0" lang="en-GB" altLang="el-GR" sz="2800" b="0" i="0" u="none" strike="noStrike" kern="1200" cap="none" spc="0" normalizeH="0" baseline="0" noProof="0" dirty="0">
                <a:ln>
                  <a:noFill/>
                </a:ln>
                <a:solidFill>
                  <a:srgbClr val="000000"/>
                </a:solidFill>
                <a:effectLst/>
                <a:uLnTx/>
                <a:uFillTx/>
                <a:latin typeface="Arial Narrow" panose="020B0606020202030204" pitchFamily="34" charset="0"/>
              </a:rPr>
              <a:t> από συνεργασίες μάρκετινγκ (με χρέωση είτε CPA είτε CPC)</a:t>
            </a:r>
            <a:endPar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l-GR" altLang="el-GR" sz="2800" dirty="0">
                <a:solidFill>
                  <a:srgbClr val="000000"/>
                </a:solidFill>
                <a:latin typeface="Arial Narrow" panose="020B0606020202030204" pitchFamily="34" charset="0"/>
              </a:rPr>
              <a:t>Το κόστος για τον διαφημιζόμενο (ή τα έσοδα του εκδότη) για κάθε αποτέλεσμα, όπως μια προοπτική πώλησης, ή μια πώληση, που προκύπτει μετά το άνοιγμα ενός συνδέσμου που οδηγεί στην τοποθεσία Ιστού ενός τρίτου</a:t>
            </a:r>
            <a:endParaRPr kumimoji="0" lang="el-GR" altLang="el-GR" sz="2800" b="0" i="0" u="none" strike="noStrike" kern="1200" cap="none" spc="0" normalizeH="0" baseline="0" noProof="0" dirty="0">
              <a:ln>
                <a:noFill/>
              </a:ln>
              <a:solidFill>
                <a:srgbClr val="000000"/>
              </a:solidFill>
              <a:effectLst/>
              <a:uLnTx/>
              <a:uFillTx/>
              <a:latin typeface="Arial Narrow" panose="020B0606020202030204" pitchFamily="34" charset="0"/>
            </a:endParaRP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r>
              <a:rPr lang="el-GR" altLang="el-GR" sz="2800" dirty="0">
                <a:solidFill>
                  <a:srgbClr val="000000"/>
                </a:solidFill>
                <a:latin typeface="Arial Narrow" panose="020B0606020202030204" pitchFamily="34" charset="0"/>
              </a:rPr>
              <a:t>Βασίζονται στην Προμήθεια</a:t>
            </a:r>
          </a:p>
          <a:p>
            <a:pPr marL="381000" marR="0" lvl="0" indent="-3810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defRPr/>
            </a:pPr>
            <a:endParaRPr kumimoji="0" lang="en-GB" altLang="el-GR" sz="2400" b="0" i="0" u="none" strike="noStrike" kern="1200" cap="none" spc="0" normalizeH="0" baseline="0" noProof="0" dirty="0">
              <a:ln>
                <a:noFill/>
              </a:ln>
              <a:solidFill>
                <a:srgbClr val="000000"/>
              </a:solidFill>
              <a:effectLst/>
              <a:uLnTx/>
              <a:uFillTx/>
              <a:latin typeface="Arial Narrow" panose="020B0606020202030204" pitchFamily="34" charset="0"/>
            </a:endParaRPr>
          </a:p>
        </p:txBody>
      </p:sp>
    </p:spTree>
    <p:extLst>
      <p:ext uri="{BB962C8B-B14F-4D97-AF65-F5344CB8AC3E}">
        <p14:creationId xmlns:p14="http://schemas.microsoft.com/office/powerpoint/2010/main" val="2604619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2" name="Text Box 4">
            <a:extLst>
              <a:ext uri="{FF2B5EF4-FFF2-40B4-BE49-F238E27FC236}">
                <a16:creationId xmlns:a16="http://schemas.microsoft.com/office/drawing/2014/main" id="{08DF4995-A443-42AE-83C4-C738D8969E3F}"/>
              </a:ext>
            </a:extLst>
          </p:cNvPr>
          <p:cNvSpPr txBox="1">
            <a:spLocks noChangeArrowheads="1"/>
          </p:cNvSpPr>
          <p:nvPr/>
        </p:nvSpPr>
        <p:spPr bwMode="auto">
          <a:xfrm>
            <a:off x="0" y="935315"/>
            <a:ext cx="8858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buSzPct val="100000"/>
              <a:buFont typeface="Wingdings" panose="05000000000000000000" pitchFamily="2" charset="2"/>
              <a:buChar char="§"/>
            </a:pPr>
            <a:r>
              <a:rPr lang="en-GB" altLang="el-GR" b="1" dirty="0">
                <a:solidFill>
                  <a:srgbClr val="000000"/>
                </a:solidFill>
                <a:effectLst>
                  <a:outerShdw blurRad="38100" dist="38100" dir="2700000" algn="tl">
                    <a:srgbClr val="000000">
                      <a:alpha val="43137"/>
                    </a:srgbClr>
                  </a:outerShdw>
                </a:effectLst>
                <a:latin typeface="Arial Narrow" panose="020B0606020202030204" pitchFamily="34" charset="0"/>
              </a:rPr>
              <a:t>Πα</a:t>
            </a:r>
            <a:r>
              <a:rPr lang="en-GB" altLang="el-GR" b="1" dirty="0" err="1">
                <a:solidFill>
                  <a:srgbClr val="000000"/>
                </a:solidFill>
                <a:effectLst>
                  <a:outerShdw blurRad="38100" dist="38100" dir="2700000" algn="tl">
                    <a:srgbClr val="000000">
                      <a:alpha val="43137"/>
                    </a:srgbClr>
                  </a:outerShdw>
                </a:effectLst>
                <a:latin typeface="Arial Narrow" panose="020B0606020202030204" pitchFamily="34" charset="0"/>
              </a:rPr>
              <a:t>ράδειγμ</a:t>
            </a:r>
            <a:r>
              <a:rPr lang="en-GB" altLang="el-GR" b="1" dirty="0">
                <a:solidFill>
                  <a:srgbClr val="000000"/>
                </a:solidFill>
                <a:effectLst>
                  <a:outerShdw blurRad="38100" dist="38100" dir="2700000" algn="tl">
                    <a:srgbClr val="000000">
                      <a:alpha val="43137"/>
                    </a:srgbClr>
                  </a:outerShdw>
                </a:effectLst>
                <a:latin typeface="Arial Narrow" panose="020B0606020202030204" pitchFamily="34" charset="0"/>
              </a:rPr>
              <a:t>α λογιστικού φύλλου για τον υπολογισμό του μοντέλου εσόδων μιας τοποθεσίας Ιστού</a:t>
            </a:r>
          </a:p>
        </p:txBody>
      </p:sp>
      <p:pic>
        <p:nvPicPr>
          <p:cNvPr id="13" name="Εικόνα 1">
            <a:extLst>
              <a:ext uri="{FF2B5EF4-FFF2-40B4-BE49-F238E27FC236}">
                <a16:creationId xmlns:a16="http://schemas.microsoft.com/office/drawing/2014/main" id="{980A1FFF-B0DC-422D-AE04-CB49A9632D66}"/>
              </a:ext>
            </a:extLst>
          </p:cNvPr>
          <p:cNvPicPr>
            <a:picLocks noChangeAspect="1"/>
          </p:cNvPicPr>
          <p:nvPr/>
        </p:nvPicPr>
        <p:blipFill>
          <a:blip r:embed="rId6" cstate="print">
            <a:extLst>
              <a:ext uri="{28A0092B-C50C-407E-A947-70E740481C1C}">
                <a14:useLocalDpi xmlns:a14="http://schemas.microsoft.com/office/drawing/2010/main" val="0"/>
              </a:ext>
            </a:extLst>
          </a:blip>
          <a:srcRect t="-529" b="40089"/>
          <a:stretch>
            <a:fillRect/>
          </a:stretch>
        </p:blipFill>
        <p:spPr bwMode="auto">
          <a:xfrm>
            <a:off x="385335" y="1714370"/>
            <a:ext cx="7107237"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859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2" name="Text Box 4">
            <a:extLst>
              <a:ext uri="{FF2B5EF4-FFF2-40B4-BE49-F238E27FC236}">
                <a16:creationId xmlns:a16="http://schemas.microsoft.com/office/drawing/2014/main" id="{08DF4995-A443-42AE-83C4-C738D8969E3F}"/>
              </a:ext>
            </a:extLst>
          </p:cNvPr>
          <p:cNvSpPr txBox="1">
            <a:spLocks noChangeArrowheads="1"/>
          </p:cNvSpPr>
          <p:nvPr/>
        </p:nvSpPr>
        <p:spPr bwMode="auto">
          <a:xfrm>
            <a:off x="0" y="935315"/>
            <a:ext cx="8858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buSzPct val="100000"/>
              <a:buFont typeface="Wingdings" panose="05000000000000000000" pitchFamily="2" charset="2"/>
              <a:buChar char="§"/>
            </a:pPr>
            <a:r>
              <a:rPr lang="en-GB" altLang="el-GR" b="1" dirty="0">
                <a:solidFill>
                  <a:srgbClr val="000000"/>
                </a:solidFill>
                <a:effectLst>
                  <a:outerShdw blurRad="38100" dist="38100" dir="2700000" algn="tl">
                    <a:srgbClr val="000000">
                      <a:alpha val="43137"/>
                    </a:srgbClr>
                  </a:outerShdw>
                </a:effectLst>
                <a:latin typeface="Arial Narrow" panose="020B0606020202030204" pitchFamily="34" charset="0"/>
              </a:rPr>
              <a:t>Πα</a:t>
            </a:r>
            <a:r>
              <a:rPr lang="en-GB" altLang="el-GR" b="1" dirty="0" err="1">
                <a:solidFill>
                  <a:srgbClr val="000000"/>
                </a:solidFill>
                <a:effectLst>
                  <a:outerShdw blurRad="38100" dist="38100" dir="2700000" algn="tl">
                    <a:srgbClr val="000000">
                      <a:alpha val="43137"/>
                    </a:srgbClr>
                  </a:outerShdw>
                </a:effectLst>
                <a:latin typeface="Arial Narrow" panose="020B0606020202030204" pitchFamily="34" charset="0"/>
              </a:rPr>
              <a:t>ράδειγμ</a:t>
            </a:r>
            <a:r>
              <a:rPr lang="en-GB" altLang="el-GR" b="1" dirty="0">
                <a:solidFill>
                  <a:srgbClr val="000000"/>
                </a:solidFill>
                <a:effectLst>
                  <a:outerShdw blurRad="38100" dist="38100" dir="2700000" algn="tl">
                    <a:srgbClr val="000000">
                      <a:alpha val="43137"/>
                    </a:srgbClr>
                  </a:outerShdw>
                </a:effectLst>
                <a:latin typeface="Arial Narrow" panose="020B0606020202030204" pitchFamily="34" charset="0"/>
              </a:rPr>
              <a:t>α λογιστικού φύλλου για τον υπολογισμό του μοντέλου εσόδων μιας τοποθεσίας Ιστού</a:t>
            </a:r>
          </a:p>
        </p:txBody>
      </p:sp>
      <p:pic>
        <p:nvPicPr>
          <p:cNvPr id="14" name="Εικόνα 3">
            <a:extLst>
              <a:ext uri="{FF2B5EF4-FFF2-40B4-BE49-F238E27FC236}">
                <a16:creationId xmlns:a16="http://schemas.microsoft.com/office/drawing/2014/main" id="{C7801F01-DD0E-4247-8A97-DE208A0A9719}"/>
              </a:ext>
            </a:extLst>
          </p:cNvPr>
          <p:cNvPicPr>
            <a:picLocks noChangeAspect="1"/>
          </p:cNvPicPr>
          <p:nvPr/>
        </p:nvPicPr>
        <p:blipFill>
          <a:blip r:embed="rId6">
            <a:extLst>
              <a:ext uri="{28A0092B-C50C-407E-A947-70E740481C1C}">
                <a14:useLocalDpi xmlns:a14="http://schemas.microsoft.com/office/drawing/2010/main" val="0"/>
              </a:ext>
            </a:extLst>
          </a:blip>
          <a:srcRect t="59485" b="327"/>
          <a:stretch>
            <a:fillRect/>
          </a:stretch>
        </p:blipFill>
        <p:spPr bwMode="auto">
          <a:xfrm>
            <a:off x="291839" y="1876169"/>
            <a:ext cx="8640856" cy="389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43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2" name="Text Box 4">
            <a:extLst>
              <a:ext uri="{FF2B5EF4-FFF2-40B4-BE49-F238E27FC236}">
                <a16:creationId xmlns:a16="http://schemas.microsoft.com/office/drawing/2014/main" id="{08DF4995-A443-42AE-83C4-C738D8969E3F}"/>
              </a:ext>
            </a:extLst>
          </p:cNvPr>
          <p:cNvSpPr txBox="1">
            <a:spLocks noChangeArrowheads="1"/>
          </p:cNvSpPr>
          <p:nvPr/>
        </p:nvSpPr>
        <p:spPr bwMode="auto">
          <a:xfrm>
            <a:off x="0" y="93531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buSzPct val="100000"/>
              <a:buFont typeface="Wingdings" panose="05000000000000000000" pitchFamily="2" charset="2"/>
              <a:buChar char="§"/>
            </a:pPr>
            <a:r>
              <a:rPr lang="el-GR" altLang="el-GR" sz="3600" b="1" dirty="0">
                <a:solidFill>
                  <a:srgbClr val="000000"/>
                </a:solidFill>
                <a:effectLst>
                  <a:outerShdw blurRad="38100" dist="38100" dir="2700000" algn="tl">
                    <a:srgbClr val="000000">
                      <a:alpha val="43137"/>
                    </a:srgbClr>
                  </a:outerShdw>
                </a:effectLst>
                <a:latin typeface="Arial Narrow" panose="020B0606020202030204" pitchFamily="34" charset="0"/>
              </a:rPr>
              <a:t>Στρατηγική…. Τι μας ενδιαφέρει…</a:t>
            </a:r>
            <a:endParaRPr lang="en-GB" altLang="el-GR" sz="36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412767" y="1842887"/>
            <a:ext cx="8507413"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r>
              <a:rPr kumimoji="0" lang="el-GR" altLang="el-GR" sz="3200" b="0" i="0" u="none" strike="noStrike" kern="0" cap="none" spc="0" normalizeH="0" baseline="0" noProof="0" dirty="0">
                <a:ln>
                  <a:noFill/>
                </a:ln>
                <a:solidFill>
                  <a:srgbClr val="0000FF"/>
                </a:solidFill>
                <a:effectLst/>
                <a:uLnTx/>
                <a:uFillTx/>
                <a:latin typeface="Arial Narrow" panose="020B0606020202030204" pitchFamily="34" charset="0"/>
              </a:rPr>
              <a:t>Τι μας ενδιαφέρει στις Επιχειρήσεις…</a:t>
            </a:r>
            <a:endParaRPr kumimoji="0" lang="el-GR" altLang="el-GR" sz="4000" b="0" i="0" u="none" strike="noStrike" kern="0" cap="none" spc="0" normalizeH="0" baseline="0" noProof="0" dirty="0">
              <a:ln>
                <a:noFill/>
              </a:ln>
              <a:solidFill>
                <a:srgbClr val="008000"/>
              </a:solidFill>
              <a:effectLst/>
              <a:uLnTx/>
              <a:uFillTx/>
              <a:latin typeface="Arial Narrow" panose="020B0606020202030204" pitchFamily="34" charset="0"/>
            </a:endParaRPr>
          </a:p>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ü"/>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Τα Προϊόντα</a:t>
            </a:r>
          </a:p>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ü"/>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Η Διανομή</a:t>
            </a:r>
          </a:p>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ü"/>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Οι Ανταγωνιστές</a:t>
            </a:r>
          </a:p>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ü"/>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Ο Υπάρχων Ιστότοπος</a:t>
            </a:r>
          </a:p>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ü"/>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Τα τρέχοντα Πληροφοριακά Συστήματα</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n-US" altLang="el-GR"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72497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2" name="Text Box 4">
            <a:extLst>
              <a:ext uri="{FF2B5EF4-FFF2-40B4-BE49-F238E27FC236}">
                <a16:creationId xmlns:a16="http://schemas.microsoft.com/office/drawing/2014/main" id="{08DF4995-A443-42AE-83C4-C738D8969E3F}"/>
              </a:ext>
            </a:extLst>
          </p:cNvPr>
          <p:cNvSpPr txBox="1">
            <a:spLocks noChangeArrowheads="1"/>
          </p:cNvSpPr>
          <p:nvPr/>
        </p:nvSpPr>
        <p:spPr bwMode="auto">
          <a:xfrm>
            <a:off x="0" y="93531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buSzPct val="100000"/>
              <a:buFont typeface="Wingdings" panose="05000000000000000000" pitchFamily="2" charset="2"/>
              <a:buChar char="§"/>
            </a:pPr>
            <a:r>
              <a:rPr lang="el-GR" altLang="el-GR" sz="3600" b="1" dirty="0">
                <a:solidFill>
                  <a:srgbClr val="000000"/>
                </a:solidFill>
                <a:effectLst>
                  <a:outerShdw blurRad="38100" dist="38100" dir="2700000" algn="tl">
                    <a:srgbClr val="000000">
                      <a:alpha val="43137"/>
                    </a:srgbClr>
                  </a:outerShdw>
                </a:effectLst>
                <a:latin typeface="Arial Narrow" panose="020B0606020202030204" pitchFamily="34" charset="0"/>
              </a:rPr>
              <a:t>Τι μας ενδιαφέρει…</a:t>
            </a:r>
            <a:endParaRPr lang="en-GB" altLang="el-GR" sz="36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
        <p:nvSpPr>
          <p:cNvPr id="14" name="Rectangle 3">
            <a:extLst>
              <a:ext uri="{FF2B5EF4-FFF2-40B4-BE49-F238E27FC236}">
                <a16:creationId xmlns:a16="http://schemas.microsoft.com/office/drawing/2014/main" id="{3C20511C-045A-48C7-B451-FBAAE30A2274}"/>
              </a:ext>
            </a:extLst>
          </p:cNvPr>
          <p:cNvSpPr txBox="1">
            <a:spLocks noChangeArrowheads="1"/>
          </p:cNvSpPr>
          <p:nvPr/>
        </p:nvSpPr>
        <p:spPr bwMode="auto">
          <a:xfrm>
            <a:off x="318293" y="1781811"/>
            <a:ext cx="8507413"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ü"/>
              <a:tabLst/>
              <a:defRPr/>
            </a:pPr>
            <a:r>
              <a:rPr kumimoji="0" lang="el-GR" altLang="el-GR" sz="3200" b="0" i="0" u="none" strike="noStrike" kern="0" cap="none" spc="0" normalizeH="0" baseline="0" noProof="0" dirty="0">
                <a:ln>
                  <a:noFill/>
                </a:ln>
                <a:solidFill>
                  <a:srgbClr val="008000"/>
                </a:solidFill>
                <a:effectLst/>
                <a:uLnTx/>
                <a:uFillTx/>
                <a:latin typeface="Arial"/>
                <a:ea typeface="+mn-ea"/>
                <a:cs typeface="+mn-cs"/>
              </a:rPr>
              <a:t>Στρατηγικά θέματα που αφορούν το ηλεκτρονικό επιχειρείν</a:t>
            </a: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ü"/>
              <a:tabLst/>
              <a:defRPr/>
            </a:pPr>
            <a:r>
              <a:rPr kumimoji="0" lang="el-GR" altLang="el-GR" sz="3200" b="0" i="0" u="none" strike="noStrike" kern="0" cap="none" spc="0" normalizeH="0" baseline="0" noProof="0" dirty="0">
                <a:ln>
                  <a:noFill/>
                </a:ln>
                <a:solidFill>
                  <a:srgbClr val="FF0000"/>
                </a:solidFill>
                <a:effectLst/>
                <a:uLnTx/>
                <a:uFillTx/>
                <a:latin typeface="Arial"/>
                <a:ea typeface="+mn-ea"/>
                <a:cs typeface="+mn-cs"/>
              </a:rPr>
              <a:t>Κλασικό εργαλείο στρατηγικής των 7Σ (7</a:t>
            </a:r>
            <a:r>
              <a:rPr kumimoji="0" lang="en-US" altLang="el-GR" sz="3200" b="0" i="0" u="none" strike="noStrike" kern="0" cap="none" spc="0" normalizeH="0" baseline="0" noProof="0" dirty="0">
                <a:ln>
                  <a:noFill/>
                </a:ln>
                <a:solidFill>
                  <a:srgbClr val="FF0000"/>
                </a:solidFill>
                <a:effectLst/>
                <a:uLnTx/>
                <a:uFillTx/>
                <a:latin typeface="Arial"/>
                <a:ea typeface="+mn-ea"/>
                <a:cs typeface="+mn-cs"/>
              </a:rPr>
              <a:t>S) </a:t>
            </a:r>
            <a:r>
              <a:rPr kumimoji="0" lang="el-GR" altLang="el-GR" sz="3200" b="0" i="0" u="none" strike="noStrike" kern="0" cap="none" spc="0" normalizeH="0" baseline="0" noProof="0" dirty="0">
                <a:ln>
                  <a:noFill/>
                </a:ln>
                <a:solidFill>
                  <a:srgbClr val="FF0000"/>
                </a:solidFill>
                <a:effectLst/>
                <a:uLnTx/>
                <a:uFillTx/>
                <a:latin typeface="Arial"/>
                <a:ea typeface="+mn-ea"/>
                <a:cs typeface="+mn-cs"/>
              </a:rPr>
              <a:t>της </a:t>
            </a:r>
            <a:r>
              <a:rPr kumimoji="0" lang="en-US" altLang="el-GR" sz="3200" b="0" i="0" u="none" strike="noStrike" kern="0" cap="none" spc="0" normalizeH="0" baseline="0" noProof="0" dirty="0">
                <a:ln>
                  <a:noFill/>
                </a:ln>
                <a:solidFill>
                  <a:srgbClr val="FF0000"/>
                </a:solidFill>
                <a:effectLst/>
                <a:uLnTx/>
                <a:uFillTx/>
                <a:latin typeface="Arial"/>
                <a:ea typeface="+mn-ea"/>
                <a:cs typeface="+mn-cs"/>
              </a:rPr>
              <a:t>McKinsey</a:t>
            </a:r>
            <a:endParaRPr kumimoji="0" lang="el-GR" altLang="el-GR" sz="3200" b="0" i="0" u="none" strike="noStrike" kern="0" cap="none" spc="0" normalizeH="0" baseline="0" noProof="0" dirty="0">
              <a:ln>
                <a:noFill/>
              </a:ln>
              <a:solidFill>
                <a:srgbClr val="FF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ü"/>
              <a:tabLst/>
              <a:defRPr/>
            </a:pPr>
            <a:r>
              <a:rPr kumimoji="0" lang="el-GR" altLang="el-GR" sz="3200" b="0" i="0" u="none" strike="noStrike" kern="0" cap="none" spc="0" normalizeH="0" baseline="0" noProof="0" dirty="0">
                <a:ln>
                  <a:noFill/>
                </a:ln>
                <a:solidFill>
                  <a:srgbClr val="0000FF"/>
                </a:solidFill>
                <a:effectLst/>
                <a:uLnTx/>
                <a:uFillTx/>
                <a:latin typeface="Arial"/>
                <a:ea typeface="+mn-ea"/>
                <a:cs typeface="+mn-cs"/>
              </a:rPr>
              <a:t>Πτυχές που πρέπει να καλυφθούν όταν αναπτύσσουμε μια στρατηγική ηλεκτρονικού επιχειρείν</a:t>
            </a: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r>
              <a:rPr kumimoji="0" lang="el-GR" altLang="el-GR" sz="3600" b="0" i="0" u="none" strike="noStrike" kern="0" cap="none" spc="0" normalizeH="0" baseline="0" noProof="0" dirty="0">
                <a:ln>
                  <a:noFill/>
                </a:ln>
                <a:solidFill>
                  <a:srgbClr val="008000"/>
                </a:solidFill>
                <a:effectLst/>
                <a:uLnTx/>
                <a:uFillTx/>
                <a:latin typeface="Arial"/>
                <a:ea typeface="+mn-ea"/>
                <a:cs typeface="+mn-cs"/>
              </a:rPr>
              <a:t>	</a:t>
            </a:r>
            <a:endParaRPr kumimoji="0" lang="en-US" altLang="el-GR"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35002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2" name="Text Box 4">
            <a:extLst>
              <a:ext uri="{FF2B5EF4-FFF2-40B4-BE49-F238E27FC236}">
                <a16:creationId xmlns:a16="http://schemas.microsoft.com/office/drawing/2014/main" id="{08DF4995-A443-42AE-83C4-C738D8969E3F}"/>
              </a:ext>
            </a:extLst>
          </p:cNvPr>
          <p:cNvSpPr txBox="1">
            <a:spLocks noChangeArrowheads="1"/>
          </p:cNvSpPr>
          <p:nvPr/>
        </p:nvSpPr>
        <p:spPr bwMode="auto">
          <a:xfrm>
            <a:off x="0" y="93531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buSzPct val="100000"/>
              <a:buFont typeface="Wingdings" panose="05000000000000000000" pitchFamily="2" charset="2"/>
              <a:buChar char="§"/>
            </a:pPr>
            <a:r>
              <a:rPr lang="el-GR" altLang="el-GR" sz="3600" b="1" dirty="0">
                <a:solidFill>
                  <a:srgbClr val="000000"/>
                </a:solidFill>
                <a:effectLst>
                  <a:outerShdw blurRad="38100" dist="38100" dir="2700000" algn="tl">
                    <a:srgbClr val="000000">
                      <a:alpha val="43137"/>
                    </a:srgbClr>
                  </a:outerShdw>
                </a:effectLst>
                <a:latin typeface="Arial Narrow" panose="020B0606020202030204" pitchFamily="34" charset="0"/>
              </a:rPr>
              <a:t>Τι μας ενδιαφέρει…</a:t>
            </a:r>
            <a:endParaRPr lang="en-GB" altLang="el-GR" sz="36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pic>
        <p:nvPicPr>
          <p:cNvPr id="3" name="Εικόνα 2">
            <a:extLst>
              <a:ext uri="{FF2B5EF4-FFF2-40B4-BE49-F238E27FC236}">
                <a16:creationId xmlns:a16="http://schemas.microsoft.com/office/drawing/2014/main" id="{D58921FC-35C5-410C-B277-B8054A7ED4A8}"/>
              </a:ext>
            </a:extLst>
          </p:cNvPr>
          <p:cNvPicPr>
            <a:picLocks noChangeAspect="1"/>
          </p:cNvPicPr>
          <p:nvPr/>
        </p:nvPicPr>
        <p:blipFill>
          <a:blip r:embed="rId6"/>
          <a:stretch>
            <a:fillRect/>
          </a:stretch>
        </p:blipFill>
        <p:spPr>
          <a:xfrm>
            <a:off x="198161" y="1703682"/>
            <a:ext cx="8769583" cy="4500076"/>
          </a:xfrm>
          <a:prstGeom prst="rect">
            <a:avLst/>
          </a:prstGeom>
        </p:spPr>
      </p:pic>
    </p:spTree>
    <p:extLst>
      <p:ext uri="{BB962C8B-B14F-4D97-AF65-F5344CB8AC3E}">
        <p14:creationId xmlns:p14="http://schemas.microsoft.com/office/powerpoint/2010/main" val="99859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2" name="Text Box 4">
            <a:extLst>
              <a:ext uri="{FF2B5EF4-FFF2-40B4-BE49-F238E27FC236}">
                <a16:creationId xmlns:a16="http://schemas.microsoft.com/office/drawing/2014/main" id="{08DF4995-A443-42AE-83C4-C738D8969E3F}"/>
              </a:ext>
            </a:extLst>
          </p:cNvPr>
          <p:cNvSpPr txBox="1">
            <a:spLocks noChangeArrowheads="1"/>
          </p:cNvSpPr>
          <p:nvPr/>
        </p:nvSpPr>
        <p:spPr bwMode="auto">
          <a:xfrm>
            <a:off x="0" y="93531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lgn="ctr">
              <a:buSzPct val="100000"/>
              <a:buFont typeface="Wingdings" panose="05000000000000000000" pitchFamily="2" charset="2"/>
              <a:buChar char="§"/>
            </a:pPr>
            <a:r>
              <a:rPr lang="el-GR" altLang="el-GR" sz="3600" b="1" dirty="0">
                <a:solidFill>
                  <a:srgbClr val="000000"/>
                </a:solidFill>
                <a:effectLst>
                  <a:outerShdw blurRad="38100" dist="38100" dir="2700000" algn="tl">
                    <a:srgbClr val="000000">
                      <a:alpha val="43137"/>
                    </a:srgbClr>
                  </a:outerShdw>
                </a:effectLst>
                <a:latin typeface="Arial Narrow" panose="020B0606020202030204" pitchFamily="34" charset="0"/>
              </a:rPr>
              <a:t>Τι μας ενδιαφέρει…</a:t>
            </a:r>
            <a:endParaRPr lang="en-GB" altLang="el-GR" sz="3600"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pic>
        <p:nvPicPr>
          <p:cNvPr id="13" name="Picture 3" descr="C01NF010">
            <a:extLst>
              <a:ext uri="{FF2B5EF4-FFF2-40B4-BE49-F238E27FC236}">
                <a16:creationId xmlns:a16="http://schemas.microsoft.com/office/drawing/2014/main" id="{FA3988EB-B04E-4ACE-8996-5FC60EC22D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6112" y="1580791"/>
            <a:ext cx="4149700" cy="459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47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5" name="Rectangle 2">
            <a:extLst>
              <a:ext uri="{FF2B5EF4-FFF2-40B4-BE49-F238E27FC236}">
                <a16:creationId xmlns:a16="http://schemas.microsoft.com/office/drawing/2014/main" id="{5E57EABE-2C65-45D4-9777-59D907FC458C}"/>
              </a:ext>
            </a:extLst>
          </p:cNvPr>
          <p:cNvSpPr txBox="1">
            <a:spLocks noChangeArrowheads="1"/>
          </p:cNvSpPr>
          <p:nvPr/>
        </p:nvSpPr>
        <p:spPr>
          <a:xfrm>
            <a:off x="647700" y="336977"/>
            <a:ext cx="7543800" cy="7874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ltLang="el-GR" sz="3500" dirty="0"/>
            </a:br>
            <a:r>
              <a:rPr lang="en-US" altLang="el-GR" sz="5800" b="1" dirty="0">
                <a:effectLst>
                  <a:outerShdw blurRad="38100" dist="38100" dir="2700000" algn="tl">
                    <a:srgbClr val="000000">
                      <a:alpha val="43137"/>
                    </a:srgbClr>
                  </a:outerShdw>
                </a:effectLst>
                <a:latin typeface="Arial Narrow" panose="020B0606020202030204" pitchFamily="34" charset="0"/>
              </a:rPr>
              <a:t>e-</a:t>
            </a:r>
            <a:r>
              <a:rPr lang="el-GR" altLang="el-GR" sz="5800" b="1" dirty="0">
                <a:effectLst>
                  <a:outerShdw blurRad="38100" dist="38100" dir="2700000" algn="tl">
                    <a:srgbClr val="000000">
                      <a:alpha val="43137"/>
                    </a:srgbClr>
                  </a:outerShdw>
                </a:effectLst>
                <a:latin typeface="Arial Narrow" panose="020B0606020202030204" pitchFamily="34" charset="0"/>
              </a:rPr>
              <a:t>Επιχειρείν στη ζωή μας</a:t>
            </a:r>
            <a:endParaRPr lang="el-GR" altLang="el-GR" sz="3600" b="1" dirty="0">
              <a:solidFill>
                <a:srgbClr val="0000FF"/>
              </a:solidFill>
              <a:effectLst>
                <a:outerShdw blurRad="38100" dist="38100" dir="2700000" algn="tl">
                  <a:srgbClr val="000000">
                    <a:alpha val="43137"/>
                  </a:srgbClr>
                </a:outerShdw>
              </a:effectLst>
              <a:latin typeface="Arial Narrow" panose="020B0606020202030204" pitchFamily="34" charset="0"/>
            </a:endParaRPr>
          </a:p>
        </p:txBody>
      </p:sp>
      <p:sp>
        <p:nvSpPr>
          <p:cNvPr id="14" name="Rectangle 3">
            <a:extLst>
              <a:ext uri="{FF2B5EF4-FFF2-40B4-BE49-F238E27FC236}">
                <a16:creationId xmlns:a16="http://schemas.microsoft.com/office/drawing/2014/main" id="{44FDE486-0C5A-45D1-8850-DDAD564130D8}"/>
              </a:ext>
            </a:extLst>
          </p:cNvPr>
          <p:cNvSpPr txBox="1">
            <a:spLocks noChangeArrowheads="1"/>
          </p:cNvSpPr>
          <p:nvPr/>
        </p:nvSpPr>
        <p:spPr bwMode="auto">
          <a:xfrm>
            <a:off x="431800" y="836613"/>
            <a:ext cx="8507413" cy="4899025"/>
          </a:xfrm>
          <a:prstGeom prst="rect">
            <a:avLst/>
          </a:prstGeom>
          <a:noFill/>
          <a:ln w="9525">
            <a:noFill/>
            <a:miter lim="800000"/>
            <a:headEnd/>
            <a:tailEnd/>
          </a:ln>
        </p:spPr>
        <p:txBody>
          <a:bodyPr/>
          <a:lstStyle/>
          <a:p>
            <a:pPr marL="342900" indent="-342900" fontAlgn="base">
              <a:spcBef>
                <a:spcPct val="20000"/>
              </a:spcBef>
              <a:spcAft>
                <a:spcPct val="0"/>
              </a:spcAft>
              <a:buClr>
                <a:srgbClr val="330066"/>
              </a:buClr>
              <a:buSzPct val="70000"/>
              <a:buFont typeface="Wingdings" pitchFamily="2" charset="2"/>
              <a:buNone/>
              <a:defRPr/>
            </a:pPr>
            <a:r>
              <a:rPr lang="el-GR" sz="3200" kern="0" dirty="0">
                <a:solidFill>
                  <a:srgbClr val="000000"/>
                </a:solidFill>
                <a:latin typeface="Arial"/>
              </a:rPr>
              <a:t>	</a:t>
            </a:r>
            <a:endParaRPr lang="en-GB" altLang="ko-KR" sz="3000" kern="0" dirty="0">
              <a:solidFill>
                <a:srgbClr val="0000FF"/>
              </a:solidFill>
              <a:latin typeface="Arial"/>
              <a:ea typeface="굴림" charset="-127"/>
            </a:endParaRPr>
          </a:p>
          <a:p>
            <a:pPr marL="858837" lvl="1" indent="-514350" fontAlgn="base">
              <a:spcBef>
                <a:spcPct val="20000"/>
              </a:spcBef>
              <a:spcAft>
                <a:spcPct val="0"/>
              </a:spcAft>
              <a:buSzPct val="100000"/>
              <a:defRPr/>
            </a:pPr>
            <a:r>
              <a:rPr lang="el-GR" sz="2800" kern="0" dirty="0">
                <a:solidFill>
                  <a:srgbClr val="FF0000"/>
                </a:solidFill>
                <a:effectLst>
                  <a:outerShdw blurRad="38100" dist="38100" dir="2700000" algn="tl">
                    <a:srgbClr val="C0C0C0"/>
                  </a:outerShdw>
                </a:effectLst>
                <a:latin typeface="Arial"/>
              </a:rPr>
              <a:t>	</a:t>
            </a:r>
            <a:r>
              <a:rPr lang="el-GR" sz="2800" kern="0" dirty="0">
                <a:solidFill>
                  <a:srgbClr val="000000"/>
                </a:solidFill>
                <a:effectLst>
                  <a:outerShdw blurRad="38100" dist="38100" dir="2700000" algn="tl">
                    <a:srgbClr val="C0C0C0"/>
                  </a:outerShdw>
                </a:effectLst>
                <a:latin typeface="Arial Narrow" panose="020B0606020202030204" pitchFamily="34" charset="0"/>
              </a:rPr>
              <a:t>Είναι σημαντικό, οι εταιρείες που προσφέρουν υπηρεσίες ΗΕ, να δημιουργούν μια ξεκάθαρη: </a:t>
            </a:r>
          </a:p>
          <a:p>
            <a:pPr marL="858837" lvl="1" indent="-514350" fontAlgn="base">
              <a:spcBef>
                <a:spcPct val="20000"/>
              </a:spcBef>
              <a:spcAft>
                <a:spcPct val="0"/>
              </a:spcAft>
              <a:buSzPct val="100000"/>
              <a:defRPr/>
            </a:pPr>
            <a:r>
              <a:rPr lang="el-GR" sz="2800" kern="0" dirty="0">
                <a:solidFill>
                  <a:srgbClr val="000000"/>
                </a:solidFill>
                <a:effectLst>
                  <a:outerShdw blurRad="38100" dist="38100" dir="2700000" algn="tl">
                    <a:srgbClr val="C0C0C0"/>
                  </a:outerShdw>
                </a:effectLst>
                <a:latin typeface="Arial Narrow" panose="020B0606020202030204" pitchFamily="34" charset="0"/>
              </a:rPr>
              <a:t>	</a:t>
            </a:r>
            <a:r>
              <a:rPr lang="el-GR" sz="2800" kern="0" dirty="0">
                <a:solidFill>
                  <a:srgbClr val="FF0000"/>
                </a:solidFill>
                <a:effectLst>
                  <a:outerShdw blurRad="38100" dist="38100" dir="2700000" algn="tl">
                    <a:srgbClr val="C0C0C0"/>
                  </a:outerShdw>
                </a:effectLst>
                <a:latin typeface="Arial Narrow" panose="020B0606020202030204" pitchFamily="34" charset="0"/>
              </a:rPr>
              <a:t>Δικτυακή πρόταση Αξίας </a:t>
            </a:r>
            <a:endParaRPr lang="en-US" sz="28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defRPr/>
            </a:pPr>
            <a:r>
              <a:rPr lang="en-US" sz="2800" kern="0" dirty="0">
                <a:solidFill>
                  <a:srgbClr val="FF0000"/>
                </a:solidFill>
                <a:effectLst>
                  <a:outerShdw blurRad="38100" dist="38100" dir="2700000" algn="tl">
                    <a:srgbClr val="C0C0C0"/>
                  </a:outerShdw>
                </a:effectLst>
                <a:latin typeface="Arial Narrow" panose="020B0606020202030204" pitchFamily="34" charset="0"/>
              </a:rPr>
              <a:t>	</a:t>
            </a:r>
            <a:r>
              <a:rPr lang="el-GR" sz="2800" kern="0" dirty="0">
                <a:solidFill>
                  <a:srgbClr val="FF0000"/>
                </a:solidFill>
                <a:effectLst>
                  <a:outerShdw blurRad="38100" dist="38100" dir="2700000" algn="tl">
                    <a:srgbClr val="C0C0C0"/>
                  </a:outerShdw>
                </a:effectLst>
                <a:latin typeface="Arial Narrow" panose="020B0606020202030204" pitchFamily="34" charset="0"/>
              </a:rPr>
              <a:t>(</a:t>
            </a:r>
            <a:r>
              <a:rPr lang="en-US" sz="2800" kern="0" dirty="0">
                <a:solidFill>
                  <a:srgbClr val="FF0000"/>
                </a:solidFill>
                <a:effectLst>
                  <a:outerShdw blurRad="38100" dist="38100" dir="2700000" algn="tl">
                    <a:srgbClr val="C0C0C0"/>
                  </a:outerShdw>
                </a:effectLst>
                <a:latin typeface="Arial Narrow" panose="020B0606020202030204" pitchFamily="34" charset="0"/>
              </a:rPr>
              <a:t>Online Value Proposition - OVP)</a:t>
            </a:r>
          </a:p>
          <a:p>
            <a:pPr marL="692150" lvl="1" indent="-347663" fontAlgn="base">
              <a:spcBef>
                <a:spcPct val="20000"/>
              </a:spcBef>
              <a:spcAft>
                <a:spcPct val="0"/>
              </a:spcAft>
              <a:buSzPct val="100000"/>
              <a:buFont typeface="Wingdings" pitchFamily="2" charset="2"/>
              <a:buChar char="ü"/>
              <a:defRPr/>
            </a:pPr>
            <a:r>
              <a:rPr lang="el-GR" sz="2800" kern="0" dirty="0">
                <a:solidFill>
                  <a:srgbClr val="0000FF"/>
                </a:solidFill>
                <a:effectLst>
                  <a:outerShdw blurRad="38100" dist="38100" dir="2700000" algn="tl">
                    <a:srgbClr val="C0C0C0"/>
                  </a:outerShdw>
                </a:effectLst>
                <a:latin typeface="Arial Narrow" panose="020B0606020202030204" pitchFamily="34" charset="0"/>
              </a:rPr>
              <a:t>μια δήλωση για τα οφέλη των δικτυακών υπηρεσιών </a:t>
            </a:r>
          </a:p>
          <a:p>
            <a:pPr marL="692150" lvl="1" indent="-347663" fontAlgn="base">
              <a:spcBef>
                <a:spcPct val="20000"/>
              </a:spcBef>
              <a:spcAft>
                <a:spcPct val="0"/>
              </a:spcAft>
              <a:buSzPct val="100000"/>
              <a:buFont typeface="Wingdings" pitchFamily="2" charset="2"/>
              <a:buChar char="ü"/>
              <a:defRPr/>
            </a:pPr>
            <a:r>
              <a:rPr lang="el-GR" sz="2800" kern="0" dirty="0">
                <a:solidFill>
                  <a:srgbClr val="000000"/>
                </a:solidFill>
                <a:effectLst>
                  <a:outerShdw blurRad="38100" dist="38100" dir="2700000" algn="tl">
                    <a:srgbClr val="C0C0C0"/>
                  </a:outerShdw>
                </a:effectLst>
                <a:latin typeface="Arial Narrow" panose="020B0606020202030204" pitchFamily="34" charset="0"/>
              </a:rPr>
              <a:t>που ενισχύει τη βασική πρόταση </a:t>
            </a:r>
          </a:p>
          <a:p>
            <a:pPr marL="692150" lvl="1" indent="-347663" fontAlgn="base">
              <a:spcBef>
                <a:spcPct val="20000"/>
              </a:spcBef>
              <a:spcAft>
                <a:spcPct val="0"/>
              </a:spcAft>
              <a:buSzPct val="100000"/>
              <a:buFont typeface="Wingdings" pitchFamily="2" charset="2"/>
              <a:buChar char="ü"/>
              <a:defRPr/>
            </a:pPr>
            <a:r>
              <a:rPr lang="el-GR" sz="2800" kern="0" dirty="0">
                <a:solidFill>
                  <a:srgbClr val="008000"/>
                </a:solidFill>
                <a:effectLst>
                  <a:outerShdw blurRad="38100" dist="38100" dir="2700000" algn="tl">
                    <a:srgbClr val="C0C0C0"/>
                  </a:outerShdw>
                </a:effectLst>
                <a:latin typeface="Arial Narrow" panose="020B0606020202030204" pitchFamily="34" charset="0"/>
              </a:rPr>
              <a:t>και διαφοροποιεί τα προϊόντα που προσφέρει η επιχείρηση</a:t>
            </a:r>
          </a:p>
          <a:p>
            <a:pPr marL="692150" lvl="1" indent="-347663" fontAlgn="base">
              <a:spcBef>
                <a:spcPct val="20000"/>
              </a:spcBef>
              <a:spcAft>
                <a:spcPct val="0"/>
              </a:spcAft>
              <a:buSzPct val="100000"/>
              <a:buFont typeface="Wingdings" pitchFamily="2" charset="2"/>
              <a:buChar char="ü"/>
              <a:defRPr/>
            </a:pPr>
            <a:r>
              <a:rPr lang="el-GR" sz="2800" kern="0" dirty="0">
                <a:solidFill>
                  <a:srgbClr val="800080"/>
                </a:solidFill>
                <a:effectLst>
                  <a:outerShdw blurRad="38100" dist="38100" dir="2700000" algn="tl">
                    <a:srgbClr val="C0C0C0"/>
                  </a:outerShdw>
                </a:effectLst>
                <a:latin typeface="Arial Narrow" panose="020B0606020202030204" pitchFamily="34" charset="0"/>
              </a:rPr>
              <a:t>από τα προϊόντα των ανταγωνιστών</a:t>
            </a:r>
          </a:p>
          <a:p>
            <a:pPr marL="692150" lvl="1" indent="-347663" fontAlgn="base">
              <a:spcBef>
                <a:spcPct val="20000"/>
              </a:spcBef>
              <a:spcAft>
                <a:spcPct val="0"/>
              </a:spcAft>
              <a:buSzPct val="100000"/>
              <a:defRPr/>
            </a:pPr>
            <a:endParaRPr lang="el-GR" sz="2800" kern="0" dirty="0">
              <a:solidFill>
                <a:srgbClr val="0000FF"/>
              </a:solidFill>
              <a:effectLst>
                <a:outerShdw blurRad="38100" dist="38100" dir="2700000" algn="tl">
                  <a:srgbClr val="C0C0C0"/>
                </a:outerShdw>
              </a:effectLst>
              <a:latin typeface="Arial"/>
            </a:endParaRPr>
          </a:p>
          <a:p>
            <a:pPr marL="692150" lvl="1" indent="-347663" fontAlgn="base">
              <a:spcBef>
                <a:spcPct val="20000"/>
              </a:spcBef>
              <a:spcAft>
                <a:spcPct val="0"/>
              </a:spcAft>
              <a:buClr>
                <a:srgbClr val="669999"/>
              </a:buClr>
              <a:buSzPct val="70000"/>
              <a:defRPr/>
            </a:pPr>
            <a:r>
              <a:rPr lang="el-GR" sz="2800" kern="0" dirty="0">
                <a:solidFill>
                  <a:srgbClr val="0000FF"/>
                </a:solidFill>
                <a:effectLst>
                  <a:outerShdw blurRad="38100" dist="38100" dir="2700000" algn="tl">
                    <a:srgbClr val="C0C0C0"/>
                  </a:outerShdw>
                </a:effectLst>
                <a:latin typeface="Arial"/>
              </a:rPr>
              <a:t>	</a:t>
            </a:r>
            <a:endParaRPr lang="el-GR" sz="2800" kern="0" dirty="0">
              <a:solidFill>
                <a:srgbClr val="000000"/>
              </a:solidFill>
              <a:effectLst>
                <a:outerShdw blurRad="38100" dist="38100" dir="2700000" algn="tl">
                  <a:srgbClr val="C0C0C0"/>
                </a:outerShdw>
              </a:effectLst>
              <a:latin typeface="Arial"/>
            </a:endParaRPr>
          </a:p>
          <a:p>
            <a:pPr marL="692150" lvl="1" indent="-347663" fontAlgn="base">
              <a:spcBef>
                <a:spcPct val="20000"/>
              </a:spcBef>
              <a:spcAft>
                <a:spcPct val="0"/>
              </a:spcAft>
              <a:buClr>
                <a:srgbClr val="669999"/>
              </a:buClr>
              <a:buSzPct val="70000"/>
              <a:defRPr/>
            </a:pPr>
            <a:r>
              <a:rPr lang="el-GR" sz="2800" kern="0" dirty="0">
                <a:solidFill>
                  <a:srgbClr val="0000FF"/>
                </a:solidFill>
                <a:effectLst>
                  <a:outerShdw blurRad="38100" dist="38100" dir="2700000" algn="tl">
                    <a:srgbClr val="C0C0C0"/>
                  </a:outerShdw>
                </a:effectLst>
                <a:latin typeface="Arial"/>
              </a:rPr>
              <a:t>	</a:t>
            </a:r>
          </a:p>
          <a:p>
            <a:pPr marL="692150" lvl="1" indent="-347663" fontAlgn="base">
              <a:spcBef>
                <a:spcPct val="20000"/>
              </a:spcBef>
              <a:spcAft>
                <a:spcPct val="0"/>
              </a:spcAft>
              <a:buClr>
                <a:srgbClr val="669999"/>
              </a:buClr>
              <a:buSzPct val="70000"/>
              <a:buFont typeface="Wingdings" pitchFamily="2" charset="2"/>
              <a:buChar char="l"/>
              <a:defRPr/>
            </a:pPr>
            <a:endParaRPr lang="en-US" sz="2800" kern="0" dirty="0">
              <a:solidFill>
                <a:srgbClr val="008000"/>
              </a:solidFill>
              <a:effectLst>
                <a:outerShdw blurRad="38100" dist="38100" dir="2700000" algn="tl">
                  <a:srgbClr val="C0C0C0"/>
                </a:outerShdw>
              </a:effectLst>
              <a:latin typeface="Arial"/>
            </a:endParaRPr>
          </a:p>
          <a:p>
            <a:pPr marL="342900" indent="-342900" fontAlgn="base">
              <a:spcBef>
                <a:spcPct val="20000"/>
              </a:spcBef>
              <a:spcAft>
                <a:spcPct val="0"/>
              </a:spcAft>
              <a:buClr>
                <a:srgbClr val="330066"/>
              </a:buClr>
              <a:buSzPct val="70000"/>
              <a:defRPr/>
            </a:pPr>
            <a:endParaRPr lang="en-GB" altLang="ko-KR" sz="3000" kern="0" dirty="0">
              <a:solidFill>
                <a:srgbClr val="000000"/>
              </a:solidFill>
              <a:latin typeface="Arial"/>
              <a:ea typeface="굴림" charset="-127"/>
            </a:endParaRPr>
          </a:p>
          <a:p>
            <a:pPr marL="342900" indent="-342900" fontAlgn="base">
              <a:spcBef>
                <a:spcPct val="20000"/>
              </a:spcBef>
              <a:spcAft>
                <a:spcPct val="0"/>
              </a:spcAft>
              <a:buClr>
                <a:srgbClr val="330066"/>
              </a:buClr>
              <a:buSzPct val="70000"/>
              <a:buFont typeface="Wingdings" pitchFamily="2" charset="2"/>
              <a:buNone/>
              <a:defRPr/>
            </a:pPr>
            <a:endParaRPr lang="en-US" sz="3200" kern="0" dirty="0">
              <a:solidFill>
                <a:srgbClr val="000000"/>
              </a:solidFill>
              <a:latin typeface="Arial"/>
            </a:endParaRPr>
          </a:p>
          <a:p>
            <a:pPr marL="342900" indent="-342900" algn="ctr" fontAlgn="base">
              <a:spcBef>
                <a:spcPct val="0"/>
              </a:spcBef>
              <a:spcAft>
                <a:spcPct val="0"/>
              </a:spcAft>
              <a:defRPr/>
            </a:pPr>
            <a:endParaRPr lang="en-US" sz="2800" kern="0" dirty="0">
              <a:solidFill>
                <a:srgbClr val="000000"/>
              </a:solidFill>
              <a:latin typeface="Arial"/>
            </a:endParaRPr>
          </a:p>
          <a:p>
            <a:pPr marL="342900" indent="-342900" fontAlgn="base">
              <a:spcBef>
                <a:spcPct val="20000"/>
              </a:spcBef>
              <a:spcAft>
                <a:spcPct val="0"/>
              </a:spcAft>
              <a:buClr>
                <a:srgbClr val="330066"/>
              </a:buClr>
              <a:buSzPct val="70000"/>
              <a:defRPr/>
            </a:pPr>
            <a:endParaRPr lang="el-GR" sz="2800" kern="0" dirty="0">
              <a:solidFill>
                <a:srgbClr val="000000"/>
              </a:solidFill>
              <a:latin typeface="Arial"/>
            </a:endParaRPr>
          </a:p>
        </p:txBody>
      </p:sp>
    </p:spTree>
    <p:extLst>
      <p:ext uri="{BB962C8B-B14F-4D97-AF65-F5344CB8AC3E}">
        <p14:creationId xmlns:p14="http://schemas.microsoft.com/office/powerpoint/2010/main" val="2164111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pic>
        <p:nvPicPr>
          <p:cNvPr id="4" name="Εικόνα 3">
            <a:extLst>
              <a:ext uri="{FF2B5EF4-FFF2-40B4-BE49-F238E27FC236}">
                <a16:creationId xmlns:a16="http://schemas.microsoft.com/office/drawing/2014/main" id="{9F150DB1-065E-4213-B12A-17163950FC89}"/>
              </a:ext>
            </a:extLst>
          </p:cNvPr>
          <p:cNvPicPr>
            <a:picLocks noChangeAspect="1"/>
          </p:cNvPicPr>
          <p:nvPr/>
        </p:nvPicPr>
        <p:blipFill>
          <a:blip r:embed="rId6"/>
          <a:stretch>
            <a:fillRect/>
          </a:stretch>
        </p:blipFill>
        <p:spPr>
          <a:xfrm>
            <a:off x="659392" y="948062"/>
            <a:ext cx="7905750" cy="5372100"/>
          </a:xfrm>
          <a:prstGeom prst="rect">
            <a:avLst/>
          </a:prstGeom>
        </p:spPr>
      </p:pic>
    </p:spTree>
    <p:extLst>
      <p:ext uri="{BB962C8B-B14F-4D97-AF65-F5344CB8AC3E}">
        <p14:creationId xmlns:p14="http://schemas.microsoft.com/office/powerpoint/2010/main" val="2146357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228600" y="1026735"/>
            <a:ext cx="8507413"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Η πληρωμένη διαφήμιση είναι κάθε είδος διαφήμισης που πρέπει να πληρώσ</a:t>
            </a:r>
            <a:r>
              <a:rPr lang="el-GR" altLang="el-GR" sz="3200" kern="0" dirty="0">
                <a:solidFill>
                  <a:srgbClr val="5219F3"/>
                </a:solidFill>
                <a:latin typeface="Arial Narrow" panose="020B0606020202030204" pitchFamily="34" charset="0"/>
              </a:rPr>
              <a:t>ει κανείς ώστε να πετύχει το σκοπό του</a:t>
            </a:r>
          </a:p>
          <a:p>
            <a:pPr lvl="0" eaLnBrk="1" hangingPunct="1">
              <a:buClr>
                <a:srgbClr val="330066"/>
              </a:buClr>
              <a:buSzPct val="100000"/>
              <a:buFont typeface="Wingdings" panose="05000000000000000000" pitchFamily="2" charset="2"/>
              <a:buChar char="§"/>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έναντι της ιδιόκτητης </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(owned) </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ή κερδισμένης </a:t>
            </a:r>
            <a:r>
              <a:rPr lang="en-GB" altLang="el-GR" sz="3200" kern="0" dirty="0">
                <a:solidFill>
                  <a:srgbClr val="5219F3"/>
                </a:solidFill>
                <a:latin typeface="Arial Narrow" panose="020B0606020202030204" pitchFamily="34" charset="0"/>
              </a:rPr>
              <a:t>(earned) </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διαφήμισης</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lang="el-GR" altLang="el-GR" sz="3200" kern="0" dirty="0">
                <a:solidFill>
                  <a:srgbClr val="5219F3"/>
                </a:solidFill>
                <a:latin typeface="Arial Narrow" panose="020B0606020202030204" pitchFamily="34" charset="0"/>
              </a:rPr>
              <a:t>οι διαφημιστές πληρώνουν τον κάτοχο του διαφημιστικού χώρου, σε αντάλλαγμα για τη χρήση αυτού του χώρου</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endParaRPr lang="en-US" altLang="el-GR" sz="3200" kern="0" dirty="0">
              <a:solidFill>
                <a:srgbClr val="5219F3"/>
              </a:solidFill>
              <a:latin typeface="Arial Narrow" panose="020B0606020202030204" pitchFamily="34" charset="0"/>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Text Box 4">
            <a:extLst>
              <a:ext uri="{FF2B5EF4-FFF2-40B4-BE49-F238E27FC236}">
                <a16:creationId xmlns:a16="http://schemas.microsoft.com/office/drawing/2014/main" id="{29484267-9A39-4737-A9CB-0AFD4A998946}"/>
              </a:ext>
            </a:extLst>
          </p:cNvPr>
          <p:cNvSpPr txBox="1">
            <a:spLocks noChangeArrowheads="1"/>
          </p:cNvSpPr>
          <p:nvPr/>
        </p:nvSpPr>
        <p:spPr bwMode="auto">
          <a:xfrm>
            <a:off x="-228600" y="28065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buSzPct val="100000"/>
            </a:pPr>
            <a:r>
              <a:rPr lang="en-GB" altLang="el-GR" sz="3600" dirty="0">
                <a:solidFill>
                  <a:srgbClr val="00B050"/>
                </a:solidFill>
                <a:effectLst>
                  <a:outerShdw blurRad="38100" dist="38100" dir="2700000" algn="tl">
                    <a:srgbClr val="000000">
                      <a:alpha val="43137"/>
                    </a:srgbClr>
                  </a:outerShdw>
                </a:effectLst>
                <a:latin typeface="Arial Narrow" panose="020B0606020202030204" pitchFamily="34" charset="0"/>
              </a:rPr>
              <a:t>paid advertising</a:t>
            </a:r>
          </a:p>
        </p:txBody>
      </p:sp>
    </p:spTree>
    <p:extLst>
      <p:ext uri="{BB962C8B-B14F-4D97-AF65-F5344CB8AC3E}">
        <p14:creationId xmlns:p14="http://schemas.microsoft.com/office/powerpoint/2010/main" val="98214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228600" y="1026735"/>
            <a:ext cx="8507413"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330066"/>
              </a:buClr>
              <a:buSzPct val="100000"/>
              <a:buNone/>
              <a:tabLst/>
              <a:defRPr/>
            </a:pPr>
            <a:endParaRPr lang="en-US" altLang="el-GR" sz="3200" kern="0" dirty="0">
              <a:solidFill>
                <a:srgbClr val="5219F3"/>
              </a:solidFill>
              <a:latin typeface="Arial Narrow" panose="020B0606020202030204" pitchFamily="34" charset="0"/>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Text Box 4">
            <a:extLst>
              <a:ext uri="{FF2B5EF4-FFF2-40B4-BE49-F238E27FC236}">
                <a16:creationId xmlns:a16="http://schemas.microsoft.com/office/drawing/2014/main" id="{29484267-9A39-4737-A9CB-0AFD4A998946}"/>
              </a:ext>
            </a:extLst>
          </p:cNvPr>
          <p:cNvSpPr txBox="1">
            <a:spLocks noChangeArrowheads="1"/>
          </p:cNvSpPr>
          <p:nvPr/>
        </p:nvSpPr>
        <p:spPr bwMode="auto">
          <a:xfrm>
            <a:off x="-228600" y="28065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buSzPct val="100000"/>
            </a:pPr>
            <a:r>
              <a:rPr lang="en-GB" altLang="el-GR" sz="3600" dirty="0">
                <a:solidFill>
                  <a:srgbClr val="00B050"/>
                </a:solidFill>
                <a:effectLst>
                  <a:outerShdw blurRad="38100" dist="38100" dir="2700000" algn="tl">
                    <a:srgbClr val="000000">
                      <a:alpha val="43137"/>
                    </a:srgbClr>
                  </a:outerShdw>
                </a:effectLst>
                <a:latin typeface="Arial Narrow" panose="020B0606020202030204" pitchFamily="34" charset="0"/>
              </a:rPr>
              <a:t>paid advertising</a:t>
            </a:r>
          </a:p>
        </p:txBody>
      </p:sp>
      <p:pic>
        <p:nvPicPr>
          <p:cNvPr id="6" name="Εικόνα 5">
            <a:extLst>
              <a:ext uri="{FF2B5EF4-FFF2-40B4-BE49-F238E27FC236}">
                <a16:creationId xmlns:a16="http://schemas.microsoft.com/office/drawing/2014/main" id="{4D79D652-AD5E-45FB-ACC3-871B92087E98}"/>
              </a:ext>
            </a:extLst>
          </p:cNvPr>
          <p:cNvPicPr>
            <a:picLocks noChangeAspect="1"/>
          </p:cNvPicPr>
          <p:nvPr/>
        </p:nvPicPr>
        <p:blipFill>
          <a:blip r:embed="rId6"/>
          <a:stretch>
            <a:fillRect/>
          </a:stretch>
        </p:blipFill>
        <p:spPr>
          <a:xfrm>
            <a:off x="633412" y="1204912"/>
            <a:ext cx="7877175" cy="4448175"/>
          </a:xfrm>
          <a:prstGeom prst="rect">
            <a:avLst/>
          </a:prstGeom>
        </p:spPr>
      </p:pic>
    </p:spTree>
    <p:extLst>
      <p:ext uri="{BB962C8B-B14F-4D97-AF65-F5344CB8AC3E}">
        <p14:creationId xmlns:p14="http://schemas.microsoft.com/office/powerpoint/2010/main" val="1462250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228600" y="1026735"/>
            <a:ext cx="8507413"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Η τιμή που καταβάλλεται για τον διαφημιστικό χώρο διευθετείται συχνά μέσω μιας διαδικασίας υποβολής προσφορών μεταξύ </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των διαφημιστών (</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marketers) </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και του κατόχου του διαφημιστικού χώρου</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 (ad space owner)</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Υπάρχουν διάφορες κατηγορίες, όπως πληρωμή ανά κλικ (PPC), πληρωμή ανά εμφάνιση (PPI) και διαφημίσεις προβολής</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 (Display Ads)</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endParaRPr lang="en-US" altLang="el-GR" sz="3200" kern="0" dirty="0">
              <a:solidFill>
                <a:srgbClr val="5219F3"/>
              </a:solidFill>
              <a:latin typeface="Arial Narrow" panose="020B0606020202030204" pitchFamily="34" charset="0"/>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Text Box 4">
            <a:extLst>
              <a:ext uri="{FF2B5EF4-FFF2-40B4-BE49-F238E27FC236}">
                <a16:creationId xmlns:a16="http://schemas.microsoft.com/office/drawing/2014/main" id="{A1698D5F-401D-494D-B261-E1DB66DCFEAA}"/>
              </a:ext>
            </a:extLst>
          </p:cNvPr>
          <p:cNvSpPr txBox="1">
            <a:spLocks noChangeArrowheads="1"/>
          </p:cNvSpPr>
          <p:nvPr/>
        </p:nvSpPr>
        <p:spPr bwMode="auto">
          <a:xfrm>
            <a:off x="-228600" y="28065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buSzPct val="100000"/>
            </a:pPr>
            <a:r>
              <a:rPr lang="en-GB" altLang="el-GR" sz="3600" dirty="0">
                <a:solidFill>
                  <a:srgbClr val="00B050"/>
                </a:solidFill>
                <a:effectLst>
                  <a:outerShdw blurRad="38100" dist="38100" dir="2700000" algn="tl">
                    <a:srgbClr val="000000">
                      <a:alpha val="43137"/>
                    </a:srgbClr>
                  </a:outerShdw>
                </a:effectLst>
                <a:latin typeface="Arial Narrow" panose="020B0606020202030204" pitchFamily="34" charset="0"/>
              </a:rPr>
              <a:t>paid advertising</a:t>
            </a:r>
          </a:p>
        </p:txBody>
      </p:sp>
    </p:spTree>
    <p:extLst>
      <p:ext uri="{BB962C8B-B14F-4D97-AF65-F5344CB8AC3E}">
        <p14:creationId xmlns:p14="http://schemas.microsoft.com/office/powerpoint/2010/main" val="966449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228600" y="1026735"/>
            <a:ext cx="8507413"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οι αποτελεσματικές καμπάνιες μάρκετινγκ αξιοποιούν όλα τα κανάλια για τη διαφήμιση</a:t>
            </a:r>
            <a:endPar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endParaRP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παρόλο που η πληρωμένη διαφήμιση κοστίζει περισσότερο από τις </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a:t>
            </a:r>
            <a:r>
              <a:rPr lang="el-GR" altLang="el-GR" sz="3200" kern="0" dirty="0">
                <a:solidFill>
                  <a:srgbClr val="5219F3"/>
                </a:solidFill>
                <a:latin typeface="Arial Narrow" panose="020B0606020202030204" pitchFamily="34" charset="0"/>
              </a:rPr>
              <a:t>ιδιόκτητες’ ή κερδισμένες </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διαφημίσεις</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οι πληρωμένες φόρμες είναι ένας αποτελεσματικός τρόπος για να κάνουμε γνωστό το όνομα μιας εταιρείας στο ευρύ κοινό.</a:t>
            </a:r>
            <a:endParaRPr lang="en-US" altLang="el-GR" sz="3200" kern="0" dirty="0">
              <a:solidFill>
                <a:srgbClr val="5219F3"/>
              </a:solidFill>
              <a:latin typeface="Arial Narrow" panose="020B0606020202030204" pitchFamily="34" charset="0"/>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Text Box 4">
            <a:extLst>
              <a:ext uri="{FF2B5EF4-FFF2-40B4-BE49-F238E27FC236}">
                <a16:creationId xmlns:a16="http://schemas.microsoft.com/office/drawing/2014/main" id="{6A59B3A5-EA47-4082-A18B-E5526BB3F3C6}"/>
              </a:ext>
            </a:extLst>
          </p:cNvPr>
          <p:cNvSpPr txBox="1">
            <a:spLocks noChangeArrowheads="1"/>
          </p:cNvSpPr>
          <p:nvPr/>
        </p:nvSpPr>
        <p:spPr bwMode="auto">
          <a:xfrm>
            <a:off x="-228600" y="28065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buSzPct val="100000"/>
            </a:pPr>
            <a:r>
              <a:rPr lang="en-GB" altLang="el-GR" sz="3600" dirty="0">
                <a:solidFill>
                  <a:srgbClr val="00B050"/>
                </a:solidFill>
                <a:effectLst>
                  <a:outerShdw blurRad="38100" dist="38100" dir="2700000" algn="tl">
                    <a:srgbClr val="000000">
                      <a:alpha val="43137"/>
                    </a:srgbClr>
                  </a:outerShdw>
                </a:effectLst>
                <a:latin typeface="Arial Narrow" panose="020B0606020202030204" pitchFamily="34" charset="0"/>
              </a:rPr>
              <a:t>paid advertising</a:t>
            </a:r>
          </a:p>
        </p:txBody>
      </p:sp>
    </p:spTree>
    <p:extLst>
      <p:ext uri="{BB962C8B-B14F-4D97-AF65-F5344CB8AC3E}">
        <p14:creationId xmlns:p14="http://schemas.microsoft.com/office/powerpoint/2010/main" val="1583598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318293" y="969347"/>
            <a:ext cx="8507413" cy="53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οι πληρωμένες διαφημίσεις εμφανίζονται συνήθως στους χρήστες </a:t>
            </a:r>
          </a:p>
          <a:p>
            <a:pPr lvl="1" eaLnBrk="1" hangingPunct="1">
              <a:buClr>
                <a:srgbClr val="330066"/>
              </a:buClr>
              <a:buSzPct val="100000"/>
              <a:buFont typeface="Wingdings" panose="05000000000000000000" pitchFamily="2" charset="2"/>
              <a:buChar char="ü"/>
              <a:defRPr/>
            </a:pPr>
            <a:r>
              <a:rPr kumimoji="0" lang="el-GR" altLang="el-GR" sz="2800" b="0" i="0" u="none" strike="noStrike" kern="0" cap="none" spc="0" normalizeH="0" baseline="0" noProof="0" dirty="0">
                <a:ln>
                  <a:noFill/>
                </a:ln>
                <a:effectLst/>
                <a:uLnTx/>
                <a:uFillTx/>
                <a:latin typeface="Arial Narrow" panose="020B0606020202030204" pitchFamily="34" charset="0"/>
              </a:rPr>
              <a:t>στο πλάι</a:t>
            </a:r>
          </a:p>
          <a:p>
            <a:pPr lvl="1" eaLnBrk="1" hangingPunct="1">
              <a:buClr>
                <a:srgbClr val="330066"/>
              </a:buClr>
              <a:buSzPct val="100000"/>
              <a:buFont typeface="Wingdings" panose="05000000000000000000" pitchFamily="2" charset="2"/>
              <a:buChar char="ü"/>
              <a:defRPr/>
            </a:pPr>
            <a:r>
              <a:rPr lang="el-GR" altLang="el-GR" sz="2800" kern="0" dirty="0">
                <a:latin typeface="Arial Narrow" panose="020B0606020202030204" pitchFamily="34" charset="0"/>
              </a:rPr>
              <a:t>στις</a:t>
            </a:r>
            <a:r>
              <a:rPr kumimoji="0" lang="el-GR" altLang="el-GR" sz="2800" b="0" i="0" u="none" strike="noStrike" kern="0" cap="none" spc="0" normalizeH="0" baseline="0" noProof="0" dirty="0">
                <a:ln>
                  <a:noFill/>
                </a:ln>
                <a:effectLst/>
                <a:uLnTx/>
                <a:uFillTx/>
                <a:latin typeface="Arial Narrow" panose="020B0606020202030204" pitchFamily="34" charset="0"/>
              </a:rPr>
              <a:t> κορυφές ή</a:t>
            </a:r>
          </a:p>
          <a:p>
            <a:pPr lvl="1" eaLnBrk="1" hangingPunct="1">
              <a:buClr>
                <a:srgbClr val="330066"/>
              </a:buClr>
              <a:buSzPct val="100000"/>
              <a:buFont typeface="Wingdings" panose="05000000000000000000" pitchFamily="2" charset="2"/>
              <a:buChar char="ü"/>
              <a:defRPr/>
            </a:pPr>
            <a:r>
              <a:rPr kumimoji="0" lang="el-GR" altLang="el-GR" sz="2800" b="0" i="0" u="none" strike="noStrike" kern="0" cap="none" spc="0" normalizeH="0" baseline="0" noProof="0" dirty="0">
                <a:ln>
                  <a:noFill/>
                </a:ln>
                <a:effectLst/>
                <a:uLnTx/>
                <a:uFillTx/>
                <a:latin typeface="Arial Narrow" panose="020B0606020202030204" pitchFamily="34" charset="0"/>
              </a:rPr>
              <a:t>στον κάτω μέρος των ιστοσελίδων</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οι διαφημιστές μπορούν να πληρώσουν περισσότερα για να εμφανίσουν τις διαφημίσεις τους σε πιο δημοφιλείς ιστότοπους για να αυξήσουν την επισκεψιμότητα </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(increase traffic)</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Text Box 4">
            <a:extLst>
              <a:ext uri="{FF2B5EF4-FFF2-40B4-BE49-F238E27FC236}">
                <a16:creationId xmlns:a16="http://schemas.microsoft.com/office/drawing/2014/main" id="{6A59B3A5-EA47-4082-A18B-E5526BB3F3C6}"/>
              </a:ext>
            </a:extLst>
          </p:cNvPr>
          <p:cNvSpPr txBox="1">
            <a:spLocks noChangeArrowheads="1"/>
          </p:cNvSpPr>
          <p:nvPr/>
        </p:nvSpPr>
        <p:spPr bwMode="auto">
          <a:xfrm>
            <a:off x="-228600" y="28065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buSzPct val="100000"/>
            </a:pPr>
            <a:r>
              <a:rPr lang="en-GB" altLang="el-GR" sz="3600" dirty="0">
                <a:solidFill>
                  <a:srgbClr val="00B050"/>
                </a:solidFill>
                <a:effectLst>
                  <a:outerShdw blurRad="38100" dist="38100" dir="2700000" algn="tl">
                    <a:srgbClr val="000000">
                      <a:alpha val="43137"/>
                    </a:srgbClr>
                  </a:outerShdw>
                </a:effectLst>
                <a:latin typeface="Arial Narrow" panose="020B0606020202030204" pitchFamily="34" charset="0"/>
              </a:rPr>
              <a:t>paid advertising</a:t>
            </a:r>
          </a:p>
        </p:txBody>
      </p:sp>
    </p:spTree>
    <p:extLst>
      <p:ext uri="{BB962C8B-B14F-4D97-AF65-F5344CB8AC3E}">
        <p14:creationId xmlns:p14="http://schemas.microsoft.com/office/powerpoint/2010/main" val="378629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318293" y="969347"/>
            <a:ext cx="8507413" cy="53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o</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ι διαφορετικές κατηγορίες πληρωμένων διαφημίσεων - PPC, PPI και διαφημίσεις προβολής - επιτρέπουν στους </a:t>
            </a:r>
            <a:r>
              <a:rPr lang="el-GR" altLang="el-GR" sz="3200" kern="0" dirty="0">
                <a:solidFill>
                  <a:srgbClr val="5219F3"/>
                </a:solidFill>
                <a:latin typeface="Arial Narrow" panose="020B0606020202030204" pitchFamily="34" charset="0"/>
              </a:rPr>
              <a:t>διαφημιστές</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 να προσαρμόσουν περαιτέρω τις καμπάνιες τους</a:t>
            </a:r>
            <a:endPar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endParaRP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η αυξανόμενη δημοτικότητα των κοινωνικών μέσων ενημέρωσης μετέτρεψε πρόσφατα ιστότοπους όπως το Facebook, το </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Instagram,</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 το LinkedIn</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 </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το </a:t>
            </a:r>
            <a:r>
              <a:rPr kumimoji="0" lang="en-GB" altLang="el-GR" sz="3200" b="0" i="0" u="none" strike="noStrike" kern="0" cap="none" spc="0" normalizeH="0" baseline="0" noProof="0" dirty="0">
                <a:ln>
                  <a:noFill/>
                </a:ln>
                <a:solidFill>
                  <a:srgbClr val="5219F3"/>
                </a:solidFill>
                <a:effectLst/>
                <a:uLnTx/>
                <a:uFillTx/>
                <a:latin typeface="Arial Narrow" panose="020B0606020202030204" pitchFamily="34" charset="0"/>
              </a:rPr>
              <a:t>TikTok</a:t>
            </a:r>
            <a:r>
              <a:rPr kumimoji="0" lang="el-GR" altLang="el-GR" sz="3200" b="0" i="0" u="none" strike="noStrike" kern="0" cap="none" spc="0" normalizeH="0" baseline="0" noProof="0">
                <a:ln>
                  <a:noFill/>
                </a:ln>
                <a:solidFill>
                  <a:srgbClr val="5219F3"/>
                </a:solidFill>
                <a:effectLst/>
                <a:uLnTx/>
                <a:uFillTx/>
                <a:latin typeface="Arial Narrow" panose="020B0606020202030204" pitchFamily="34" charset="0"/>
              </a:rPr>
              <a:t>, </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σε αποτελεσματικές πλατφόρμες για πληρωμένες διαφημίσεις.</a:t>
            </a: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Text Box 4">
            <a:extLst>
              <a:ext uri="{FF2B5EF4-FFF2-40B4-BE49-F238E27FC236}">
                <a16:creationId xmlns:a16="http://schemas.microsoft.com/office/drawing/2014/main" id="{6A59B3A5-EA47-4082-A18B-E5526BB3F3C6}"/>
              </a:ext>
            </a:extLst>
          </p:cNvPr>
          <p:cNvSpPr txBox="1">
            <a:spLocks noChangeArrowheads="1"/>
          </p:cNvSpPr>
          <p:nvPr/>
        </p:nvSpPr>
        <p:spPr bwMode="auto">
          <a:xfrm>
            <a:off x="-228600" y="28065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buSzPct val="100000"/>
            </a:pPr>
            <a:r>
              <a:rPr lang="en-GB" altLang="el-GR" sz="3600" dirty="0">
                <a:solidFill>
                  <a:srgbClr val="00B050"/>
                </a:solidFill>
                <a:effectLst>
                  <a:outerShdw blurRad="38100" dist="38100" dir="2700000" algn="tl">
                    <a:srgbClr val="000000">
                      <a:alpha val="43137"/>
                    </a:srgbClr>
                  </a:outerShdw>
                </a:effectLst>
                <a:latin typeface="Arial Narrow" panose="020B0606020202030204" pitchFamily="34" charset="0"/>
              </a:rPr>
              <a:t>paid advertising</a:t>
            </a:r>
          </a:p>
        </p:txBody>
      </p:sp>
    </p:spTree>
    <p:extLst>
      <p:ext uri="{BB962C8B-B14F-4D97-AF65-F5344CB8AC3E}">
        <p14:creationId xmlns:p14="http://schemas.microsoft.com/office/powerpoint/2010/main" val="3329410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318293" y="969347"/>
            <a:ext cx="8507413" cy="53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Λέγεται για το</a:t>
            </a:r>
            <a:r>
              <a:rPr kumimoji="0" lang="en-US" altLang="el-GR" sz="3200" b="0" i="0" u="none" strike="noStrike" kern="0" cap="none" spc="0" normalizeH="0" baseline="0" noProof="0" dirty="0">
                <a:ln>
                  <a:noFill/>
                </a:ln>
                <a:solidFill>
                  <a:srgbClr val="5219F3"/>
                </a:solidFill>
                <a:effectLst/>
                <a:uLnTx/>
                <a:uFillTx/>
                <a:latin typeface="Arial Narrow" panose="020B0606020202030204" pitchFamily="34" charset="0"/>
              </a:rPr>
              <a:t> digital marketing</a:t>
            </a:r>
            <a:r>
              <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rPr>
              <a:t> ότι</a:t>
            </a:r>
            <a:r>
              <a:rPr kumimoji="0" lang="en-US" altLang="el-GR" sz="3200" b="0" i="0" u="none" strike="noStrike" kern="0" cap="none" spc="0" normalizeH="0" baseline="0" noProof="0" dirty="0">
                <a:ln>
                  <a:noFill/>
                </a:ln>
                <a:solidFill>
                  <a:srgbClr val="5219F3"/>
                </a:solidFill>
                <a:effectLst/>
                <a:uLnTx/>
                <a:uFillTx/>
                <a:latin typeface="Arial Narrow" panose="020B0606020202030204" pitchFamily="34" charset="0"/>
              </a:rPr>
              <a:t>: </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n-US" altLang="el-GR" sz="3200" b="0" i="0" u="none" strike="noStrike" kern="0" cap="none" spc="0" normalizeH="0" baseline="0" noProof="0" dirty="0">
                <a:ln>
                  <a:noFill/>
                </a:ln>
                <a:solidFill>
                  <a:srgbClr val="FF0000"/>
                </a:solidFill>
                <a:effectLst/>
                <a:uLnTx/>
                <a:uFillTx/>
                <a:latin typeface="Arial Narrow" panose="020B0606020202030204" pitchFamily="34" charset="0"/>
              </a:rPr>
              <a:t>“The best place to hide a dead body is on the second page of a Google search.” </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lang="el-GR" altLang="el-GR" sz="3200" kern="0" dirty="0">
                <a:solidFill>
                  <a:srgbClr val="5219F3"/>
                </a:solidFill>
                <a:latin typeface="Arial Narrow" panose="020B0606020202030204" pitchFamily="34" charset="0"/>
              </a:rPr>
              <a:t>Υπάρχει κάποια αλήθεια σ’ αυτό!</a:t>
            </a:r>
            <a:r>
              <a:rPr kumimoji="0" lang="en-US" altLang="el-GR" sz="3200" b="0" i="0" u="none" strike="noStrike" kern="0" cap="none" spc="0" normalizeH="0" baseline="0" noProof="0" dirty="0">
                <a:ln>
                  <a:noFill/>
                </a:ln>
                <a:solidFill>
                  <a:srgbClr val="5219F3"/>
                </a:solidFill>
                <a:effectLst/>
                <a:uLnTx/>
                <a:uFillTx/>
                <a:latin typeface="Arial Narrow" panose="020B0606020202030204" pitchFamily="34" charset="0"/>
              </a:rPr>
              <a:t>.</a:t>
            </a:r>
            <a:endParaRPr kumimoji="0" lang="el-GR" altLang="el-GR" sz="3200" b="0" i="0" u="none" strike="noStrike" kern="0" cap="none" spc="0" normalizeH="0" baseline="0" noProof="0" dirty="0">
              <a:ln>
                <a:noFill/>
              </a:ln>
              <a:solidFill>
                <a:srgbClr val="5219F3"/>
              </a:solidFill>
              <a:effectLst/>
              <a:uLnTx/>
              <a:uFillTx/>
              <a:latin typeface="Arial Narrow" panose="020B0606020202030204" pitchFamily="34" charset="0"/>
            </a:endParaRP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Text Box 4">
            <a:extLst>
              <a:ext uri="{FF2B5EF4-FFF2-40B4-BE49-F238E27FC236}">
                <a16:creationId xmlns:a16="http://schemas.microsoft.com/office/drawing/2014/main" id="{6A59B3A5-EA47-4082-A18B-E5526BB3F3C6}"/>
              </a:ext>
            </a:extLst>
          </p:cNvPr>
          <p:cNvSpPr txBox="1">
            <a:spLocks noChangeArrowheads="1"/>
          </p:cNvSpPr>
          <p:nvPr/>
        </p:nvSpPr>
        <p:spPr bwMode="auto">
          <a:xfrm>
            <a:off x="-228600" y="28065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buSzPct val="100000"/>
            </a:pPr>
            <a:r>
              <a:rPr lang="en-GB" altLang="el-GR" sz="3600" dirty="0">
                <a:solidFill>
                  <a:srgbClr val="00B050"/>
                </a:solidFill>
                <a:effectLst>
                  <a:outerShdw blurRad="38100" dist="38100" dir="2700000" algn="tl">
                    <a:srgbClr val="000000">
                      <a:alpha val="43137"/>
                    </a:srgbClr>
                  </a:outerShdw>
                </a:effectLst>
                <a:latin typeface="Arial Narrow" panose="020B0606020202030204" pitchFamily="34" charset="0"/>
              </a:rPr>
              <a:t>paid advertising</a:t>
            </a:r>
          </a:p>
        </p:txBody>
      </p:sp>
    </p:spTree>
    <p:extLst>
      <p:ext uri="{BB962C8B-B14F-4D97-AF65-F5344CB8AC3E}">
        <p14:creationId xmlns:p14="http://schemas.microsoft.com/office/powerpoint/2010/main" val="2357668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0"/>
            <a:ext cx="6781800" cy="381000"/>
          </a:xfrm>
        </p:spPr>
        <p:txBody>
          <a:bodyPr>
            <a:normAutofit fontScale="90000"/>
          </a:bodyPr>
          <a:lstStyle/>
          <a:p>
            <a:pPr algn="ctr"/>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3048" y="826640"/>
            <a:ext cx="9144000" cy="5998216"/>
          </a:xfrm>
          <a:solidFill>
            <a:srgbClr val="FFFF00"/>
          </a:solidFill>
        </p:spPr>
        <p:txBody>
          <a:bodyPr>
            <a:noAutofit/>
          </a:bodyPr>
          <a:lstStyle/>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sp>
        <p:nvSpPr>
          <p:cNvPr id="2064" name="Footer Placeholder 2"/>
          <p:cNvSpPr>
            <a:spLocks noGrp="1"/>
          </p:cNvSpPr>
          <p:nvPr>
            <p:ph type="ftr" sz="quarter" idx="11"/>
          </p:nvPr>
        </p:nvSpPr>
        <p:spPr>
          <a:xfrm>
            <a:off x="-228600" y="642842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dirty="0"/>
              <a:t>Δρ. Δημήτριος Μαδυτινός – </a:t>
            </a:r>
            <a:r>
              <a:rPr lang="sv-SE" altLang="en-US" dirty="0"/>
              <a:t>eBusiness &amp; Digital Marketing  </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014D2FA-F22A-4BC2-BC97-08E19B93918D}"/>
              </a:ext>
            </a:extLst>
          </p:cNvPr>
          <p:cNvPicPr>
            <a:picLocks noChangeAspect="1"/>
          </p:cNvPicPr>
          <p:nvPr/>
        </p:nvPicPr>
        <p:blipFill>
          <a:blip r:embed="rId4"/>
          <a:stretch>
            <a:fillRect/>
          </a:stretch>
        </p:blipFill>
        <p:spPr>
          <a:xfrm>
            <a:off x="7315200" y="446171"/>
            <a:ext cx="1154540" cy="518260"/>
          </a:xfrm>
          <a:prstGeom prst="rect">
            <a:avLst/>
          </a:prstGeom>
        </p:spPr>
      </p:pic>
      <p:pic>
        <p:nvPicPr>
          <p:cNvPr id="2" name="Εικόνα 1">
            <a:extLst>
              <a:ext uri="{FF2B5EF4-FFF2-40B4-BE49-F238E27FC236}">
                <a16:creationId xmlns:a16="http://schemas.microsoft.com/office/drawing/2014/main" id="{D62E2BE6-1411-43CC-8D42-4DDFB85F94B7}"/>
              </a:ext>
            </a:extLst>
          </p:cNvPr>
          <p:cNvPicPr>
            <a:picLocks noChangeAspect="1"/>
          </p:cNvPicPr>
          <p:nvPr/>
        </p:nvPicPr>
        <p:blipFill>
          <a:blip r:embed="rId5"/>
          <a:stretch>
            <a:fillRect/>
          </a:stretch>
        </p:blipFill>
        <p:spPr>
          <a:xfrm>
            <a:off x="4612267" y="1425311"/>
            <a:ext cx="3448050" cy="381000"/>
          </a:xfrm>
          <a:prstGeom prst="rect">
            <a:avLst/>
          </a:prstGeom>
        </p:spPr>
      </p:pic>
      <p:sp>
        <p:nvSpPr>
          <p:cNvPr id="13" name="Rectangle 3">
            <a:extLst>
              <a:ext uri="{FF2B5EF4-FFF2-40B4-BE49-F238E27FC236}">
                <a16:creationId xmlns:a16="http://schemas.microsoft.com/office/drawing/2014/main" id="{6151BEA0-4DFB-4D97-8A09-5DF39CDAB288}"/>
              </a:ext>
            </a:extLst>
          </p:cNvPr>
          <p:cNvSpPr txBox="1">
            <a:spLocks noChangeArrowheads="1"/>
          </p:cNvSpPr>
          <p:nvPr/>
        </p:nvSpPr>
        <p:spPr bwMode="auto">
          <a:xfrm>
            <a:off x="318293" y="902643"/>
            <a:ext cx="8507413" cy="53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2800" b="0" i="0" u="none" strike="noStrike" kern="0" cap="none" spc="0" normalizeH="0" baseline="0" noProof="0" dirty="0">
                <a:ln>
                  <a:noFill/>
                </a:ln>
                <a:effectLst/>
                <a:uLnTx/>
                <a:uFillTx/>
                <a:latin typeface="Arial Narrow" panose="020B0606020202030204" pitchFamily="34" charset="0"/>
              </a:rPr>
              <a:t>Οι εντυπώσεις </a:t>
            </a:r>
            <a:r>
              <a:rPr kumimoji="0" lang="en-GB" altLang="el-GR" sz="2800" b="0" i="0" u="none" strike="noStrike" kern="0" cap="none" spc="0" normalizeH="0" baseline="0" noProof="0" dirty="0">
                <a:ln>
                  <a:noFill/>
                </a:ln>
                <a:effectLst/>
                <a:uLnTx/>
                <a:uFillTx/>
                <a:latin typeface="Arial Narrow" panose="020B0606020202030204" pitchFamily="34" charset="0"/>
              </a:rPr>
              <a:t>(Impressions) </a:t>
            </a:r>
            <a:r>
              <a:rPr kumimoji="0" lang="el-GR" altLang="el-GR" sz="2800" b="0" i="0" u="none" strike="noStrike" kern="0" cap="none" spc="0" normalizeH="0" baseline="0" noProof="0" dirty="0">
                <a:ln>
                  <a:noFill/>
                </a:ln>
                <a:effectLst/>
                <a:uLnTx/>
                <a:uFillTx/>
                <a:latin typeface="Arial Narrow" panose="020B0606020202030204" pitchFamily="34" charset="0"/>
              </a:rPr>
              <a:t>σημαίνει ότι πληρώνουμε για προβολή</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2800" b="0" i="0" u="none" strike="noStrike" kern="0" cap="none" spc="0" normalizeH="0" baseline="0" noProof="0" dirty="0">
                <a:ln>
                  <a:noFill/>
                </a:ln>
                <a:solidFill>
                  <a:srgbClr val="000000"/>
                </a:solidFill>
                <a:effectLst/>
                <a:uLnTx/>
                <a:uFillTx/>
                <a:latin typeface="Arial Narrow" panose="020B0606020202030204" pitchFamily="34" charset="0"/>
              </a:rPr>
              <a:t>Pay-per-Click σημαίνει ότι πληρώνουμε</a:t>
            </a:r>
            <a:r>
              <a:rPr kumimoji="0" lang="en-GB" altLang="el-GR" sz="2800" b="0" i="0" u="none" strike="noStrike" kern="0" cap="none" spc="0" normalizeH="0" baseline="0" noProof="0" dirty="0">
                <a:ln>
                  <a:noFill/>
                </a:ln>
                <a:solidFill>
                  <a:srgbClr val="000000"/>
                </a:solidFill>
                <a:effectLst/>
                <a:uLnTx/>
                <a:uFillTx/>
                <a:latin typeface="Arial Narrow" panose="020B0606020202030204" pitchFamily="34" charset="0"/>
              </a:rPr>
              <a:t> </a:t>
            </a:r>
            <a:r>
              <a:rPr kumimoji="0" lang="el-GR" altLang="el-GR" sz="2800" b="0" i="0" u="none" strike="noStrike" kern="0" cap="none" spc="0" normalizeH="0" baseline="0" noProof="0" dirty="0">
                <a:ln>
                  <a:noFill/>
                </a:ln>
                <a:solidFill>
                  <a:srgbClr val="000000"/>
                </a:solidFill>
                <a:effectLst/>
                <a:uLnTx/>
                <a:uFillTx/>
                <a:latin typeface="Arial Narrow" panose="020B0606020202030204" pitchFamily="34" charset="0"/>
              </a:rPr>
              <a:t>για την αφοσίωση και συμμετοχή</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2800" b="0" i="0" u="none" strike="noStrike" kern="0" cap="none" spc="0" normalizeH="0" baseline="0" noProof="0" dirty="0">
                <a:ln>
                  <a:noFill/>
                </a:ln>
                <a:solidFill>
                  <a:srgbClr val="000000"/>
                </a:solidFill>
                <a:effectLst/>
                <a:uLnTx/>
                <a:uFillTx/>
                <a:latin typeface="Arial Narrow" panose="020B0606020202030204" pitchFamily="34" charset="0"/>
              </a:rPr>
              <a:t>Τα κανάλια εντυπώσεων συνήθως εστιάζουν περισσότερο στην ευαισθητοποίηση ή τις προβολές (διαφημίσεις προβολής, διαφημίσεις μέσω προγραμματισμού, κ.λπ.)</a:t>
            </a: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r>
              <a:rPr kumimoji="0" lang="el-GR" altLang="el-GR" sz="2800" b="0" i="0" u="none" strike="noStrike" kern="0" cap="none" spc="0" normalizeH="0" baseline="0" noProof="0" dirty="0">
                <a:ln>
                  <a:noFill/>
                </a:ln>
                <a:solidFill>
                  <a:srgbClr val="000000"/>
                </a:solidFill>
                <a:effectLst/>
                <a:uLnTx/>
                <a:uFillTx/>
                <a:latin typeface="Arial Narrow" panose="020B0606020202030204" pitchFamily="34" charset="0"/>
              </a:rPr>
              <a:t>Τα κανάλια CPC συνήθως εστιάζουν περισσότερο στην αύξηση της επισκεψιμότητας (περισσότερο βάσει προθέσεων, δηλαδή στις περισσότερες καμπάνιες στο Facebook ή στο Google </a:t>
            </a:r>
            <a:r>
              <a:rPr kumimoji="0" lang="el-GR" altLang="el-GR" sz="2800" b="0" i="0" u="none" strike="noStrike" kern="0" cap="none" spc="0" normalizeH="0" baseline="0" noProof="0">
                <a:ln>
                  <a:noFill/>
                </a:ln>
                <a:solidFill>
                  <a:srgbClr val="000000"/>
                </a:solidFill>
                <a:effectLst/>
                <a:uLnTx/>
                <a:uFillTx/>
                <a:latin typeface="Arial Narrow" panose="020B0606020202030204" pitchFamily="34" charset="0"/>
              </a:rPr>
              <a:t>Ads)</a:t>
            </a:r>
            <a:endParaRPr kumimoji="0" lang="el-GR" altLang="el-GR" sz="2800" b="0" i="0" u="none" strike="noStrike" kern="0" cap="none" spc="0" normalizeH="0" baseline="0" noProof="0" dirty="0">
              <a:ln>
                <a:noFill/>
              </a:ln>
              <a:solidFill>
                <a:srgbClr val="000000"/>
              </a:solidFill>
              <a:effectLst/>
              <a:uLnTx/>
              <a:uFillTx/>
              <a:latin typeface="Arial Narrow" panose="020B0606020202030204" pitchFamily="34" charset="0"/>
            </a:endParaRPr>
          </a:p>
          <a:p>
            <a:pPr marR="0" lvl="0" algn="l" defTabSz="914400" rtl="0" eaLnBrk="1" fontAlgn="base" latinLnBrk="0" hangingPunct="1">
              <a:lnSpc>
                <a:spcPct val="100000"/>
              </a:lnSpc>
              <a:spcBef>
                <a:spcPct val="20000"/>
              </a:spcBef>
              <a:spcAft>
                <a:spcPct val="0"/>
              </a:spcAft>
              <a:buClr>
                <a:srgbClr val="330066"/>
              </a:buClr>
              <a:buSzPct val="100000"/>
              <a:buFont typeface="Wingdings" panose="05000000000000000000" pitchFamily="2" charset="2"/>
              <a:buChar char="§"/>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Text Box 4">
            <a:extLst>
              <a:ext uri="{FF2B5EF4-FFF2-40B4-BE49-F238E27FC236}">
                <a16:creationId xmlns:a16="http://schemas.microsoft.com/office/drawing/2014/main" id="{6A59B3A5-EA47-4082-A18B-E5526BB3F3C6}"/>
              </a:ext>
            </a:extLst>
          </p:cNvPr>
          <p:cNvSpPr txBox="1">
            <a:spLocks noChangeArrowheads="1"/>
          </p:cNvSpPr>
          <p:nvPr/>
        </p:nvSpPr>
        <p:spPr bwMode="auto">
          <a:xfrm>
            <a:off x="-228600" y="280655"/>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buSzPct val="100000"/>
            </a:pPr>
            <a:r>
              <a:rPr lang="en-GB" altLang="el-GR" sz="3600" dirty="0">
                <a:solidFill>
                  <a:srgbClr val="00B050"/>
                </a:solidFill>
                <a:effectLst>
                  <a:outerShdw blurRad="38100" dist="38100" dir="2700000" algn="tl">
                    <a:srgbClr val="000000">
                      <a:alpha val="43137"/>
                    </a:srgbClr>
                  </a:outerShdw>
                </a:effectLst>
                <a:latin typeface="Arial Narrow" panose="020B0606020202030204" pitchFamily="34" charset="0"/>
              </a:rPr>
              <a:t>paid advertising</a:t>
            </a:r>
          </a:p>
        </p:txBody>
      </p:sp>
    </p:spTree>
    <p:extLst>
      <p:ext uri="{BB962C8B-B14F-4D97-AF65-F5344CB8AC3E}">
        <p14:creationId xmlns:p14="http://schemas.microsoft.com/office/powerpoint/2010/main" val="2880265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12865" y="698252"/>
            <a:ext cx="9144000" cy="6159748"/>
          </a:xfrm>
          <a:solidFill>
            <a:srgbClr val="FFFF00"/>
          </a:solidFill>
        </p:spPr>
        <p:txBody>
          <a:bodyPr>
            <a:noAutofit/>
          </a:bodyPr>
          <a:lstStyle/>
          <a:p>
            <a:pPr marL="594360" indent="-457200">
              <a:buFont typeface="Wingdings" pitchFamily="2" charset="2"/>
              <a:buChar char="ü"/>
            </a:pPr>
            <a:endParaRPr lang="el-GR" sz="3200" dirty="0">
              <a:solidFill>
                <a:srgbClr val="5219F3"/>
              </a:solidFill>
              <a:latin typeface="Arial" pitchFamily="34" charset="0"/>
              <a:cs typeface="Arial" pitchFamily="34" charset="0"/>
            </a:endParaRPr>
          </a:p>
          <a:p>
            <a:pPr marL="137160" indent="0">
              <a:buNone/>
            </a:pPr>
            <a:r>
              <a:rPr lang="el-GR" sz="3600" dirty="0">
                <a:solidFill>
                  <a:srgbClr val="FF0000"/>
                </a:solidFill>
                <a:latin typeface="Arial Narrow" panose="020B0606020202030204" pitchFamily="34" charset="0"/>
                <a:cs typeface="Arial" pitchFamily="34" charset="0"/>
              </a:rPr>
              <a:t>Ευχαριστώ για </a:t>
            </a:r>
          </a:p>
          <a:p>
            <a:pPr marL="137160" indent="0">
              <a:buNone/>
            </a:pPr>
            <a:r>
              <a:rPr lang="el-GR" sz="3600" dirty="0">
                <a:solidFill>
                  <a:srgbClr val="FF0000"/>
                </a:solidFill>
                <a:latin typeface="Arial Narrow" panose="020B0606020202030204" pitchFamily="34" charset="0"/>
                <a:cs typeface="Arial" pitchFamily="34" charset="0"/>
              </a:rPr>
              <a:t>την παρακολούθηση και τη συμμετοχή</a:t>
            </a:r>
            <a:r>
              <a:rPr lang="en-US" sz="3600" dirty="0">
                <a:solidFill>
                  <a:srgbClr val="FF0000"/>
                </a:solidFill>
                <a:latin typeface="Arial Narrow" panose="020B0606020202030204" pitchFamily="34" charset="0"/>
                <a:cs typeface="Arial" pitchFamily="34" charset="0"/>
              </a:rPr>
              <a:t> </a:t>
            </a:r>
            <a:r>
              <a:rPr lang="el-GR" sz="3600" dirty="0">
                <a:solidFill>
                  <a:srgbClr val="FF0000"/>
                </a:solidFill>
                <a:latin typeface="Arial Narrow" panose="020B0606020202030204" pitchFamily="34" charset="0"/>
                <a:cs typeface="Arial" pitchFamily="34" charset="0"/>
              </a:rPr>
              <a:t>σας!</a:t>
            </a:r>
          </a:p>
          <a:p>
            <a:pPr marL="457200" lvl="1" indent="0">
              <a:buNone/>
            </a:pPr>
            <a:endParaRPr lang="el-GR" sz="3000" dirty="0">
              <a:solidFill>
                <a:schemeClr val="tx1"/>
              </a:solidFill>
              <a:latin typeface="Arial" pitchFamily="34" charset="0"/>
              <a:cs typeface="Arial" pitchFamily="34" charset="0"/>
            </a:endParaRPr>
          </a:p>
          <a:p>
            <a:pPr marL="137160" indent="0">
              <a:buNone/>
            </a:pPr>
            <a:endParaRPr lang="el-GR" sz="3200" dirty="0">
              <a:solidFill>
                <a:srgbClr val="5219F3"/>
              </a:solidFill>
              <a:latin typeface="Arial" pitchFamily="34" charset="0"/>
              <a:cs typeface="Arial" pitchFamily="34" charset="0"/>
            </a:endParaRPr>
          </a:p>
          <a:p>
            <a:pPr marL="594360" indent="-457200">
              <a:buFont typeface="Wingdings" pitchFamily="2" charset="2"/>
              <a:buChar char="ü"/>
            </a:pPr>
            <a:endParaRPr lang="el-GR" sz="3200" dirty="0">
              <a:solidFill>
                <a:srgbClr val="5219F3"/>
              </a:solidFill>
              <a:latin typeface="Arial" pitchFamily="34" charset="0"/>
              <a:cs typeface="Arial" pitchFamily="34" charset="0"/>
            </a:endParaRPr>
          </a:p>
          <a:p>
            <a:pPr marL="594360" indent="-457200">
              <a:buFont typeface="Wingdings" pitchFamily="2" charset="2"/>
              <a:buChar char="ü"/>
            </a:pPr>
            <a:endParaRPr lang="el-GR" sz="3200" dirty="0">
              <a:solidFill>
                <a:srgbClr val="5219F3"/>
              </a:solidFill>
              <a:latin typeface="Arial" pitchFamily="34" charset="0"/>
              <a:cs typeface="Arial" pitchFamily="34" charset="0"/>
            </a:endParaRPr>
          </a:p>
          <a:p>
            <a:pPr marL="594360" indent="-457200">
              <a:buFont typeface="Wingdings" pitchFamily="2" charset="2"/>
              <a:buChar char="ü"/>
            </a:pPr>
            <a:endParaRPr lang="el-GR" sz="3200" dirty="0">
              <a:solidFill>
                <a:srgbClr val="5219F3"/>
              </a:solidFill>
              <a:latin typeface="Arial" pitchFamily="34" charset="0"/>
              <a:cs typeface="Arial" pitchFamily="34" charset="0"/>
            </a:endParaRPr>
          </a:p>
          <a:p>
            <a:pPr marL="594360" indent="-457200">
              <a:buFont typeface="Wingdings" pitchFamily="2" charset="2"/>
              <a:buChar char="ü"/>
            </a:pPr>
            <a:endParaRPr lang="el-GR" sz="3200" dirty="0">
              <a:solidFill>
                <a:srgbClr val="5219F3"/>
              </a:solidFill>
              <a:latin typeface="Arial" pitchFamily="34" charset="0"/>
              <a:cs typeface="Arial" pitchFamily="34" charset="0"/>
            </a:endParaRPr>
          </a:p>
          <a:p>
            <a:pPr marL="137160" indent="0">
              <a:buNone/>
            </a:pPr>
            <a:endParaRPr lang="el-GR" sz="3200" dirty="0">
              <a:latin typeface="Arial" pitchFamily="34" charset="0"/>
              <a:cs typeface="Arial" pitchFamily="34" charset="0"/>
            </a:endParaRPr>
          </a:p>
          <a:p>
            <a:pPr algn="ctr">
              <a:buNone/>
            </a:pPr>
            <a:endParaRPr lang="en-US" altLang="en-US" sz="1800" dirty="0">
              <a:latin typeface="Arial" pitchFamily="34" charset="0"/>
              <a:cs typeface="Arial"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6" y="-12562"/>
            <a:ext cx="685800" cy="7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descr="Αποτέλεσμα εικόνας για digital marketing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18" y="2667000"/>
            <a:ext cx="8907770" cy="289367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υποσέλιδου 1">
            <a:extLst>
              <a:ext uri="{FF2B5EF4-FFF2-40B4-BE49-F238E27FC236}">
                <a16:creationId xmlns:a16="http://schemas.microsoft.com/office/drawing/2014/main" id="{29B3BE07-6EFE-48C9-82DE-D68A3DDE7B98}"/>
              </a:ext>
            </a:extLst>
          </p:cNvPr>
          <p:cNvSpPr>
            <a:spLocks noGrp="1"/>
          </p:cNvSpPr>
          <p:nvPr>
            <p:ph type="ftr" sz="quarter" idx="11"/>
          </p:nvPr>
        </p:nvSpPr>
        <p:spPr/>
        <p:txBody>
          <a:bodyPr/>
          <a:lstStyle/>
          <a:p>
            <a:r>
              <a:rPr lang="el-GR" dirty="0">
                <a:latin typeface="Arial" panose="020B0604020202020204" pitchFamily="34" charset="0"/>
                <a:cs typeface="Arial" panose="020B0604020202020204" pitchFamily="34" charset="0"/>
              </a:rPr>
              <a:t>Δρ. Δημήτριος Μαδυτινός – </a:t>
            </a:r>
            <a:r>
              <a:rPr lang="en-US" dirty="0">
                <a:latin typeface="Arial" panose="020B0604020202020204" pitchFamily="34" charset="0"/>
                <a:cs typeface="Arial" panose="020B0604020202020204" pitchFamily="34" charset="0"/>
              </a:rPr>
              <a:t>eBusiness &amp; Digital Marketing  </a:t>
            </a:r>
          </a:p>
        </p:txBody>
      </p:sp>
      <p:pic>
        <p:nvPicPr>
          <p:cNvPr id="9" name="Εικόνα 8">
            <a:extLst>
              <a:ext uri="{FF2B5EF4-FFF2-40B4-BE49-F238E27FC236}">
                <a16:creationId xmlns:a16="http://schemas.microsoft.com/office/drawing/2014/main" id="{45FD61E5-1FAB-460D-8B2F-9026C7DFB5E8}"/>
              </a:ext>
            </a:extLst>
          </p:cNvPr>
          <p:cNvPicPr>
            <a:picLocks noChangeAspect="1"/>
          </p:cNvPicPr>
          <p:nvPr/>
        </p:nvPicPr>
        <p:blipFill>
          <a:blip r:embed="rId5"/>
          <a:stretch>
            <a:fillRect/>
          </a:stretch>
        </p:blipFill>
        <p:spPr>
          <a:xfrm>
            <a:off x="7696200" y="851416"/>
            <a:ext cx="1154540" cy="518260"/>
          </a:xfrm>
          <a:prstGeom prst="rect">
            <a:avLst/>
          </a:prstGeom>
        </p:spPr>
      </p:pic>
      <p:sp>
        <p:nvSpPr>
          <p:cNvPr id="12" name="Rectangle 2">
            <a:extLst>
              <a:ext uri="{FF2B5EF4-FFF2-40B4-BE49-F238E27FC236}">
                <a16:creationId xmlns:a16="http://schemas.microsoft.com/office/drawing/2014/main" id="{18EE12E7-C9B7-4D90-A5B2-47E2DA7FE55C}"/>
              </a:ext>
            </a:extLst>
          </p:cNvPr>
          <p:cNvSpPr txBox="1">
            <a:spLocks noChangeArrowheads="1"/>
          </p:cNvSpPr>
          <p:nvPr/>
        </p:nvSpPr>
        <p:spPr>
          <a:xfrm>
            <a:off x="1600200" y="0"/>
            <a:ext cx="6781800" cy="381000"/>
          </a:xfrm>
          <a:prstGeom prst="rect">
            <a:avLst/>
          </a:prstGeom>
        </p:spPr>
        <p:txBody>
          <a:bodyPr vert="horz" lIns="91440" tIns="45720" rIns="91440" bIns="45720" rtlCol="0" anchor="b" anchorCtr="0">
            <a:normAutofit fontScale="97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2000" dirty="0">
                <a:solidFill>
                  <a:schemeClr val="bg1"/>
                </a:solidFill>
              </a:rPr>
              <a:t>eBusiness &amp; Digital Marketing (</a:t>
            </a:r>
            <a:r>
              <a:rPr lang="en-GB" altLang="en-US" sz="2000" dirty="0">
                <a:solidFill>
                  <a:schemeClr val="bg1"/>
                </a:solidFill>
              </a:rPr>
              <a:t>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Tree>
    <p:extLst>
      <p:ext uri="{BB962C8B-B14F-4D97-AF65-F5344CB8AC3E}">
        <p14:creationId xmlns:p14="http://schemas.microsoft.com/office/powerpoint/2010/main" val="20093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5" name="Rectangle 2">
            <a:extLst>
              <a:ext uri="{FF2B5EF4-FFF2-40B4-BE49-F238E27FC236}">
                <a16:creationId xmlns:a16="http://schemas.microsoft.com/office/drawing/2014/main" id="{5E57EABE-2C65-45D4-9777-59D907FC458C}"/>
              </a:ext>
            </a:extLst>
          </p:cNvPr>
          <p:cNvSpPr txBox="1">
            <a:spLocks noChangeArrowheads="1"/>
          </p:cNvSpPr>
          <p:nvPr/>
        </p:nvSpPr>
        <p:spPr>
          <a:xfrm>
            <a:off x="647700" y="336977"/>
            <a:ext cx="7543800" cy="7874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ltLang="el-GR" sz="3500" dirty="0"/>
            </a:br>
            <a:r>
              <a:rPr lang="en-US" altLang="el-GR" sz="5800" b="1" dirty="0">
                <a:effectLst>
                  <a:outerShdw blurRad="38100" dist="38100" dir="2700000" algn="tl">
                    <a:srgbClr val="000000">
                      <a:alpha val="43137"/>
                    </a:srgbClr>
                  </a:outerShdw>
                </a:effectLst>
                <a:latin typeface="Arial Narrow" panose="020B0606020202030204" pitchFamily="34" charset="0"/>
              </a:rPr>
              <a:t>e-</a:t>
            </a:r>
            <a:r>
              <a:rPr lang="el-GR" altLang="el-GR" sz="5800" b="1" dirty="0">
                <a:effectLst>
                  <a:outerShdw blurRad="38100" dist="38100" dir="2700000" algn="tl">
                    <a:srgbClr val="000000">
                      <a:alpha val="43137"/>
                    </a:srgbClr>
                  </a:outerShdw>
                </a:effectLst>
                <a:latin typeface="Arial Narrow" panose="020B0606020202030204" pitchFamily="34" charset="0"/>
              </a:rPr>
              <a:t>Επιχειρείν στη ζωή μας</a:t>
            </a:r>
            <a:endParaRPr lang="el-GR" altLang="el-GR" sz="3600" b="1" dirty="0">
              <a:solidFill>
                <a:srgbClr val="0000FF"/>
              </a:solidFill>
              <a:effectLst>
                <a:outerShdw blurRad="38100" dist="38100" dir="2700000" algn="tl">
                  <a:srgbClr val="000000">
                    <a:alpha val="43137"/>
                  </a:srgbClr>
                </a:outerShdw>
              </a:effectLst>
              <a:latin typeface="Arial Narrow" panose="020B0606020202030204" pitchFamily="34" charset="0"/>
            </a:endParaRPr>
          </a:p>
        </p:txBody>
      </p:sp>
      <p:sp>
        <p:nvSpPr>
          <p:cNvPr id="16" name="Rectangle 3">
            <a:extLst>
              <a:ext uri="{FF2B5EF4-FFF2-40B4-BE49-F238E27FC236}">
                <a16:creationId xmlns:a16="http://schemas.microsoft.com/office/drawing/2014/main" id="{42851DEA-CDB5-4DA4-9B3D-9CEF7C28F437}"/>
              </a:ext>
            </a:extLst>
          </p:cNvPr>
          <p:cNvSpPr txBox="1">
            <a:spLocks noChangeArrowheads="1"/>
          </p:cNvSpPr>
          <p:nvPr/>
        </p:nvSpPr>
        <p:spPr bwMode="auto">
          <a:xfrm>
            <a:off x="431800" y="1052513"/>
            <a:ext cx="8507413" cy="4899025"/>
          </a:xfrm>
          <a:prstGeom prst="rect">
            <a:avLst/>
          </a:prstGeom>
          <a:noFill/>
          <a:ln w="9525">
            <a:noFill/>
            <a:miter lim="800000"/>
            <a:headEnd/>
            <a:tailEnd/>
          </a:ln>
        </p:spPr>
        <p:txBody>
          <a:bodyPr/>
          <a:lstStyle/>
          <a:p>
            <a:pPr marL="342900" indent="-342900" fontAlgn="base">
              <a:spcBef>
                <a:spcPct val="20000"/>
              </a:spcBef>
              <a:spcAft>
                <a:spcPct val="0"/>
              </a:spcAft>
              <a:buClr>
                <a:srgbClr val="330066"/>
              </a:buClr>
              <a:buSzPct val="70000"/>
              <a:buFont typeface="Wingdings" pitchFamily="2" charset="2"/>
              <a:buNone/>
              <a:defRPr/>
            </a:pPr>
            <a:r>
              <a:rPr lang="el-GR" sz="3200" kern="0" dirty="0">
                <a:solidFill>
                  <a:srgbClr val="000000"/>
                </a:solidFill>
                <a:latin typeface="Arial"/>
              </a:rPr>
              <a:t>	</a:t>
            </a:r>
            <a:endParaRPr lang="en-GB" altLang="ko-KR" sz="3000" kern="0" dirty="0">
              <a:solidFill>
                <a:srgbClr val="0000FF"/>
              </a:solidFill>
              <a:latin typeface="Arial"/>
              <a:ea typeface="굴림" charset="-127"/>
            </a:endParaRPr>
          </a:p>
          <a:p>
            <a:pPr marL="401637" indent="-514350" fontAlgn="base">
              <a:spcBef>
                <a:spcPct val="20000"/>
              </a:spcBef>
              <a:spcAft>
                <a:spcPct val="0"/>
              </a:spcAft>
              <a:buSzPct val="100000"/>
              <a:defRPr/>
            </a:pPr>
            <a:r>
              <a:rPr lang="el-GR" sz="2800" kern="0" dirty="0">
                <a:solidFill>
                  <a:srgbClr val="FF0000"/>
                </a:solidFill>
                <a:effectLst>
                  <a:outerShdw blurRad="38100" dist="38100" dir="2700000" algn="tl">
                    <a:srgbClr val="C0C0C0"/>
                  </a:outerShdw>
                </a:effectLst>
                <a:latin typeface="Arial"/>
              </a:rPr>
              <a:t>	</a:t>
            </a:r>
            <a:r>
              <a:rPr lang="el-GR" sz="2800" kern="0" dirty="0">
                <a:solidFill>
                  <a:srgbClr val="000000"/>
                </a:solidFill>
                <a:effectLst>
                  <a:outerShdw blurRad="38100" dist="38100" dir="2700000" algn="tl">
                    <a:srgbClr val="C0C0C0"/>
                  </a:outerShdw>
                </a:effectLst>
                <a:latin typeface="Arial Narrow" panose="020B0606020202030204" pitchFamily="34" charset="0"/>
              </a:rPr>
              <a:t>Τα τυπικά οφέλη των δικτυακών υπηρεσιών συνοψίζονται από τα </a:t>
            </a:r>
            <a:r>
              <a:rPr lang="en-US" sz="2800" b="1" kern="0" dirty="0">
                <a:solidFill>
                  <a:srgbClr val="FF0000"/>
                </a:solidFill>
                <a:latin typeface="Arial Narrow" panose="020B0606020202030204" pitchFamily="34" charset="0"/>
              </a:rPr>
              <a:t>‘</a:t>
            </a:r>
            <a:r>
              <a:rPr lang="el-GR" sz="2800" b="1" kern="0" dirty="0">
                <a:solidFill>
                  <a:srgbClr val="FF0000"/>
                </a:solidFill>
                <a:latin typeface="Arial Narrow" panose="020B0606020202030204" pitchFamily="34" charset="0"/>
              </a:rPr>
              <a:t>6</a:t>
            </a:r>
            <a:r>
              <a:rPr lang="en-US" sz="2800" b="1" kern="0" dirty="0">
                <a:solidFill>
                  <a:srgbClr val="FF0000"/>
                </a:solidFill>
                <a:latin typeface="Arial Narrow" panose="020B0606020202030204" pitchFamily="34" charset="0"/>
              </a:rPr>
              <a:t>C’</a:t>
            </a:r>
            <a:r>
              <a:rPr lang="en-US" sz="2800" kern="0" dirty="0">
                <a:solidFill>
                  <a:srgbClr val="000000"/>
                </a:solidFill>
                <a:effectLst>
                  <a:outerShdw blurRad="38100" dist="38100" dir="2700000" algn="tl">
                    <a:srgbClr val="C0C0C0"/>
                  </a:outerShdw>
                </a:effectLst>
                <a:latin typeface="Arial Narrow" panose="020B0606020202030204" pitchFamily="34" charset="0"/>
              </a:rPr>
              <a:t> </a:t>
            </a:r>
            <a:r>
              <a:rPr lang="el-GR" sz="2800" kern="0" dirty="0">
                <a:solidFill>
                  <a:srgbClr val="000000"/>
                </a:solidFill>
                <a:effectLst>
                  <a:outerShdw blurRad="38100" dist="38100" dir="2700000" algn="tl">
                    <a:srgbClr val="C0C0C0"/>
                  </a:outerShdw>
                </a:effectLst>
                <a:latin typeface="Arial Narrow" panose="020B0606020202030204" pitchFamily="34" charset="0"/>
              </a:rPr>
              <a:t>που παρουσιάζουν τους διάφορους τύπους αξίας για τον πελάτη: </a:t>
            </a:r>
            <a:endParaRPr lang="en-US" sz="2800" kern="0" dirty="0">
              <a:solidFill>
                <a:srgbClr val="00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2800" kern="0" dirty="0">
                <a:solidFill>
                  <a:srgbClr val="0000FF"/>
                </a:solidFill>
                <a:effectLst>
                  <a:outerShdw blurRad="38100" dist="38100" dir="2700000" algn="tl">
                    <a:srgbClr val="C0C0C0"/>
                  </a:outerShdw>
                </a:effectLst>
                <a:latin typeface="Arial Narrow" panose="020B0606020202030204" pitchFamily="34" charset="0"/>
              </a:rPr>
              <a:t>Περιεχόμενο 		</a:t>
            </a:r>
            <a:r>
              <a:rPr lang="en-US" sz="2800" kern="0" dirty="0">
                <a:solidFill>
                  <a:srgbClr val="FF0000"/>
                </a:solidFill>
                <a:effectLst>
                  <a:outerShdw blurRad="38100" dist="38100" dir="2700000" algn="tl">
                    <a:srgbClr val="C0C0C0"/>
                  </a:outerShdw>
                </a:effectLst>
                <a:latin typeface="Arial Narrow" panose="020B0606020202030204" pitchFamily="34" charset="0"/>
              </a:rPr>
              <a:t>(Content)</a:t>
            </a:r>
            <a:endParaRPr lang="el-GR" sz="28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2800" kern="0" dirty="0">
                <a:solidFill>
                  <a:srgbClr val="0000FF"/>
                </a:solidFill>
                <a:effectLst>
                  <a:outerShdw blurRad="38100" dist="38100" dir="2700000" algn="tl">
                    <a:srgbClr val="C0C0C0"/>
                  </a:outerShdw>
                </a:effectLst>
                <a:latin typeface="Arial Narrow" panose="020B0606020202030204" pitchFamily="34" charset="0"/>
              </a:rPr>
              <a:t>Προσαρμογή 		</a:t>
            </a:r>
            <a:r>
              <a:rPr lang="en-US" sz="2800" kern="0" dirty="0">
                <a:solidFill>
                  <a:srgbClr val="FF0000"/>
                </a:solidFill>
                <a:effectLst>
                  <a:outerShdw blurRad="38100" dist="38100" dir="2700000" algn="tl">
                    <a:srgbClr val="C0C0C0"/>
                  </a:outerShdw>
                </a:effectLst>
                <a:latin typeface="Arial Narrow" panose="020B0606020202030204" pitchFamily="34" charset="0"/>
              </a:rPr>
              <a:t>(Customization)</a:t>
            </a:r>
            <a:endParaRPr lang="el-GR" sz="28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2800" kern="0" dirty="0">
                <a:solidFill>
                  <a:srgbClr val="0000FF"/>
                </a:solidFill>
                <a:effectLst>
                  <a:outerShdw blurRad="38100" dist="38100" dir="2700000" algn="tl">
                    <a:srgbClr val="C0C0C0"/>
                  </a:outerShdw>
                </a:effectLst>
                <a:latin typeface="Arial Narrow" panose="020B0606020202030204" pitchFamily="34" charset="0"/>
              </a:rPr>
              <a:t>Κοινότητα 		</a:t>
            </a:r>
            <a:r>
              <a:rPr lang="en-US" sz="2800" kern="0" dirty="0">
                <a:solidFill>
                  <a:srgbClr val="FF0000"/>
                </a:solidFill>
                <a:effectLst>
                  <a:outerShdw blurRad="38100" dist="38100" dir="2700000" algn="tl">
                    <a:srgbClr val="C0C0C0"/>
                  </a:outerShdw>
                </a:effectLst>
                <a:latin typeface="Arial Narrow" panose="020B0606020202030204" pitchFamily="34" charset="0"/>
              </a:rPr>
              <a:t>(Community)</a:t>
            </a:r>
            <a:endParaRPr lang="el-GR" sz="28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2800" kern="0" dirty="0">
                <a:solidFill>
                  <a:srgbClr val="0000FF"/>
                </a:solidFill>
                <a:effectLst>
                  <a:outerShdw blurRad="38100" dist="38100" dir="2700000" algn="tl">
                    <a:srgbClr val="C0C0C0"/>
                  </a:outerShdw>
                </a:effectLst>
                <a:latin typeface="Arial Narrow" panose="020B0606020202030204" pitchFamily="34" charset="0"/>
              </a:rPr>
              <a:t>	Άνεση 			</a:t>
            </a:r>
            <a:r>
              <a:rPr lang="en-US" sz="2800" kern="0" dirty="0">
                <a:solidFill>
                  <a:srgbClr val="FF0000"/>
                </a:solidFill>
                <a:effectLst>
                  <a:outerShdw blurRad="38100" dist="38100" dir="2700000" algn="tl">
                    <a:srgbClr val="C0C0C0"/>
                  </a:outerShdw>
                </a:effectLst>
                <a:latin typeface="Arial Narrow" panose="020B0606020202030204" pitchFamily="34" charset="0"/>
              </a:rPr>
              <a:t>(Convenience)</a:t>
            </a:r>
            <a:endParaRPr lang="el-GR" sz="28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2800" kern="0" dirty="0">
                <a:solidFill>
                  <a:srgbClr val="0000FF"/>
                </a:solidFill>
                <a:effectLst>
                  <a:outerShdw blurRad="38100" dist="38100" dir="2700000" algn="tl">
                    <a:srgbClr val="C0C0C0"/>
                  </a:outerShdw>
                </a:effectLst>
                <a:latin typeface="Arial Narrow" panose="020B0606020202030204" pitchFamily="34" charset="0"/>
              </a:rPr>
              <a:t>Επιλογή		</a:t>
            </a:r>
            <a:r>
              <a:rPr lang="en-US" sz="2800" kern="0" dirty="0">
                <a:solidFill>
                  <a:srgbClr val="FF0000"/>
                </a:solidFill>
                <a:effectLst>
                  <a:outerShdw blurRad="38100" dist="38100" dir="2700000" algn="tl">
                    <a:srgbClr val="C0C0C0"/>
                  </a:outerShdw>
                </a:effectLst>
                <a:latin typeface="Arial Narrow" panose="020B0606020202030204" pitchFamily="34" charset="0"/>
              </a:rPr>
              <a:t>(Choice)</a:t>
            </a:r>
            <a:endParaRPr lang="el-GR" sz="28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2800" kern="0" dirty="0">
                <a:solidFill>
                  <a:srgbClr val="0000FF"/>
                </a:solidFill>
                <a:effectLst>
                  <a:outerShdw blurRad="38100" dist="38100" dir="2700000" algn="tl">
                    <a:srgbClr val="C0C0C0"/>
                  </a:outerShdw>
                </a:effectLst>
                <a:latin typeface="Arial Narrow" panose="020B0606020202030204" pitchFamily="34" charset="0"/>
              </a:rPr>
              <a:t>Μείωση Κόστους	</a:t>
            </a:r>
            <a:r>
              <a:rPr lang="en-US" sz="2800" kern="0" dirty="0">
                <a:solidFill>
                  <a:srgbClr val="FF0000"/>
                </a:solidFill>
                <a:effectLst>
                  <a:outerShdw blurRad="38100" dist="38100" dir="2700000" algn="tl">
                    <a:srgbClr val="C0C0C0"/>
                  </a:outerShdw>
                </a:effectLst>
                <a:latin typeface="Arial Narrow" panose="020B0606020202030204" pitchFamily="34" charset="0"/>
              </a:rPr>
              <a:t>(Cost reduction)</a:t>
            </a:r>
            <a:endParaRPr lang="el-GR" sz="2800" kern="0" dirty="0">
              <a:solidFill>
                <a:srgbClr val="FF0000"/>
              </a:solidFill>
              <a:effectLst>
                <a:outerShdw blurRad="38100" dist="38100" dir="2700000" algn="tl">
                  <a:srgbClr val="C0C0C0"/>
                </a:outerShdw>
              </a:effectLst>
              <a:latin typeface="Arial Narrow" panose="020B0606020202030204" pitchFamily="34" charset="0"/>
            </a:endParaRPr>
          </a:p>
          <a:p>
            <a:pPr marL="692150" lvl="1" indent="-347663" fontAlgn="base">
              <a:spcBef>
                <a:spcPct val="20000"/>
              </a:spcBef>
              <a:spcAft>
                <a:spcPct val="0"/>
              </a:spcAft>
              <a:buSzPct val="100000"/>
              <a:defRPr/>
            </a:pPr>
            <a:endParaRPr lang="el-GR" sz="2800" kern="0" dirty="0">
              <a:solidFill>
                <a:srgbClr val="FF0000"/>
              </a:solidFill>
              <a:effectLst>
                <a:outerShdw blurRad="38100" dist="38100" dir="2700000" algn="tl">
                  <a:srgbClr val="C0C0C0"/>
                </a:outerShdw>
              </a:effectLst>
              <a:latin typeface="Arial" charset="0"/>
            </a:endParaRPr>
          </a:p>
          <a:p>
            <a:pPr marL="692150" lvl="1" indent="-347663" fontAlgn="base">
              <a:spcBef>
                <a:spcPct val="20000"/>
              </a:spcBef>
              <a:spcAft>
                <a:spcPct val="0"/>
              </a:spcAft>
              <a:buSzPct val="100000"/>
              <a:defRPr/>
            </a:pPr>
            <a:endParaRPr lang="el-GR" sz="2800" kern="0" dirty="0">
              <a:solidFill>
                <a:srgbClr val="0000FF"/>
              </a:solidFill>
              <a:effectLst>
                <a:outerShdw blurRad="38100" dist="38100" dir="2700000" algn="tl">
                  <a:srgbClr val="C0C0C0"/>
                </a:outerShdw>
              </a:effectLst>
              <a:latin typeface="Arial"/>
            </a:endParaRPr>
          </a:p>
          <a:p>
            <a:pPr marL="692150" lvl="1" indent="-347663" fontAlgn="base">
              <a:spcBef>
                <a:spcPct val="20000"/>
              </a:spcBef>
              <a:spcAft>
                <a:spcPct val="0"/>
              </a:spcAft>
              <a:buClr>
                <a:srgbClr val="669999"/>
              </a:buClr>
              <a:buSzPct val="70000"/>
              <a:defRPr/>
            </a:pPr>
            <a:r>
              <a:rPr lang="el-GR" sz="2800" kern="0" dirty="0">
                <a:solidFill>
                  <a:srgbClr val="0000FF"/>
                </a:solidFill>
                <a:effectLst>
                  <a:outerShdw blurRad="38100" dist="38100" dir="2700000" algn="tl">
                    <a:srgbClr val="C0C0C0"/>
                  </a:outerShdw>
                </a:effectLst>
                <a:latin typeface="Arial"/>
              </a:rPr>
              <a:t>	</a:t>
            </a:r>
            <a:endParaRPr lang="el-GR" sz="2800" kern="0" dirty="0">
              <a:solidFill>
                <a:srgbClr val="000000"/>
              </a:solidFill>
              <a:effectLst>
                <a:outerShdw blurRad="38100" dist="38100" dir="2700000" algn="tl">
                  <a:srgbClr val="C0C0C0"/>
                </a:outerShdw>
              </a:effectLst>
              <a:latin typeface="Arial"/>
            </a:endParaRPr>
          </a:p>
          <a:p>
            <a:pPr marL="692150" lvl="1" indent="-347663" fontAlgn="base">
              <a:spcBef>
                <a:spcPct val="20000"/>
              </a:spcBef>
              <a:spcAft>
                <a:spcPct val="0"/>
              </a:spcAft>
              <a:buClr>
                <a:srgbClr val="669999"/>
              </a:buClr>
              <a:buSzPct val="70000"/>
              <a:defRPr/>
            </a:pPr>
            <a:r>
              <a:rPr lang="el-GR" sz="2800" kern="0" dirty="0">
                <a:solidFill>
                  <a:srgbClr val="0000FF"/>
                </a:solidFill>
                <a:effectLst>
                  <a:outerShdw blurRad="38100" dist="38100" dir="2700000" algn="tl">
                    <a:srgbClr val="C0C0C0"/>
                  </a:outerShdw>
                </a:effectLst>
                <a:latin typeface="Arial"/>
              </a:rPr>
              <a:t>	</a:t>
            </a:r>
          </a:p>
          <a:p>
            <a:pPr marL="692150" lvl="1" indent="-347663" fontAlgn="base">
              <a:spcBef>
                <a:spcPct val="20000"/>
              </a:spcBef>
              <a:spcAft>
                <a:spcPct val="0"/>
              </a:spcAft>
              <a:buClr>
                <a:srgbClr val="669999"/>
              </a:buClr>
              <a:buSzPct val="70000"/>
              <a:buFont typeface="Wingdings" pitchFamily="2" charset="2"/>
              <a:buChar char="l"/>
              <a:defRPr/>
            </a:pPr>
            <a:endParaRPr lang="en-US" sz="2800" kern="0" dirty="0">
              <a:solidFill>
                <a:srgbClr val="008000"/>
              </a:solidFill>
              <a:effectLst>
                <a:outerShdw blurRad="38100" dist="38100" dir="2700000" algn="tl">
                  <a:srgbClr val="C0C0C0"/>
                </a:outerShdw>
              </a:effectLst>
              <a:latin typeface="Arial"/>
            </a:endParaRPr>
          </a:p>
          <a:p>
            <a:pPr marL="342900" indent="-342900" fontAlgn="base">
              <a:spcBef>
                <a:spcPct val="20000"/>
              </a:spcBef>
              <a:spcAft>
                <a:spcPct val="0"/>
              </a:spcAft>
              <a:buClr>
                <a:srgbClr val="330066"/>
              </a:buClr>
              <a:buSzPct val="70000"/>
              <a:defRPr/>
            </a:pPr>
            <a:endParaRPr lang="en-GB" altLang="ko-KR" sz="3000" kern="0" dirty="0">
              <a:solidFill>
                <a:srgbClr val="000000"/>
              </a:solidFill>
              <a:latin typeface="Arial"/>
              <a:ea typeface="굴림" charset="-127"/>
            </a:endParaRPr>
          </a:p>
          <a:p>
            <a:pPr marL="342900" indent="-342900" fontAlgn="base">
              <a:spcBef>
                <a:spcPct val="20000"/>
              </a:spcBef>
              <a:spcAft>
                <a:spcPct val="0"/>
              </a:spcAft>
              <a:buClr>
                <a:srgbClr val="330066"/>
              </a:buClr>
              <a:buSzPct val="70000"/>
              <a:buFont typeface="Wingdings" pitchFamily="2" charset="2"/>
              <a:buNone/>
              <a:defRPr/>
            </a:pPr>
            <a:endParaRPr lang="en-US" sz="3200" kern="0" dirty="0">
              <a:solidFill>
                <a:srgbClr val="000000"/>
              </a:solidFill>
              <a:latin typeface="Arial"/>
            </a:endParaRPr>
          </a:p>
          <a:p>
            <a:pPr marL="342900" indent="-342900" algn="ctr" fontAlgn="base">
              <a:spcBef>
                <a:spcPct val="0"/>
              </a:spcBef>
              <a:spcAft>
                <a:spcPct val="0"/>
              </a:spcAft>
              <a:defRPr/>
            </a:pPr>
            <a:endParaRPr lang="en-US" sz="2800" kern="0" dirty="0">
              <a:solidFill>
                <a:srgbClr val="000000"/>
              </a:solidFill>
              <a:latin typeface="Arial"/>
            </a:endParaRPr>
          </a:p>
          <a:p>
            <a:pPr marL="342900" indent="-342900" fontAlgn="base">
              <a:spcBef>
                <a:spcPct val="20000"/>
              </a:spcBef>
              <a:spcAft>
                <a:spcPct val="0"/>
              </a:spcAft>
              <a:buClr>
                <a:srgbClr val="330066"/>
              </a:buClr>
              <a:buSzPct val="70000"/>
              <a:defRPr/>
            </a:pPr>
            <a:endParaRPr lang="el-GR" sz="2800" kern="0" dirty="0">
              <a:solidFill>
                <a:srgbClr val="000000"/>
              </a:solidFill>
              <a:latin typeface="Arial"/>
            </a:endParaRPr>
          </a:p>
        </p:txBody>
      </p:sp>
    </p:spTree>
    <p:extLst>
      <p:ext uri="{BB962C8B-B14F-4D97-AF65-F5344CB8AC3E}">
        <p14:creationId xmlns:p14="http://schemas.microsoft.com/office/powerpoint/2010/main" val="86227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5" name="Rectangle 2">
            <a:extLst>
              <a:ext uri="{FF2B5EF4-FFF2-40B4-BE49-F238E27FC236}">
                <a16:creationId xmlns:a16="http://schemas.microsoft.com/office/drawing/2014/main" id="{5E57EABE-2C65-45D4-9777-59D907FC458C}"/>
              </a:ext>
            </a:extLst>
          </p:cNvPr>
          <p:cNvSpPr txBox="1">
            <a:spLocks noChangeArrowheads="1"/>
          </p:cNvSpPr>
          <p:nvPr/>
        </p:nvSpPr>
        <p:spPr>
          <a:xfrm>
            <a:off x="647700" y="336977"/>
            <a:ext cx="7543800" cy="7874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ltLang="el-GR" sz="3500" dirty="0"/>
            </a:br>
            <a:r>
              <a:rPr lang="en-US" altLang="el-GR" sz="5800" b="1" dirty="0">
                <a:effectLst>
                  <a:outerShdw blurRad="38100" dist="38100" dir="2700000" algn="tl">
                    <a:srgbClr val="000000">
                      <a:alpha val="43137"/>
                    </a:srgbClr>
                  </a:outerShdw>
                </a:effectLst>
                <a:latin typeface="Arial Narrow" panose="020B0606020202030204" pitchFamily="34" charset="0"/>
              </a:rPr>
              <a:t>e-</a:t>
            </a:r>
            <a:r>
              <a:rPr lang="el-GR" altLang="el-GR" sz="5800" b="1" dirty="0">
                <a:effectLst>
                  <a:outerShdw blurRad="38100" dist="38100" dir="2700000" algn="tl">
                    <a:srgbClr val="000000">
                      <a:alpha val="43137"/>
                    </a:srgbClr>
                  </a:outerShdw>
                </a:effectLst>
                <a:latin typeface="Arial Narrow" panose="020B0606020202030204" pitchFamily="34" charset="0"/>
              </a:rPr>
              <a:t>Επιχειρείν στη ζωή μας</a:t>
            </a:r>
            <a:endParaRPr lang="el-GR" altLang="el-GR" sz="3600" b="1" dirty="0">
              <a:solidFill>
                <a:srgbClr val="0000FF"/>
              </a:solidFill>
              <a:effectLst>
                <a:outerShdw blurRad="38100" dist="38100" dir="2700000" algn="tl">
                  <a:srgbClr val="000000">
                    <a:alpha val="43137"/>
                  </a:srgbClr>
                </a:outerShdw>
              </a:effectLst>
              <a:latin typeface="Arial Narrow" panose="020B0606020202030204" pitchFamily="34" charset="0"/>
            </a:endParaRPr>
          </a:p>
        </p:txBody>
      </p:sp>
      <p:sp>
        <p:nvSpPr>
          <p:cNvPr id="17" name="Rectangle 3">
            <a:extLst>
              <a:ext uri="{FF2B5EF4-FFF2-40B4-BE49-F238E27FC236}">
                <a16:creationId xmlns:a16="http://schemas.microsoft.com/office/drawing/2014/main" id="{72264937-0011-4122-B71D-7245F81C3FB7}"/>
              </a:ext>
            </a:extLst>
          </p:cNvPr>
          <p:cNvSpPr txBox="1">
            <a:spLocks noChangeArrowheads="1"/>
          </p:cNvSpPr>
          <p:nvPr/>
        </p:nvSpPr>
        <p:spPr bwMode="auto">
          <a:xfrm>
            <a:off x="431800" y="1052513"/>
            <a:ext cx="8507413" cy="4899025"/>
          </a:xfrm>
          <a:prstGeom prst="rect">
            <a:avLst/>
          </a:prstGeom>
          <a:noFill/>
          <a:ln w="9525">
            <a:noFill/>
            <a:miter lim="800000"/>
            <a:headEnd/>
            <a:tailEnd/>
          </a:ln>
        </p:spPr>
        <p:txBody>
          <a:bodyPr/>
          <a:lstStyle/>
          <a:p>
            <a:pPr marL="342900" indent="-342900" fontAlgn="base">
              <a:spcBef>
                <a:spcPct val="20000"/>
              </a:spcBef>
              <a:spcAft>
                <a:spcPct val="0"/>
              </a:spcAft>
              <a:buClr>
                <a:srgbClr val="330066"/>
              </a:buClr>
              <a:buSzPct val="70000"/>
              <a:buFont typeface="Wingdings" pitchFamily="2" charset="2"/>
              <a:buNone/>
              <a:defRPr/>
            </a:pPr>
            <a:r>
              <a:rPr lang="el-GR" sz="3200" kern="0" dirty="0">
                <a:solidFill>
                  <a:srgbClr val="000000"/>
                </a:solidFill>
                <a:latin typeface="Arial"/>
              </a:rPr>
              <a:t>	</a:t>
            </a:r>
            <a:endParaRPr lang="en-GB" altLang="ko-KR" sz="3000" kern="0" dirty="0">
              <a:solidFill>
                <a:srgbClr val="0000FF"/>
              </a:solidFill>
              <a:latin typeface="Arial"/>
              <a:ea typeface="굴림" charset="-127"/>
            </a:endParaRPr>
          </a:p>
          <a:p>
            <a:pPr marL="401637" indent="-514350" fontAlgn="base">
              <a:spcBef>
                <a:spcPct val="20000"/>
              </a:spcBef>
              <a:spcAft>
                <a:spcPct val="0"/>
              </a:spcAft>
              <a:buSzPct val="100000"/>
              <a:defRPr/>
            </a:pPr>
            <a:r>
              <a:rPr lang="el-GR" sz="2800" kern="0" dirty="0">
                <a:solidFill>
                  <a:srgbClr val="FF0000"/>
                </a:solidFill>
                <a:effectLst>
                  <a:outerShdw blurRad="38100" dist="38100" dir="2700000" algn="tl">
                    <a:srgbClr val="C0C0C0"/>
                  </a:outerShdw>
                </a:effectLst>
                <a:latin typeface="Arial"/>
              </a:rPr>
              <a:t>	</a:t>
            </a:r>
            <a:r>
              <a:rPr lang="el-GR" sz="3200" kern="0" dirty="0">
                <a:solidFill>
                  <a:srgbClr val="000000"/>
                </a:solidFill>
                <a:effectLst>
                  <a:outerShdw blurRad="38100" dist="38100" dir="2700000" algn="tl">
                    <a:srgbClr val="C0C0C0"/>
                  </a:outerShdw>
                </a:effectLst>
                <a:latin typeface="Arial Narrow" panose="020B0606020202030204" pitchFamily="34" charset="0"/>
              </a:rPr>
              <a:t>Εμπόδια στην αποδοχή του Διαδικτύου από τους καταναλωτές: </a:t>
            </a:r>
            <a:endParaRPr lang="en-US" sz="3200" kern="0" dirty="0">
              <a:solidFill>
                <a:srgbClr val="00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3200" kern="0" dirty="0">
                <a:solidFill>
                  <a:srgbClr val="0000FF"/>
                </a:solidFill>
                <a:effectLst>
                  <a:outerShdw blurRad="38100" dist="38100" dir="2700000" algn="tl">
                    <a:srgbClr val="C0C0C0"/>
                  </a:outerShdw>
                </a:effectLst>
                <a:latin typeface="Arial Narrow" panose="020B0606020202030204" pitchFamily="34" charset="0"/>
              </a:rPr>
              <a:t>Μη διακριτά οφέλη</a:t>
            </a:r>
            <a:endParaRPr lang="el-GR" sz="32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3200" kern="0" dirty="0">
                <a:solidFill>
                  <a:srgbClr val="0000FF"/>
                </a:solidFill>
                <a:effectLst>
                  <a:outerShdw blurRad="38100" dist="38100" dir="2700000" algn="tl">
                    <a:srgbClr val="C0C0C0"/>
                  </a:outerShdw>
                </a:effectLst>
                <a:latin typeface="Arial Narrow" panose="020B0606020202030204" pitchFamily="34" charset="0"/>
              </a:rPr>
              <a:t>Έλλειψη Εμπιστοσύνης</a:t>
            </a:r>
            <a:endParaRPr lang="el-GR" sz="32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3200" kern="0" dirty="0">
                <a:solidFill>
                  <a:srgbClr val="0000FF"/>
                </a:solidFill>
                <a:effectLst>
                  <a:outerShdw blurRad="38100" dist="38100" dir="2700000" algn="tl">
                    <a:srgbClr val="C0C0C0"/>
                  </a:outerShdw>
                </a:effectLst>
                <a:latin typeface="Arial Narrow" panose="020B0606020202030204" pitchFamily="34" charset="0"/>
              </a:rPr>
              <a:t>Προβλήματα Ασφάλειας</a:t>
            </a:r>
            <a:endParaRPr lang="el-GR" sz="32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3200" kern="0" dirty="0">
                <a:solidFill>
                  <a:srgbClr val="0000FF"/>
                </a:solidFill>
                <a:effectLst>
                  <a:outerShdw blurRad="38100" dist="38100" dir="2700000" algn="tl">
                    <a:srgbClr val="C0C0C0"/>
                  </a:outerShdw>
                </a:effectLst>
                <a:latin typeface="Arial Narrow" panose="020B0606020202030204" pitchFamily="34" charset="0"/>
              </a:rPr>
              <a:t>Έλλειψη Δεξιοτήτων</a:t>
            </a:r>
            <a:endParaRPr lang="el-GR" sz="3200" kern="0" dirty="0">
              <a:solidFill>
                <a:srgbClr val="FF0000"/>
              </a:solidFill>
              <a:effectLst>
                <a:outerShdw blurRad="38100" dist="38100" dir="2700000" algn="tl">
                  <a:srgbClr val="C0C0C0"/>
                </a:outerShdw>
              </a:effectLst>
              <a:latin typeface="Arial Narrow" panose="020B0606020202030204" pitchFamily="34" charset="0"/>
            </a:endParaRPr>
          </a:p>
          <a:p>
            <a:pPr marL="858837" lvl="1" indent="-514350" fontAlgn="base">
              <a:spcBef>
                <a:spcPct val="20000"/>
              </a:spcBef>
              <a:spcAft>
                <a:spcPct val="0"/>
              </a:spcAft>
              <a:buSzPct val="100000"/>
              <a:buFont typeface="+mj-lt"/>
              <a:buAutoNum type="arabicPeriod"/>
              <a:defRPr/>
            </a:pPr>
            <a:r>
              <a:rPr lang="el-GR" sz="3200" kern="0" dirty="0">
                <a:solidFill>
                  <a:srgbClr val="0000FF"/>
                </a:solidFill>
                <a:effectLst>
                  <a:outerShdw blurRad="38100" dist="38100" dir="2700000" algn="tl">
                    <a:srgbClr val="C0C0C0"/>
                  </a:outerShdw>
                </a:effectLst>
                <a:latin typeface="Arial Narrow" panose="020B0606020202030204" pitchFamily="34" charset="0"/>
              </a:rPr>
              <a:t>Κόστος</a:t>
            </a:r>
            <a:endParaRPr lang="el-GR" sz="3200" kern="0" dirty="0">
              <a:solidFill>
                <a:srgbClr val="FF0000"/>
              </a:solidFill>
              <a:effectLst>
                <a:outerShdw blurRad="38100" dist="38100" dir="2700000" algn="tl">
                  <a:srgbClr val="C0C0C0"/>
                </a:outerShdw>
              </a:effectLst>
              <a:latin typeface="Arial Narrow" panose="020B0606020202030204" pitchFamily="34" charset="0"/>
            </a:endParaRPr>
          </a:p>
          <a:p>
            <a:pPr marL="692150" lvl="1" indent="-347663" fontAlgn="base">
              <a:spcBef>
                <a:spcPct val="20000"/>
              </a:spcBef>
              <a:spcAft>
                <a:spcPct val="0"/>
              </a:spcAft>
              <a:buSzPct val="100000"/>
              <a:defRPr/>
            </a:pPr>
            <a:endParaRPr lang="el-GR" sz="2800" kern="0" dirty="0">
              <a:solidFill>
                <a:srgbClr val="FF0000"/>
              </a:solidFill>
              <a:effectLst>
                <a:outerShdw blurRad="38100" dist="38100" dir="2700000" algn="tl">
                  <a:srgbClr val="C0C0C0"/>
                </a:outerShdw>
              </a:effectLst>
              <a:latin typeface="Arial" charset="0"/>
            </a:endParaRPr>
          </a:p>
          <a:p>
            <a:pPr marL="692150" lvl="1" indent="-347663" fontAlgn="base">
              <a:spcBef>
                <a:spcPct val="20000"/>
              </a:spcBef>
              <a:spcAft>
                <a:spcPct val="0"/>
              </a:spcAft>
              <a:buSzPct val="100000"/>
              <a:defRPr/>
            </a:pPr>
            <a:endParaRPr lang="el-GR" sz="2800" kern="0" dirty="0">
              <a:solidFill>
                <a:srgbClr val="0000FF"/>
              </a:solidFill>
              <a:effectLst>
                <a:outerShdw blurRad="38100" dist="38100" dir="2700000" algn="tl">
                  <a:srgbClr val="C0C0C0"/>
                </a:outerShdw>
              </a:effectLst>
              <a:latin typeface="Arial"/>
            </a:endParaRPr>
          </a:p>
          <a:p>
            <a:pPr marL="692150" lvl="1" indent="-347663" fontAlgn="base">
              <a:spcBef>
                <a:spcPct val="20000"/>
              </a:spcBef>
              <a:spcAft>
                <a:spcPct val="0"/>
              </a:spcAft>
              <a:buClr>
                <a:srgbClr val="669999"/>
              </a:buClr>
              <a:buSzPct val="70000"/>
              <a:defRPr/>
            </a:pPr>
            <a:r>
              <a:rPr lang="el-GR" sz="2800" kern="0" dirty="0">
                <a:solidFill>
                  <a:srgbClr val="0000FF"/>
                </a:solidFill>
                <a:effectLst>
                  <a:outerShdw blurRad="38100" dist="38100" dir="2700000" algn="tl">
                    <a:srgbClr val="C0C0C0"/>
                  </a:outerShdw>
                </a:effectLst>
                <a:latin typeface="Arial"/>
              </a:rPr>
              <a:t>	</a:t>
            </a:r>
            <a:endParaRPr lang="el-GR" sz="2800" kern="0" dirty="0">
              <a:solidFill>
                <a:srgbClr val="000000"/>
              </a:solidFill>
              <a:effectLst>
                <a:outerShdw blurRad="38100" dist="38100" dir="2700000" algn="tl">
                  <a:srgbClr val="C0C0C0"/>
                </a:outerShdw>
              </a:effectLst>
              <a:latin typeface="Arial"/>
            </a:endParaRPr>
          </a:p>
          <a:p>
            <a:pPr marL="692150" lvl="1" indent="-347663" fontAlgn="base">
              <a:spcBef>
                <a:spcPct val="20000"/>
              </a:spcBef>
              <a:spcAft>
                <a:spcPct val="0"/>
              </a:spcAft>
              <a:buClr>
                <a:srgbClr val="669999"/>
              </a:buClr>
              <a:buSzPct val="70000"/>
              <a:defRPr/>
            </a:pPr>
            <a:r>
              <a:rPr lang="el-GR" sz="2800" kern="0" dirty="0">
                <a:solidFill>
                  <a:srgbClr val="0000FF"/>
                </a:solidFill>
                <a:effectLst>
                  <a:outerShdw blurRad="38100" dist="38100" dir="2700000" algn="tl">
                    <a:srgbClr val="C0C0C0"/>
                  </a:outerShdw>
                </a:effectLst>
                <a:latin typeface="Arial"/>
              </a:rPr>
              <a:t>	</a:t>
            </a:r>
          </a:p>
          <a:p>
            <a:pPr marL="692150" lvl="1" indent="-347663" fontAlgn="base">
              <a:spcBef>
                <a:spcPct val="20000"/>
              </a:spcBef>
              <a:spcAft>
                <a:spcPct val="0"/>
              </a:spcAft>
              <a:buClr>
                <a:srgbClr val="669999"/>
              </a:buClr>
              <a:buSzPct val="70000"/>
              <a:buFont typeface="Wingdings" pitchFamily="2" charset="2"/>
              <a:buChar char="l"/>
              <a:defRPr/>
            </a:pPr>
            <a:endParaRPr lang="en-US" sz="2800" kern="0" dirty="0">
              <a:solidFill>
                <a:srgbClr val="008000"/>
              </a:solidFill>
              <a:effectLst>
                <a:outerShdw blurRad="38100" dist="38100" dir="2700000" algn="tl">
                  <a:srgbClr val="C0C0C0"/>
                </a:outerShdw>
              </a:effectLst>
              <a:latin typeface="Arial"/>
            </a:endParaRPr>
          </a:p>
          <a:p>
            <a:pPr marL="342900" indent="-342900" fontAlgn="base">
              <a:spcBef>
                <a:spcPct val="20000"/>
              </a:spcBef>
              <a:spcAft>
                <a:spcPct val="0"/>
              </a:spcAft>
              <a:buClr>
                <a:srgbClr val="330066"/>
              </a:buClr>
              <a:buSzPct val="70000"/>
              <a:defRPr/>
            </a:pPr>
            <a:endParaRPr lang="en-GB" altLang="ko-KR" sz="3000" kern="0" dirty="0">
              <a:solidFill>
                <a:srgbClr val="000000"/>
              </a:solidFill>
              <a:latin typeface="Arial"/>
              <a:ea typeface="굴림" charset="-127"/>
            </a:endParaRPr>
          </a:p>
          <a:p>
            <a:pPr marL="342900" indent="-342900" fontAlgn="base">
              <a:spcBef>
                <a:spcPct val="20000"/>
              </a:spcBef>
              <a:spcAft>
                <a:spcPct val="0"/>
              </a:spcAft>
              <a:buClr>
                <a:srgbClr val="330066"/>
              </a:buClr>
              <a:buSzPct val="70000"/>
              <a:buFont typeface="Wingdings" pitchFamily="2" charset="2"/>
              <a:buNone/>
              <a:defRPr/>
            </a:pPr>
            <a:endParaRPr lang="en-US" sz="3200" kern="0" dirty="0">
              <a:solidFill>
                <a:srgbClr val="000000"/>
              </a:solidFill>
              <a:latin typeface="Arial"/>
            </a:endParaRPr>
          </a:p>
          <a:p>
            <a:pPr marL="342900" indent="-342900" algn="ctr" fontAlgn="base">
              <a:spcBef>
                <a:spcPct val="0"/>
              </a:spcBef>
              <a:spcAft>
                <a:spcPct val="0"/>
              </a:spcAft>
              <a:defRPr/>
            </a:pPr>
            <a:endParaRPr lang="en-US" sz="2800" kern="0" dirty="0">
              <a:solidFill>
                <a:srgbClr val="000000"/>
              </a:solidFill>
              <a:latin typeface="Arial"/>
            </a:endParaRPr>
          </a:p>
          <a:p>
            <a:pPr marL="342900" indent="-342900" fontAlgn="base">
              <a:spcBef>
                <a:spcPct val="20000"/>
              </a:spcBef>
              <a:spcAft>
                <a:spcPct val="0"/>
              </a:spcAft>
              <a:buClr>
                <a:srgbClr val="330066"/>
              </a:buClr>
              <a:buSzPct val="70000"/>
              <a:defRPr/>
            </a:pPr>
            <a:endParaRPr lang="el-GR" sz="2800" kern="0" dirty="0">
              <a:solidFill>
                <a:srgbClr val="000000"/>
              </a:solidFill>
              <a:latin typeface="Arial"/>
            </a:endParaRPr>
          </a:p>
        </p:txBody>
      </p:sp>
    </p:spTree>
    <p:extLst>
      <p:ext uri="{BB962C8B-B14F-4D97-AF65-F5344CB8AC3E}">
        <p14:creationId xmlns:p14="http://schemas.microsoft.com/office/powerpoint/2010/main" val="216527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7924800" cy="381000"/>
          </a:xfrm>
        </p:spPr>
        <p:txBody>
          <a:bodyPr>
            <a:normAutofit fontScale="90000"/>
          </a:bodyPr>
          <a:lstStyle/>
          <a:p>
            <a:pPr algn="ctr" eaLnBrk="1" hangingPunct="1"/>
            <a:r>
              <a:rPr lang="en-US" altLang="en-US" sz="2000" dirty="0">
                <a:solidFill>
                  <a:schemeClr val="bg1"/>
                </a:solidFill>
              </a:rPr>
              <a:t>eBusiness &amp; Digital Marketing (4</a:t>
            </a:r>
            <a:r>
              <a:rPr lang="el-GR" altLang="en-US" sz="2000" dirty="0">
                <a:solidFill>
                  <a:schemeClr val="bg1"/>
                </a:solidFill>
              </a:rPr>
              <a:t>&amp;</a:t>
            </a:r>
            <a:r>
              <a:rPr lang="en-GB" altLang="en-US" sz="2000" dirty="0">
                <a:solidFill>
                  <a:schemeClr val="bg1"/>
                </a:solidFill>
              </a:rPr>
              <a:t>5</a:t>
            </a:r>
            <a:r>
              <a:rPr lang="en-US" altLang="en-US" sz="2000" dirty="0">
                <a:solidFill>
                  <a:schemeClr val="bg1"/>
                </a:solidFill>
              </a:rPr>
              <a:t>)</a:t>
            </a:r>
            <a:endParaRPr lang="el-GR" altLang="en-US" sz="2000" dirty="0">
              <a:solidFill>
                <a:schemeClr val="bg1"/>
              </a:solidFill>
            </a:endParaRPr>
          </a:p>
        </p:txBody>
      </p:sp>
      <p:sp>
        <p:nvSpPr>
          <p:cNvPr id="2051" name="Rectangle 3"/>
          <p:cNvSpPr>
            <a:spLocks noGrp="1" noChangeArrowheads="1"/>
          </p:cNvSpPr>
          <p:nvPr>
            <p:ph idx="1"/>
          </p:nvPr>
        </p:nvSpPr>
        <p:spPr>
          <a:xfrm>
            <a:off x="102919" y="3138515"/>
            <a:ext cx="9144000" cy="2086878"/>
          </a:xfrm>
        </p:spPr>
        <p:txBody>
          <a:bodyPr>
            <a:noAutofit/>
          </a:bodyPr>
          <a:lstStyle/>
          <a:p>
            <a:pPr marL="137160" indent="0">
              <a:buNone/>
            </a:pPr>
            <a:r>
              <a:rPr lang="el-GR" sz="3200" b="1" dirty="0">
                <a:latin typeface="Arial" pitchFamily="34" charset="0"/>
                <a:cs typeface="Arial" pitchFamily="34" charset="0"/>
              </a:rPr>
              <a:t>	</a:t>
            </a:r>
            <a:endParaRPr lang="en-US" altLang="en-US" sz="1800" dirty="0"/>
          </a:p>
        </p:txBody>
      </p:sp>
      <p:sp>
        <p:nvSpPr>
          <p:cNvPr id="2064" name="Footer Placeholder 2"/>
          <p:cNvSpPr>
            <a:spLocks noGrp="1"/>
          </p:cNvSpPr>
          <p:nvPr>
            <p:ph type="ftr" sz="quarter" idx="11"/>
          </p:nvPr>
        </p:nvSpPr>
        <p:spPr>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n-US"/>
              <a:t>Δρ. Δημήτριος Μαδυτινός – </a:t>
            </a:r>
            <a:r>
              <a:rPr lang="sv-SE" altLang="en-US"/>
              <a:t>eBusiness &amp; Digital Marketing  </a:t>
            </a:r>
            <a:endParaRPr lang="en-US" dirty="0"/>
          </a:p>
        </p:txBody>
      </p:sp>
      <p:sp>
        <p:nvSpPr>
          <p:cNvPr id="2060" name="Rectangle 7"/>
          <p:cNvSpPr>
            <a:spLocks noChangeArrowheads="1"/>
          </p:cNvSpPr>
          <p:nvPr/>
        </p:nvSpPr>
        <p:spPr bwMode="auto">
          <a:xfrm>
            <a:off x="1371600" y="4125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7" name="TextBox 6"/>
          <p:cNvSpPr txBox="1"/>
          <p:nvPr/>
        </p:nvSpPr>
        <p:spPr>
          <a:xfrm>
            <a:off x="0" y="5523130"/>
            <a:ext cx="9144000" cy="369332"/>
          </a:xfrm>
          <a:prstGeom prst="rect">
            <a:avLst/>
          </a:prstGeom>
          <a:noFill/>
        </p:spPr>
        <p:txBody>
          <a:bodyPr wrap="square" rtlCol="0">
            <a:spAutoFit/>
          </a:bodyPr>
          <a:lstStyle/>
          <a:p>
            <a:pPr algn="ct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199"/>
            <a:ext cx="815280" cy="8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Εικόνα 11">
            <a:extLst>
              <a:ext uri="{FF2B5EF4-FFF2-40B4-BE49-F238E27FC236}">
                <a16:creationId xmlns:a16="http://schemas.microsoft.com/office/drawing/2014/main" id="{13EA48E9-B4D8-4512-A6C8-E4227C3CC09B}"/>
              </a:ext>
            </a:extLst>
          </p:cNvPr>
          <p:cNvPicPr>
            <a:picLocks noChangeAspect="1"/>
          </p:cNvPicPr>
          <p:nvPr/>
        </p:nvPicPr>
        <p:blipFill>
          <a:blip r:embed="rId4"/>
          <a:stretch>
            <a:fillRect/>
          </a:stretch>
        </p:blipFill>
        <p:spPr>
          <a:xfrm>
            <a:off x="7379861" y="531240"/>
            <a:ext cx="1154540" cy="518260"/>
          </a:xfrm>
          <a:prstGeom prst="rect">
            <a:avLst/>
          </a:prstGeom>
        </p:spPr>
      </p:pic>
      <p:sp>
        <p:nvSpPr>
          <p:cNvPr id="15" name="Rectangle 2">
            <a:extLst>
              <a:ext uri="{FF2B5EF4-FFF2-40B4-BE49-F238E27FC236}">
                <a16:creationId xmlns:a16="http://schemas.microsoft.com/office/drawing/2014/main" id="{5E57EABE-2C65-45D4-9777-59D907FC458C}"/>
              </a:ext>
            </a:extLst>
          </p:cNvPr>
          <p:cNvSpPr txBox="1">
            <a:spLocks noChangeArrowheads="1"/>
          </p:cNvSpPr>
          <p:nvPr/>
        </p:nvSpPr>
        <p:spPr>
          <a:xfrm>
            <a:off x="647700" y="336977"/>
            <a:ext cx="7543800" cy="7874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ltLang="el-GR" sz="3500" dirty="0"/>
            </a:br>
            <a:r>
              <a:rPr lang="en-US" altLang="el-GR" sz="5800" b="1" dirty="0">
                <a:effectLst>
                  <a:outerShdw blurRad="38100" dist="38100" dir="2700000" algn="tl">
                    <a:srgbClr val="000000">
                      <a:alpha val="43137"/>
                    </a:srgbClr>
                  </a:outerShdw>
                </a:effectLst>
                <a:latin typeface="Arial Narrow" panose="020B0606020202030204" pitchFamily="34" charset="0"/>
              </a:rPr>
              <a:t>e-</a:t>
            </a:r>
            <a:r>
              <a:rPr lang="el-GR" altLang="el-GR" sz="5800" b="1" dirty="0">
                <a:effectLst>
                  <a:outerShdw blurRad="38100" dist="38100" dir="2700000" algn="tl">
                    <a:srgbClr val="000000">
                      <a:alpha val="43137"/>
                    </a:srgbClr>
                  </a:outerShdw>
                </a:effectLst>
                <a:latin typeface="Arial Narrow" panose="020B0606020202030204" pitchFamily="34" charset="0"/>
              </a:rPr>
              <a:t>Επιχειρείν στη ζωή μας</a:t>
            </a:r>
            <a:endParaRPr lang="el-GR" altLang="el-GR" sz="3600" b="1" dirty="0">
              <a:solidFill>
                <a:srgbClr val="0000FF"/>
              </a:solidFill>
              <a:effectLst>
                <a:outerShdw blurRad="38100" dist="38100" dir="2700000" algn="tl">
                  <a:srgbClr val="000000">
                    <a:alpha val="43137"/>
                  </a:srgbClr>
                </a:outerShdw>
              </a:effectLst>
              <a:latin typeface="Arial Narrow" panose="020B0606020202030204" pitchFamily="34" charset="0"/>
            </a:endParaRPr>
          </a:p>
        </p:txBody>
      </p:sp>
      <p:sp>
        <p:nvSpPr>
          <p:cNvPr id="14" name="Rectangle 3">
            <a:extLst>
              <a:ext uri="{FF2B5EF4-FFF2-40B4-BE49-F238E27FC236}">
                <a16:creationId xmlns:a16="http://schemas.microsoft.com/office/drawing/2014/main" id="{22B88BCF-B89F-4279-BE59-838A7864B117}"/>
              </a:ext>
            </a:extLst>
          </p:cNvPr>
          <p:cNvSpPr txBox="1">
            <a:spLocks noChangeArrowheads="1"/>
          </p:cNvSpPr>
          <p:nvPr/>
        </p:nvSpPr>
        <p:spPr bwMode="auto">
          <a:xfrm>
            <a:off x="287338" y="1484313"/>
            <a:ext cx="8677275"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r>
              <a:rPr kumimoji="0" lang="el-GR" altLang="el-GR" sz="3200" b="0" i="0" u="none" strike="noStrike" kern="0" cap="none" spc="0" normalizeH="0" baseline="0" noProof="0" dirty="0">
                <a:ln>
                  <a:noFill/>
                </a:ln>
                <a:solidFill>
                  <a:srgbClr val="000000"/>
                </a:solidFill>
                <a:effectLst/>
                <a:uLnTx/>
                <a:uFillTx/>
                <a:latin typeface="Arial"/>
                <a:ea typeface="+mn-ea"/>
                <a:cs typeface="+mn-cs"/>
              </a:rPr>
              <a:t>	</a:t>
            </a:r>
            <a:r>
              <a:rPr kumimoji="0" lang="el-GR" altLang="el-GR" sz="32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rPr>
              <a:t>Εμπόδια στην ανάπτυξη των Τεχνολογιών διαδικτύου μεταξύ των Επιχειρήσεων</a:t>
            </a:r>
            <a:endParaRPr kumimoji="0" lang="en-GB" altLang="el-GR" sz="3200" b="0"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Narrow" panose="020B0606020202030204" pitchFamily="34" charset="0"/>
            </a:endParaRPr>
          </a:p>
          <a:p>
            <a:pPr marR="0" lvl="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Κόστος εγκατάστασης</a:t>
            </a:r>
          </a:p>
          <a:p>
            <a:pPr marR="0" lvl="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Κόστος λειτουργίας</a:t>
            </a:r>
          </a:p>
          <a:p>
            <a:pPr marR="0" lvl="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Έλλειψη χρόνου / πόρων</a:t>
            </a:r>
          </a:p>
          <a:p>
            <a:pPr marR="0" lvl="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Έλλειψη δεξιοτήτων / προσωπικού</a:t>
            </a:r>
          </a:p>
          <a:p>
            <a:pPr marR="0" lvl="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Απροθυμία προσωπικού</a:t>
            </a:r>
          </a:p>
          <a:p>
            <a:pPr marR="0" lvl="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
              <a:tabLst/>
              <a:defRPr/>
            </a:pPr>
            <a:r>
              <a:rPr kumimoji="0" lang="el-GR" altLang="ko-KR" sz="3200" b="0" i="0" u="none" strike="noStrike" kern="0" cap="none" spc="0" normalizeH="0" baseline="0" noProof="0" dirty="0">
                <a:ln>
                  <a:noFill/>
                </a:ln>
                <a:solidFill>
                  <a:srgbClr val="FF0000"/>
                </a:solidFill>
                <a:effectLst/>
                <a:uLnTx/>
                <a:uFillTx/>
                <a:latin typeface="Arial Narrow" panose="020B0606020202030204" pitchFamily="34" charset="0"/>
                <a:ea typeface="굴림" panose="020B0600000101010101" pitchFamily="34" charset="-127"/>
              </a:rPr>
              <a:t>Έλλειψη γνώσεων</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n-US" altLang="el-GR"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None/>
              <a:tabLst/>
              <a:defRPr/>
            </a:pPr>
            <a:endParaRPr kumimoji="0" lang="el-GR" altLang="el-GR"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56311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3229</TotalTime>
  <Words>3799</Words>
  <Application>Microsoft Office PowerPoint</Application>
  <PresentationFormat>Προβολή στην οθόνη (4:3)</PresentationFormat>
  <Paragraphs>534</Paragraphs>
  <Slides>69</Slides>
  <Notes>68</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69</vt:i4>
      </vt:variant>
    </vt:vector>
  </HeadingPairs>
  <TitlesOfParts>
    <vt:vector size="80" baseType="lpstr">
      <vt:lpstr>Arial</vt:lpstr>
      <vt:lpstr>Arial Narrow</vt:lpstr>
      <vt:lpstr>Book Antiqua</vt:lpstr>
      <vt:lpstr>Calibri</vt:lpstr>
      <vt:lpstr>Impact</vt:lpstr>
      <vt:lpstr>Perpetua</vt:lpstr>
      <vt:lpstr>Times</vt:lpstr>
      <vt:lpstr>Times New Roman</vt:lpstr>
      <vt:lpstr>Wingdings</vt:lpstr>
      <vt:lpstr>Wingdings 2</vt:lpstr>
      <vt:lpstr>NewsPrint</vt:lpstr>
      <vt:lpstr>Παρουσίαση του PowerPoint</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eBusiness &amp; Digital Marketing (4&amp;5)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F05 - Οικονομικές συνέπειες κινδύνων, κρίσεων και καταστροφών</dc:title>
  <dc:creator>spyros</dc:creator>
  <cp:lastModifiedBy>Dimitrios Maditinos</cp:lastModifiedBy>
  <cp:revision>196</cp:revision>
  <dcterms:created xsi:type="dcterms:W3CDTF">2016-11-29T02:22:32Z</dcterms:created>
  <dcterms:modified xsi:type="dcterms:W3CDTF">2025-04-09T07:32:06Z</dcterms:modified>
</cp:coreProperties>
</file>