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 id="2147483828" r:id="rId3"/>
  </p:sldMasterIdLst>
  <p:notesMasterIdLst>
    <p:notesMasterId r:id="rId35"/>
  </p:notesMasterIdLst>
  <p:sldIdLst>
    <p:sldId id="299" r:id="rId4"/>
    <p:sldId id="300" r:id="rId5"/>
    <p:sldId id="351" r:id="rId6"/>
    <p:sldId id="377" r:id="rId7"/>
    <p:sldId id="352" r:id="rId8"/>
    <p:sldId id="353" r:id="rId9"/>
    <p:sldId id="354" r:id="rId10"/>
    <p:sldId id="355" r:id="rId11"/>
    <p:sldId id="356" r:id="rId12"/>
    <p:sldId id="333" r:id="rId13"/>
    <p:sldId id="357" r:id="rId14"/>
    <p:sldId id="373" r:id="rId15"/>
    <p:sldId id="358" r:id="rId16"/>
    <p:sldId id="359" r:id="rId17"/>
    <p:sldId id="360" r:id="rId18"/>
    <p:sldId id="361" r:id="rId19"/>
    <p:sldId id="362" r:id="rId20"/>
    <p:sldId id="374" r:id="rId21"/>
    <p:sldId id="363" r:id="rId22"/>
    <p:sldId id="364" r:id="rId23"/>
    <p:sldId id="365" r:id="rId24"/>
    <p:sldId id="366" r:id="rId25"/>
    <p:sldId id="375" r:id="rId26"/>
    <p:sldId id="367" r:id="rId27"/>
    <p:sldId id="372" r:id="rId28"/>
    <p:sldId id="368" r:id="rId29"/>
    <p:sldId id="369" r:id="rId30"/>
    <p:sldId id="370" r:id="rId31"/>
    <p:sldId id="376" r:id="rId32"/>
    <p:sldId id="371" r:id="rId33"/>
    <p:sldId id="325" r:id="rId34"/>
  </p:sldIdLst>
  <p:sldSz cx="9144000" cy="6858000" type="screen4x3"/>
  <p:notesSz cx="6858000" cy="9144000"/>
  <p:defaultTextStyle>
    <a:defPPr>
      <a:defRPr lang="da-DK"/>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728">
          <p15:clr>
            <a:srgbClr val="A4A3A4"/>
          </p15:clr>
        </p15:guide>
        <p15:guide id="2" pos="52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88C8"/>
    <a:srgbClr val="78F8FF"/>
    <a:srgbClr val="8EABDE"/>
    <a:srgbClr val="8FACE1"/>
    <a:srgbClr val="F50736"/>
    <a:srgbClr val="5DD8F2"/>
    <a:srgbClr val="A4D329"/>
    <a:srgbClr val="C0FF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71" autoAdjust="0"/>
  </p:normalViewPr>
  <p:slideViewPr>
    <p:cSldViewPr snapToGrid="0">
      <p:cViewPr varScale="1">
        <p:scale>
          <a:sx n="60" d="100"/>
          <a:sy n="60" d="100"/>
        </p:scale>
        <p:origin x="1508" y="28"/>
      </p:cViewPr>
      <p:guideLst>
        <p:guide orient="horz" pos="3728"/>
        <p:guide pos="52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B0F154-4AEB-4D73-83E3-4146AC1AE1BC}" type="datetimeFigureOut">
              <a:rPr lang="en-ZA" smtClean="0"/>
              <a:t>2024/05/25</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A94A1B-DED2-4B6B-A88E-4A8721BF8F30}" type="slidenum">
              <a:rPr lang="en-ZA" smtClean="0"/>
              <a:t>‹#›</a:t>
            </a:fld>
            <a:endParaRPr lang="en-ZA"/>
          </a:p>
        </p:txBody>
      </p:sp>
    </p:spTree>
    <p:extLst>
      <p:ext uri="{BB962C8B-B14F-4D97-AF65-F5344CB8AC3E}">
        <p14:creationId xmlns:p14="http://schemas.microsoft.com/office/powerpoint/2010/main" val="3565448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a:t>Click to edit Master title style</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205ABE9F-CF37-4AE8-9615-379F0A398E7A}" type="datetime1">
              <a:rPr lang="en-US" smtClean="0"/>
              <a:t>5/25/2024</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1DEEF509-08E2-4F04-B43F-1BB9E4B6630A}" type="slidenum">
              <a:rPr lang="da-DK"/>
              <a:pPr>
                <a:defRPr/>
              </a:pPr>
              <a:t>‹#›</a:t>
            </a:fld>
            <a:endParaRPr lang="da-DK"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defRPr>
            </a:lvl1pPr>
          </a:lstStyle>
          <a:p>
            <a:r>
              <a:rPr lang="en-US"/>
              <a:t>Click to edit Master title style</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D48955AF-E043-4DF3-8A1C-E045893A5C43}" type="datetime1">
              <a:rPr lang="en-US" smtClean="0"/>
              <a:t>5/25/2024</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DB99397C-9C4F-438B-9CFA-9957D0153AE3}" type="slidenum">
              <a:rPr lang="da-DK"/>
              <a:pPr>
                <a:defRPr/>
              </a:pPr>
              <a:t>‹#›</a:t>
            </a:fld>
            <a:endParaRPr lang="da-DK"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5" name="Rektangel 2"/>
          <p:cNvSpPr>
            <a:spLocks noChangeArrowheads="1"/>
          </p:cNvSpPr>
          <p:nvPr/>
        </p:nvSpPr>
        <p:spPr bwMode="auto">
          <a:xfrm>
            <a:off x="0" y="795338"/>
            <a:ext cx="9144000" cy="1230312"/>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pic>
        <p:nvPicPr>
          <p:cNvPr id="6" name="Billede 3" descr="dreamstime_www_world.jpg"/>
          <p:cNvPicPr>
            <a:picLocks noChangeAspect="1"/>
          </p:cNvPicPr>
          <p:nvPr userDrawn="1"/>
        </p:nvPicPr>
        <p:blipFill>
          <a:blip r:embed="rId2"/>
          <a:srcRect/>
          <a:stretch>
            <a:fillRect/>
          </a:stretch>
        </p:blipFill>
        <p:spPr bwMode="auto">
          <a:xfrm>
            <a:off x="7583488" y="793750"/>
            <a:ext cx="1560512" cy="1254125"/>
          </a:xfrm>
          <a:prstGeom prst="rect">
            <a:avLst/>
          </a:prstGeom>
          <a:noFill/>
          <a:ln w="9525">
            <a:noFill/>
            <a:miter lim="800000"/>
            <a:headEnd/>
            <a:tailEnd/>
          </a:ln>
        </p:spPr>
      </p:pic>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cs typeface="Arial" pitchFamily="34" charset="0"/>
              </a:defRPr>
            </a:lvl1pPr>
            <a:lvl2pPr>
              <a:defRPr>
                <a:solidFill>
                  <a:srgbClr val="000000"/>
                </a:solidFill>
                <a:latin typeface="Arial" pitchFamily="34" charset="0"/>
                <a:cs typeface="Arial" pitchFamily="34" charset="0"/>
              </a:defRPr>
            </a:lvl2pPr>
            <a:lvl3pPr>
              <a:defRPr>
                <a:solidFill>
                  <a:srgbClr val="000000"/>
                </a:solidFill>
                <a:latin typeface="Arial" pitchFamily="34" charset="0"/>
                <a:cs typeface="Arial" pitchFamily="34" charset="0"/>
              </a:defRPr>
            </a:lvl3pPr>
            <a:lvl4pPr>
              <a:defRPr>
                <a:solidFill>
                  <a:srgbClr val="000000"/>
                </a:solidFill>
                <a:latin typeface="Arial" pitchFamily="34" charset="0"/>
                <a:cs typeface="Arial" pitchFamily="34" charset="0"/>
              </a:defRPr>
            </a:lvl4pPr>
            <a:lvl5pPr>
              <a:defRPr>
                <a:solidFill>
                  <a:srgbClr val="000000"/>
                </a:solidFill>
                <a:latin typeface="Arial" pitchFamily="34" charset="0"/>
                <a:cs typeface="Arial" pitchFamily="34"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cs typeface="Arial" pitchFamily="34" charset="0"/>
              </a:defRPr>
            </a:lvl1pPr>
          </a:lstStyle>
          <a:p>
            <a:r>
              <a:rPr lang="da-DK" dirty="0"/>
              <a:t>Klik for at redigere i masteren</a:t>
            </a:r>
          </a:p>
        </p:txBody>
      </p:sp>
      <p:sp>
        <p:nvSpPr>
          <p:cNvPr id="11" name="Pladsholder til tekst 2"/>
          <p:cNvSpPr>
            <a:spLocks noGrp="1"/>
          </p:cNvSpPr>
          <p:nvPr>
            <p:ph type="body" idx="13"/>
          </p:nvPr>
        </p:nvSpPr>
        <p:spPr>
          <a:xfrm>
            <a:off x="177800" y="1447800"/>
            <a:ext cx="5369560" cy="441959"/>
          </a:xfrm>
          <a:prstGeom prst="rect">
            <a:avLst/>
          </a:prstGeo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7" name="Pladsholder til dato 3"/>
          <p:cNvSpPr>
            <a:spLocks noGrp="1"/>
          </p:cNvSpPr>
          <p:nvPr userDrawn="1">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cs typeface="ＭＳ Ｐゴシック" charset="-128"/>
              </a:defRPr>
            </a:lvl1pPr>
          </a:lstStyle>
          <a:p>
            <a:pPr>
              <a:defRPr/>
            </a:pPr>
            <a:fld id="{252C15F0-7ACF-4C0A-9969-F4F64B85C6DB}" type="datetime1">
              <a:rPr lang="en-US" smtClean="0"/>
              <a:t>5/25/2024</a:t>
            </a:fld>
            <a:endParaRPr lang="da-DK"/>
          </a:p>
        </p:txBody>
      </p:sp>
      <p:sp>
        <p:nvSpPr>
          <p:cNvPr id="8" name="Pladsholder til diasnummer 5"/>
          <p:cNvSpPr>
            <a:spLocks noGrp="1"/>
          </p:cNvSpPr>
          <p:nvPr userDrawn="1">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cs typeface="ＭＳ Ｐゴシック" charset="-128"/>
              </a:defRPr>
            </a:lvl1pPr>
          </a:lstStyle>
          <a:p>
            <a:pPr>
              <a:defRPr/>
            </a:pPr>
            <a:r>
              <a:rPr lang="da-DK"/>
              <a:t>Your Logo</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grpSp>
        <p:nvGrpSpPr>
          <p:cNvPr id="5" name="Gruppe 12"/>
          <p:cNvGrpSpPr>
            <a:grpSpLocks/>
          </p:cNvGrpSpPr>
          <p:nvPr userDrawn="1"/>
        </p:nvGrpSpPr>
        <p:grpSpPr bwMode="auto">
          <a:xfrm>
            <a:off x="0" y="0"/>
            <a:ext cx="9144000" cy="1970088"/>
            <a:chOff x="0" y="0"/>
            <a:chExt cx="9144000" cy="1970099"/>
          </a:xfrm>
        </p:grpSpPr>
        <p:sp>
          <p:nvSpPr>
            <p:cNvPr id="6" name="Rektangel 2"/>
            <p:cNvSpPr>
              <a:spLocks noChangeArrowheads="1"/>
            </p:cNvSpPr>
            <p:nvPr userDrawn="1"/>
          </p:nvSpPr>
          <p:spPr bwMode="auto">
            <a:xfrm>
              <a:off x="0" y="0"/>
              <a:ext cx="9144000" cy="1970099"/>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a:buFont typeface="Calibri" pitchFamily="34" charset="0"/>
                <a:buAutoNum type="arabicPeriod"/>
                <a:defRPr/>
              </a:pPr>
              <a:endParaRPr lang="en-US" sz="1600" b="1" noProof="1">
                <a:solidFill>
                  <a:srgbClr val="FFFFFF"/>
                </a:solidFill>
                <a:latin typeface="Arial" pitchFamily="34" charset="0"/>
              </a:endParaRPr>
            </a:p>
          </p:txBody>
        </p:sp>
        <p:sp>
          <p:nvSpPr>
            <p:cNvPr id="7" name="Rektangel 3"/>
            <p:cNvSpPr>
              <a:spLocks noChangeArrowheads="1"/>
            </p:cNvSpPr>
            <p:nvPr userDrawn="1"/>
          </p:nvSpPr>
          <p:spPr bwMode="auto">
            <a:xfrm>
              <a:off x="0" y="1703398"/>
              <a:ext cx="9144000" cy="266701"/>
            </a:xfrm>
            <a:prstGeom prst="rect">
              <a:avLst/>
            </a:prstGeom>
            <a:gradFill rotWithShape="1">
              <a:gsLst>
                <a:gs pos="0">
                  <a:srgbClr val="002060"/>
                </a:gs>
                <a:gs pos="100000">
                  <a:srgbClr val="1F88C8"/>
                </a:gs>
              </a:gsLst>
              <a:lin ang="16200000"/>
            </a:gradFill>
            <a:ln w="9525">
              <a:solidFill>
                <a:srgbClr val="227088"/>
              </a:solidFill>
              <a:miter lim="800000"/>
              <a:headEnd/>
              <a:tailEnd/>
            </a:ln>
            <a:effectLst>
              <a:outerShdw blurRad="63500" dist="23000" dir="5400000" rotWithShape="0">
                <a:srgbClr val="000000">
                  <a:alpha val="34998"/>
                </a:srgbClr>
              </a:outerShdw>
            </a:effectLst>
          </p:spPr>
          <p:txBody>
            <a:bodyPr anchor="ctr"/>
            <a:lstStyle/>
            <a:p>
              <a:pPr indent="-342900" algn="ctr" defTabSz="914400">
                <a:buFont typeface="Calibri" pitchFamily="34" charset="0"/>
                <a:buAutoNum type="arabicPeriod"/>
                <a:defRPr/>
              </a:pPr>
              <a:endParaRPr lang="en-US" sz="1400" b="1" noProof="1">
                <a:solidFill>
                  <a:srgbClr val="FFFFFF"/>
                </a:solidFill>
                <a:latin typeface="Arial" pitchFamily="34" charset="0"/>
              </a:endParaRPr>
            </a:p>
          </p:txBody>
        </p:sp>
      </p:gr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cs typeface="Arial" pitchFamily="34" charset="0"/>
              </a:defRPr>
            </a:lvl1pPr>
            <a:lvl2pPr>
              <a:defRPr>
                <a:solidFill>
                  <a:srgbClr val="000000"/>
                </a:solidFill>
                <a:latin typeface="Arial" pitchFamily="34" charset="0"/>
                <a:cs typeface="Arial" pitchFamily="34" charset="0"/>
              </a:defRPr>
            </a:lvl2pPr>
            <a:lvl3pPr>
              <a:defRPr>
                <a:solidFill>
                  <a:srgbClr val="000000"/>
                </a:solidFill>
                <a:latin typeface="Arial" pitchFamily="34" charset="0"/>
                <a:cs typeface="Arial" pitchFamily="34" charset="0"/>
              </a:defRPr>
            </a:lvl3pPr>
            <a:lvl4pPr>
              <a:defRPr>
                <a:solidFill>
                  <a:srgbClr val="000000"/>
                </a:solidFill>
                <a:latin typeface="Arial" pitchFamily="34" charset="0"/>
                <a:cs typeface="Arial" pitchFamily="34" charset="0"/>
              </a:defRPr>
            </a:lvl4pPr>
            <a:lvl5pPr>
              <a:defRPr>
                <a:solidFill>
                  <a:srgbClr val="000000"/>
                </a:solidFill>
                <a:latin typeface="Arial" pitchFamily="34" charset="0"/>
                <a:cs typeface="Arial" pitchFamily="34"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cs typeface="Arial" pitchFamily="34" charset="0"/>
              </a:defRPr>
            </a:lvl1pPr>
          </a:lstStyle>
          <a:p>
            <a:r>
              <a:rPr lang="da-DK" dirty="0"/>
              <a:t>Klik for at redigere i masteren</a:t>
            </a:r>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9"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cs typeface="ＭＳ Ｐゴシック" charset="-128"/>
              </a:defRPr>
            </a:lvl1pPr>
          </a:lstStyle>
          <a:p>
            <a:pPr>
              <a:defRPr/>
            </a:pPr>
            <a:fld id="{65CECE6C-6B60-467E-A52E-A7FF4E1C80C9}" type="datetime1">
              <a:rPr lang="en-US" smtClean="0"/>
              <a:t>5/25/2024</a:t>
            </a:fld>
            <a:endParaRPr lang="da-DK"/>
          </a:p>
        </p:txBody>
      </p:sp>
      <p:sp>
        <p:nvSpPr>
          <p:cNvPr id="10"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cs typeface="ＭＳ Ｐゴシック" charset="-128"/>
              </a:defRPr>
            </a:lvl1pPr>
          </a:lstStyle>
          <a:p>
            <a:pPr>
              <a:defRPr/>
            </a:pPr>
            <a:r>
              <a:rPr lang="da-DK"/>
              <a:t>Your Logo</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a:t>Klik for at redigere i masteren</a:t>
            </a:r>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071E38A5-A9A3-4A20-824B-5B86BCC0842A}" type="datetime1">
              <a:rPr lang="en-US" smtClean="0"/>
              <a:t>5/25/2024</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FFB08011-03CC-44B8-B792-7FED9D078C58}" type="slidenum">
              <a:rPr lang="da-DK"/>
              <a:pPr>
                <a:defRPr/>
              </a:pPr>
              <a:t>‹#›</a:t>
            </a:fld>
            <a:endParaRPr lang="da-DK"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a:t>Klik for at redigere i masteren</a:t>
            </a:r>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C3E8319B-E22F-4450-B499-6ECC602F54AF}" type="datetime1">
              <a:rPr lang="en-US" smtClean="0"/>
              <a:t>5/25/2024</a:t>
            </a:fld>
            <a:endParaRPr lang="da-DK" dirty="0"/>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591C4F11-C667-4DBB-9AEB-30944A877E1C}" type="slidenum">
              <a:rPr lang="da-DK"/>
              <a:pPr>
                <a:defRPr/>
              </a:pPr>
              <a:t>‹#›</a:t>
            </a:fld>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a:t>Klik for at redigere i masteren</a:t>
            </a:r>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13C240B4-87CC-4350-BDFD-B43E24800030}" type="datetime1">
              <a:rPr lang="en-US" smtClean="0"/>
              <a:t>5/25/2024</a:t>
            </a:fld>
            <a:endParaRPr lang="da-DK" dirty="0"/>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16470AF8-ED16-43A4-8C07-2F99234B8D62}" type="slidenum">
              <a:rPr lang="da-DK"/>
              <a:pPr>
                <a:defRPr/>
              </a:pPr>
              <a:t>‹#›</a:t>
            </a:fld>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7F94D10A-5358-4F97-B929-BC77215B3013}" type="datetime1">
              <a:rPr lang="en-US" smtClean="0"/>
              <a:t>5/25/2024</a:t>
            </a:fld>
            <a:endParaRPr lang="da-DK" dirty="0"/>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92EB0010-9142-4656-9026-5E3F937809F4}" type="slidenum">
              <a:rPr lang="da-DK"/>
              <a:pPr>
                <a:defRPr/>
              </a:pPr>
              <a:t>‹#›</a:t>
            </a:fld>
            <a:endParaRPr lang="da-DK"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defRPr>
            </a:lvl1pPr>
          </a:lstStyle>
          <a:p>
            <a:r>
              <a:rPr lang="da-DK" dirty="0"/>
              <a:t>Klik for at redigere i masteren</a:t>
            </a:r>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a:t>Klik for at redigere teksttypografierne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D6BEB8B2-BDAB-4885-BF5B-E5B5FAF3E08A}" type="datetime1">
              <a:rPr lang="en-US" smtClean="0"/>
              <a:t>5/25/2024</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D5484986-DC53-4F95-90D3-4ED83E76E83A}" type="slidenum">
              <a:rPr lang="da-DK"/>
              <a:pPr>
                <a:defRPr/>
              </a:pPr>
              <a:t>‹#›</a:t>
            </a:fld>
            <a:endParaRPr lang="da-D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grpSp>
        <p:nvGrpSpPr>
          <p:cNvPr id="5" name="Gruppe 12"/>
          <p:cNvGrpSpPr/>
          <p:nvPr userDrawn="1"/>
        </p:nvGrpSpPr>
        <p:grpSpPr>
          <a:xfrm>
            <a:off x="0" y="793659"/>
            <a:ext cx="9144000" cy="1178016"/>
            <a:chOff x="0" y="793659"/>
            <a:chExt cx="9144000" cy="1178016"/>
          </a:xfrm>
          <a:effectLst>
            <a:outerShdw blurRad="50800" dist="38100" dir="2700000" algn="tl" rotWithShape="0">
              <a:prstClr val="black">
                <a:alpha val="40000"/>
              </a:prstClr>
            </a:outerShdw>
          </a:effectLst>
        </p:grpSpPr>
        <p:sp>
          <p:nvSpPr>
            <p:cNvPr id="6" name="Rektangel 2"/>
            <p:cNvSpPr>
              <a:spLocks noChangeArrowheads="1"/>
            </p:cNvSpPr>
            <p:nvPr/>
          </p:nvSpPr>
          <p:spPr bwMode="auto">
            <a:xfrm>
              <a:off x="0" y="801699"/>
              <a:ext cx="9144000" cy="1168400"/>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pic>
          <p:nvPicPr>
            <p:cNvPr id="7" name="Billede 3" descr="dreamstime_www_world.jpg"/>
            <p:cNvPicPr>
              <a:picLocks noChangeAspect="1"/>
            </p:cNvPicPr>
            <p:nvPr/>
          </p:nvPicPr>
          <p:blipFill>
            <a:blip r:embed="rId2" cstate="print"/>
            <a:stretch>
              <a:fillRect/>
            </a:stretch>
          </p:blipFill>
          <p:spPr>
            <a:xfrm>
              <a:off x="7584000" y="793659"/>
              <a:ext cx="1560000" cy="1178016"/>
            </a:xfrm>
            <a:prstGeom prst="rect">
              <a:avLst/>
            </a:prstGeom>
          </p:spPr>
        </p:pic>
      </p:grpSp>
      <p:sp>
        <p:nvSpPr>
          <p:cNvPr id="3" name="Pladsholder til indhold 2"/>
          <p:cNvSpPr>
            <a:spLocks noGrp="1"/>
          </p:cNvSpPr>
          <p:nvPr>
            <p:ph idx="1"/>
          </p:nvPr>
        </p:nvSpPr>
        <p:spPr>
          <a:xfrm>
            <a:off x="457200" y="2327275"/>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defRPr>
            </a:lvl1pPr>
          </a:lstStyle>
          <a:p>
            <a:r>
              <a:rPr lang="en-US"/>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Pladsholder til dato 3"/>
          <p:cNvSpPr>
            <a:spLocks noGrp="1"/>
          </p:cNvSpPr>
          <p:nvPr userDrawn="1">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fld id="{9AEF81EE-4508-48A7-AB5E-BD9E6D5E0AEE}" type="datetime1">
              <a:rPr lang="en-US" smtClean="0"/>
              <a:t>5/25/2024</a:t>
            </a:fld>
            <a:endParaRPr lang="da-DK"/>
          </a:p>
        </p:txBody>
      </p:sp>
      <p:sp>
        <p:nvSpPr>
          <p:cNvPr id="9" name="Pladsholder til diasnummer 5"/>
          <p:cNvSpPr>
            <a:spLocks noGrp="1"/>
          </p:cNvSpPr>
          <p:nvPr userDrawn="1">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Logo</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defRPr>
            </a:lvl1pPr>
          </a:lstStyle>
          <a:p>
            <a:r>
              <a:rPr lang="da-DK" dirty="0"/>
              <a:t>Klik for at redigere i masteren</a:t>
            </a:r>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a:t>Klik for at redigere teksttypografierne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47CE809A-D63F-4199-A73B-26E31A6D12E6}" type="datetime1">
              <a:rPr lang="en-US" smtClean="0"/>
              <a:t>5/25/2024</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E5C199B9-8DFB-4DF6-8891-4E2F409AB5E4}" type="slidenum">
              <a:rPr lang="da-DK"/>
              <a:pPr>
                <a:defRPr/>
              </a:pPr>
              <a:t>‹#›</a:t>
            </a:fld>
            <a:endParaRPr lang="da-DK"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a:t>Klik for at redigere i masteren</a:t>
            </a:r>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07F4605B-060E-4488-8B89-FC74C050D404}" type="datetime1">
              <a:rPr lang="en-US" smtClean="0"/>
              <a:t>5/25/2024</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891785C5-A3AF-4053-A350-AD41AFC4A812}" type="slidenum">
              <a:rPr lang="da-DK"/>
              <a:pPr>
                <a:defRPr/>
              </a:pPr>
              <a:t>‹#›</a:t>
            </a:fld>
            <a:endParaRPr lang="da-DK"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defRPr>
            </a:lvl1pPr>
          </a:lstStyle>
          <a:p>
            <a:r>
              <a:rPr lang="da-DK" dirty="0"/>
              <a:t>Klik for at redigere i masteren</a:t>
            </a:r>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5D3BB034-44F1-4307-9300-79A8581FE7BD}" type="datetime1">
              <a:rPr lang="en-US" smtClean="0"/>
              <a:t>5/25/2024</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E78FEC7B-3AA6-46D5-A3F4-BB9C6352F0C3}" type="slidenum">
              <a:rPr lang="da-DK"/>
              <a:pPr>
                <a:defRPr/>
              </a:pPr>
              <a:t>‹#›</a:t>
            </a:fld>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
        <p:nvSpPr>
          <p:cNvPr id="5" name="Kombinationstegning 1"/>
          <p:cNvSpPr/>
          <p:nvPr userDrawn="1"/>
        </p:nvSpPr>
        <p:spPr>
          <a:xfrm rot="10800000" flipH="1">
            <a:off x="-101600" y="-12700"/>
            <a:ext cx="9321800" cy="23749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1714500 h 3429000"/>
              <a:gd name="connsiteX4" fmla="*/ 0 w 9182100"/>
              <a:gd name="connsiteY4" fmla="*/ 3429000 h 3429000"/>
              <a:gd name="connsiteX5" fmla="*/ 12700 w 9182100"/>
              <a:gd name="connsiteY5" fmla="*/ 0 h 34290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2654300 h 3429000"/>
              <a:gd name="connsiteX4" fmla="*/ 0 w 9182100"/>
              <a:gd name="connsiteY4" fmla="*/ 3429000 h 3429000"/>
              <a:gd name="connsiteX5" fmla="*/ 12700 w 9182100"/>
              <a:gd name="connsiteY5" fmla="*/ 0 h 3429000"/>
              <a:gd name="connsiteX0" fmla="*/ 12700 w 9182100"/>
              <a:gd name="connsiteY0" fmla="*/ 0 h 2654300"/>
              <a:gd name="connsiteX1" fmla="*/ 5702300 w 9182100"/>
              <a:gd name="connsiteY1" fmla="*/ 1016000 h 2654300"/>
              <a:gd name="connsiteX2" fmla="*/ 9182100 w 9182100"/>
              <a:gd name="connsiteY2" fmla="*/ 609600 h 2654300"/>
              <a:gd name="connsiteX3" fmla="*/ 9182100 w 9182100"/>
              <a:gd name="connsiteY3" fmla="*/ 2654300 h 2654300"/>
              <a:gd name="connsiteX4" fmla="*/ 0 w 9182100"/>
              <a:gd name="connsiteY4" fmla="*/ 1828800 h 2654300"/>
              <a:gd name="connsiteX5" fmla="*/ 12700 w 9182100"/>
              <a:gd name="connsiteY5" fmla="*/ 0 h 2654300"/>
              <a:gd name="connsiteX0" fmla="*/ 12700 w 9182100"/>
              <a:gd name="connsiteY0" fmla="*/ 0 h 2667000"/>
              <a:gd name="connsiteX1" fmla="*/ 5702300 w 9182100"/>
              <a:gd name="connsiteY1" fmla="*/ 1016000 h 2667000"/>
              <a:gd name="connsiteX2" fmla="*/ 9182100 w 9182100"/>
              <a:gd name="connsiteY2" fmla="*/ 609600 h 2667000"/>
              <a:gd name="connsiteX3" fmla="*/ 9182100 w 9182100"/>
              <a:gd name="connsiteY3" fmla="*/ 2654300 h 2667000"/>
              <a:gd name="connsiteX4" fmla="*/ 0 w 9182100"/>
              <a:gd name="connsiteY4" fmla="*/ 2667000 h 2667000"/>
              <a:gd name="connsiteX5" fmla="*/ 12700 w 9182100"/>
              <a:gd name="connsiteY5" fmla="*/ 0 h 2667000"/>
              <a:gd name="connsiteX0" fmla="*/ 12700 w 9182100"/>
              <a:gd name="connsiteY0" fmla="*/ 0 h 3369791"/>
              <a:gd name="connsiteX1" fmla="*/ 5702300 w 9182100"/>
              <a:gd name="connsiteY1" fmla="*/ 1016000 h 3369791"/>
              <a:gd name="connsiteX2" fmla="*/ 9182100 w 9182100"/>
              <a:gd name="connsiteY2" fmla="*/ 609600 h 3369791"/>
              <a:gd name="connsiteX3" fmla="*/ 9182100 w 9182100"/>
              <a:gd name="connsiteY3" fmla="*/ 2654300 h 3369791"/>
              <a:gd name="connsiteX4" fmla="*/ 9169573 w 9182100"/>
              <a:gd name="connsiteY4" fmla="*/ 3369791 h 3369791"/>
              <a:gd name="connsiteX5" fmla="*/ 0 w 9182100"/>
              <a:gd name="connsiteY5" fmla="*/ 2667000 h 3369791"/>
              <a:gd name="connsiteX6" fmla="*/ 12700 w 9182100"/>
              <a:gd name="connsiteY6" fmla="*/ 0 h 3369791"/>
              <a:gd name="connsiteX0" fmla="*/ 12700 w 9182100"/>
              <a:gd name="connsiteY0" fmla="*/ 0 h 3369791"/>
              <a:gd name="connsiteX1" fmla="*/ 5702300 w 9182100"/>
              <a:gd name="connsiteY1" fmla="*/ 1016000 h 3369791"/>
              <a:gd name="connsiteX2" fmla="*/ 9182100 w 9182100"/>
              <a:gd name="connsiteY2" fmla="*/ 609600 h 3369791"/>
              <a:gd name="connsiteX3" fmla="*/ 9182100 w 9182100"/>
              <a:gd name="connsiteY3" fmla="*/ 2654300 h 3369791"/>
              <a:gd name="connsiteX4" fmla="*/ 9169573 w 9182100"/>
              <a:gd name="connsiteY4" fmla="*/ 3369791 h 3369791"/>
              <a:gd name="connsiteX5" fmla="*/ 0 w 9182100"/>
              <a:gd name="connsiteY5" fmla="*/ 3351771 h 3369791"/>
              <a:gd name="connsiteX6" fmla="*/ 12700 w 9182100"/>
              <a:gd name="connsiteY6" fmla="*/ 0 h 3369791"/>
              <a:gd name="connsiteX0" fmla="*/ 12700 w 9182100"/>
              <a:gd name="connsiteY0" fmla="*/ 0 h 3531973"/>
              <a:gd name="connsiteX1" fmla="*/ 5702300 w 9182100"/>
              <a:gd name="connsiteY1" fmla="*/ 1016000 h 3531973"/>
              <a:gd name="connsiteX2" fmla="*/ 9182100 w 9182100"/>
              <a:gd name="connsiteY2" fmla="*/ 609600 h 3531973"/>
              <a:gd name="connsiteX3" fmla="*/ 9182100 w 9182100"/>
              <a:gd name="connsiteY3" fmla="*/ 2654300 h 3531973"/>
              <a:gd name="connsiteX4" fmla="*/ 9169573 w 9182100"/>
              <a:gd name="connsiteY4" fmla="*/ 3369791 h 3531973"/>
              <a:gd name="connsiteX5" fmla="*/ 0 w 9182100"/>
              <a:gd name="connsiteY5" fmla="*/ 3531973 h 3531973"/>
              <a:gd name="connsiteX6" fmla="*/ 12700 w 9182100"/>
              <a:gd name="connsiteY6" fmla="*/ 0 h 3531973"/>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9169573 w 9783383"/>
              <a:gd name="connsiteY4" fmla="*/ 3369791 h 3531973"/>
              <a:gd name="connsiteX5" fmla="*/ 0 w 9783383"/>
              <a:gd name="connsiteY5" fmla="*/ 3531973 h 3531973"/>
              <a:gd name="connsiteX6" fmla="*/ 12700 w 9783383"/>
              <a:gd name="connsiteY6" fmla="*/ 0 h 3531973"/>
              <a:gd name="connsiteX0" fmla="*/ 12700 w 9946231"/>
              <a:gd name="connsiteY0" fmla="*/ 0 h 4451008"/>
              <a:gd name="connsiteX1" fmla="*/ 5702300 w 9946231"/>
              <a:gd name="connsiteY1" fmla="*/ 1016000 h 4451008"/>
              <a:gd name="connsiteX2" fmla="*/ 9182100 w 9946231"/>
              <a:gd name="connsiteY2" fmla="*/ 609600 h 4451008"/>
              <a:gd name="connsiteX3" fmla="*/ 9783383 w 9946231"/>
              <a:gd name="connsiteY3" fmla="*/ 2708362 h 4451008"/>
              <a:gd name="connsiteX4" fmla="*/ 9946231 w 9946231"/>
              <a:gd name="connsiteY4" fmla="*/ 4451008 h 4451008"/>
              <a:gd name="connsiteX5" fmla="*/ 0 w 9946231"/>
              <a:gd name="connsiteY5" fmla="*/ 3531973 h 4451008"/>
              <a:gd name="connsiteX6" fmla="*/ 12700 w 9946231"/>
              <a:gd name="connsiteY6" fmla="*/ 0 h 4451008"/>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8668504 w 9783383"/>
              <a:gd name="connsiteY4" fmla="*/ 2937305 h 3531973"/>
              <a:gd name="connsiteX5" fmla="*/ 0 w 9783383"/>
              <a:gd name="connsiteY5" fmla="*/ 3531973 h 3531973"/>
              <a:gd name="connsiteX6" fmla="*/ 12700 w 9783383"/>
              <a:gd name="connsiteY6" fmla="*/ 0 h 3531973"/>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9194626 w 9783383"/>
              <a:gd name="connsiteY4" fmla="*/ 3369792 h 3531973"/>
              <a:gd name="connsiteX5" fmla="*/ 0 w 9783383"/>
              <a:gd name="connsiteY5" fmla="*/ 3531973 h 3531973"/>
              <a:gd name="connsiteX6" fmla="*/ 12700 w 9783383"/>
              <a:gd name="connsiteY6" fmla="*/ 0 h 3531973"/>
              <a:gd name="connsiteX0" fmla="*/ 12700 w 9194626"/>
              <a:gd name="connsiteY0" fmla="*/ 0 h 3531973"/>
              <a:gd name="connsiteX1" fmla="*/ 5702300 w 9194626"/>
              <a:gd name="connsiteY1" fmla="*/ 1016000 h 3531973"/>
              <a:gd name="connsiteX2" fmla="*/ 9182100 w 9194626"/>
              <a:gd name="connsiteY2" fmla="*/ 609600 h 3531973"/>
              <a:gd name="connsiteX3" fmla="*/ 8192486 w 9194626"/>
              <a:gd name="connsiteY3" fmla="*/ 2672321 h 3531973"/>
              <a:gd name="connsiteX4" fmla="*/ 9194626 w 9194626"/>
              <a:gd name="connsiteY4" fmla="*/ 3369792 h 3531973"/>
              <a:gd name="connsiteX5" fmla="*/ 0 w 9194626"/>
              <a:gd name="connsiteY5" fmla="*/ 3531973 h 3531973"/>
              <a:gd name="connsiteX6" fmla="*/ 12700 w 9194626"/>
              <a:gd name="connsiteY6" fmla="*/ 0 h 3531973"/>
              <a:gd name="connsiteX0" fmla="*/ 12700 w 9194626"/>
              <a:gd name="connsiteY0" fmla="*/ 0 h 3531973"/>
              <a:gd name="connsiteX1" fmla="*/ 5702300 w 9194626"/>
              <a:gd name="connsiteY1" fmla="*/ 1016000 h 3531973"/>
              <a:gd name="connsiteX2" fmla="*/ 9182100 w 9194626"/>
              <a:gd name="connsiteY2" fmla="*/ 609600 h 3531973"/>
              <a:gd name="connsiteX3" fmla="*/ 9194626 w 9194626"/>
              <a:gd name="connsiteY3" fmla="*/ 3369792 h 3531973"/>
              <a:gd name="connsiteX4" fmla="*/ 0 w 9194626"/>
              <a:gd name="connsiteY4" fmla="*/ 3531973 h 3531973"/>
              <a:gd name="connsiteX5" fmla="*/ 12700 w 9194626"/>
              <a:gd name="connsiteY5" fmla="*/ 0 h 3531973"/>
              <a:gd name="connsiteX0" fmla="*/ 4233 w 9186159"/>
              <a:gd name="connsiteY0" fmla="*/ 0 h 3369792"/>
              <a:gd name="connsiteX1" fmla="*/ 5693833 w 9186159"/>
              <a:gd name="connsiteY1" fmla="*/ 1016000 h 3369792"/>
              <a:gd name="connsiteX2" fmla="*/ 9173633 w 9186159"/>
              <a:gd name="connsiteY2" fmla="*/ 609600 h 3369792"/>
              <a:gd name="connsiteX3" fmla="*/ 9186159 w 9186159"/>
              <a:gd name="connsiteY3" fmla="*/ 3369792 h 3369792"/>
              <a:gd name="connsiteX4" fmla="*/ 455022 w 9186159"/>
              <a:gd name="connsiteY4" fmla="*/ 3333750 h 3369792"/>
              <a:gd name="connsiteX5" fmla="*/ 4233 w 9186159"/>
              <a:gd name="connsiteY5" fmla="*/ 0 h 3369792"/>
              <a:gd name="connsiteX0" fmla="*/ 12700 w 9194626"/>
              <a:gd name="connsiteY0" fmla="*/ 0 h 3369792"/>
              <a:gd name="connsiteX1" fmla="*/ 5702300 w 9194626"/>
              <a:gd name="connsiteY1" fmla="*/ 1016000 h 3369792"/>
              <a:gd name="connsiteX2" fmla="*/ 9182100 w 9194626"/>
              <a:gd name="connsiteY2" fmla="*/ 609600 h 3369792"/>
              <a:gd name="connsiteX3" fmla="*/ 9194626 w 9194626"/>
              <a:gd name="connsiteY3" fmla="*/ 3369792 h 3369792"/>
              <a:gd name="connsiteX4" fmla="*/ 0 w 9194626"/>
              <a:gd name="connsiteY4" fmla="*/ 3351770 h 3369792"/>
              <a:gd name="connsiteX5" fmla="*/ 12700 w 9194626"/>
              <a:gd name="connsiteY5" fmla="*/ 0 h 336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4626" h="3369792">
                <a:moveTo>
                  <a:pt x="12700" y="0"/>
                </a:moveTo>
                <a:cubicBezTo>
                  <a:pt x="1909233" y="338667"/>
                  <a:pt x="3894667" y="1011767"/>
                  <a:pt x="5702300" y="1016000"/>
                </a:cubicBezTo>
                <a:cubicBezTo>
                  <a:pt x="7509933" y="1020233"/>
                  <a:pt x="8022167" y="745067"/>
                  <a:pt x="9182100" y="609600"/>
                </a:cubicBezTo>
                <a:cubicBezTo>
                  <a:pt x="9186275" y="1529664"/>
                  <a:pt x="9190451" y="2449728"/>
                  <a:pt x="9194626" y="3369792"/>
                </a:cubicBezTo>
                <a:lnTo>
                  <a:pt x="0" y="3351770"/>
                </a:lnTo>
                <a:cubicBezTo>
                  <a:pt x="4233" y="2306137"/>
                  <a:pt x="8467" y="1045633"/>
                  <a:pt x="12700" y="0"/>
                </a:cubicBezTo>
                <a:close/>
              </a:path>
            </a:pathLst>
          </a:custGeom>
          <a:gradFill flip="none" rotWithShape="1">
            <a:gsLst>
              <a:gs pos="21000">
                <a:srgbClr val="7DC8DF"/>
              </a:gs>
              <a:gs pos="100000">
                <a:srgbClr val="6699FF"/>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defRPr>
            </a:lvl1pPr>
          </a:lstStyle>
          <a:p>
            <a:r>
              <a:rPr lang="en-US"/>
              <a:t>Click to edit Master title style</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fld id="{005185D8-4431-4E70-9B16-7315D47CAECD}" type="datetime1">
              <a:rPr lang="en-US" smtClean="0"/>
              <a:t>5/25/2024</a:t>
            </a:fld>
            <a:endParaRPr lang="da-DK"/>
          </a:p>
        </p:txBody>
      </p:sp>
      <p:sp>
        <p:nvSpPr>
          <p:cNvPr id="7"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Logo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a:t>Click to edit Master title style</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D303BBEF-7262-4187-ACD6-F2FC1CE6C53D}" type="datetime1">
              <a:rPr lang="en-US" smtClean="0"/>
              <a:t>5/25/2024</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79D6CB09-FE74-489B-8F95-A71BFDFC2947}" type="slidenum">
              <a:rPr lang="da-DK"/>
              <a:pPr>
                <a:defRPr/>
              </a:pPr>
              <a:t>‹#›</a:t>
            </a:fld>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a:t>Click to edit Master title style</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0387FDE2-06BB-4B2C-ADF6-0C4271A71523}" type="datetime1">
              <a:rPr lang="en-US" smtClean="0"/>
              <a:t>5/25/2024</a:t>
            </a:fld>
            <a:endParaRPr lang="da-DK" dirty="0"/>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FF4A9B8F-3AC1-455B-9EE3-3FEF1B60DBEB}" type="slidenum">
              <a:rPr lang="da-DK"/>
              <a:pPr>
                <a:defRPr/>
              </a:pPr>
              <a:t>‹#›</a:t>
            </a:fld>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a:t>Click to edit Master title style</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2BF5326B-AC94-4A50-8805-F6CEFA635AE8}" type="datetime1">
              <a:rPr lang="en-US" smtClean="0"/>
              <a:t>5/25/2024</a:t>
            </a:fld>
            <a:endParaRPr lang="da-DK" dirty="0"/>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F66C02B6-5F01-4A93-9D71-1A41D83F406D}" type="slidenum">
              <a:rPr lang="da-DK"/>
              <a:pPr>
                <a:defRPr/>
              </a:pPr>
              <a:t>‹#›</a:t>
            </a:fld>
            <a:endParaRPr lang="da-D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10869E34-5B40-4E0B-AD3E-5EF7A7251AE1}" type="datetime1">
              <a:rPr lang="en-US" smtClean="0"/>
              <a:t>5/25/2024</a:t>
            </a:fld>
            <a:endParaRPr lang="da-DK" dirty="0"/>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9C05B8B7-8FEE-4042-A036-DF028CEC9A6A}" type="slidenum">
              <a:rPr lang="da-DK"/>
              <a:pPr>
                <a:defRPr/>
              </a:pPr>
              <a:t>‹#›</a:t>
            </a:fld>
            <a:endParaRPr lang="da-D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defRPr>
            </a:lvl1pPr>
          </a:lstStyle>
          <a:p>
            <a:r>
              <a:rPr lang="en-US"/>
              <a:t>Click to edit Master title style</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0F26534F-B09B-4D79-A52D-09F75F2B4E22}" type="datetime1">
              <a:rPr lang="en-US" smtClean="0"/>
              <a:t>5/25/2024</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50982392-096A-4A4B-8B76-6CD611A3B48D}" type="slidenum">
              <a:rPr lang="da-DK"/>
              <a:pPr>
                <a:defRPr/>
              </a:pPr>
              <a:t>‹#›</a:t>
            </a:fld>
            <a:endParaRPr lang="da-DK"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defRPr>
            </a:lvl1pPr>
          </a:lstStyle>
          <a:p>
            <a:r>
              <a:rPr lang="en-US"/>
              <a:t>Click to edit Master title style</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175DD060-6DF7-448F-B648-7A77A7D77FB3}" type="datetime1">
              <a:rPr lang="en-US" smtClean="0"/>
              <a:t>5/25/2024</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2DD05A01-DB0F-425C-ABDB-A7E8E27B12EA}" type="slidenum">
              <a:rPr lang="da-DK"/>
              <a:pPr>
                <a:defRPr/>
              </a:pPr>
              <a:t>‹#›</a:t>
            </a:fld>
            <a:endParaRPr lang="da-DK"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chemeClr val="bg1"/>
            </a:gs>
            <a:gs pos="34000">
              <a:schemeClr val="bg2">
                <a:alpha val="49000"/>
              </a:schemeClr>
            </a:gs>
            <a:gs pos="68000">
              <a:schemeClr val="bg1"/>
            </a:gs>
          </a:gsLst>
          <a:lin ang="16200000" scaled="0"/>
          <a:tileRect/>
        </a:gra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944"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hf sldNum="0" hdr="0" ftr="0" dt="0"/>
  <p:txStyles>
    <p:titleStyle>
      <a:lvl1pPr algn="ctr" defTabSz="457200" rtl="0" eaLnBrk="1" fontAlgn="base" hangingPunct="1">
        <a:spcBef>
          <a:spcPct val="0"/>
        </a:spcBef>
        <a:spcAft>
          <a:spcPct val="0"/>
        </a:spcAft>
        <a:defRPr sz="4400" kern="1200">
          <a:solidFill>
            <a:schemeClr val="tx1"/>
          </a:solidFill>
          <a:latin typeface="Arial Narrow"/>
          <a:ea typeface="ＭＳ Ｐゴシック" pitchFamily="-97" charset="-128"/>
          <a:cs typeface="+mj-cs"/>
        </a:defRPr>
      </a:lvl1pPr>
      <a:lvl2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2pPr>
      <a:lvl3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3pPr>
      <a:lvl4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4pPr>
      <a:lvl5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5pPr>
      <a:lvl6pPr marL="457200" algn="ctr" defTabSz="457200" rtl="0" eaLnBrk="1" fontAlgn="base" hangingPunct="1">
        <a:spcBef>
          <a:spcPct val="0"/>
        </a:spcBef>
        <a:spcAft>
          <a:spcPct val="0"/>
        </a:spcAft>
        <a:defRPr sz="4400">
          <a:solidFill>
            <a:schemeClr val="tx1"/>
          </a:solidFill>
          <a:latin typeface="Arial Narrow" pitchFamily="-97" charset="0"/>
        </a:defRPr>
      </a:lvl6pPr>
      <a:lvl7pPr marL="914400" algn="ctr" defTabSz="457200" rtl="0" eaLnBrk="1" fontAlgn="base" hangingPunct="1">
        <a:spcBef>
          <a:spcPct val="0"/>
        </a:spcBef>
        <a:spcAft>
          <a:spcPct val="0"/>
        </a:spcAft>
        <a:defRPr sz="4400">
          <a:solidFill>
            <a:schemeClr val="tx1"/>
          </a:solidFill>
          <a:latin typeface="Arial Narrow" pitchFamily="-97" charset="0"/>
        </a:defRPr>
      </a:lvl7pPr>
      <a:lvl8pPr marL="1371600" algn="ctr" defTabSz="457200" rtl="0" eaLnBrk="1" fontAlgn="base" hangingPunct="1">
        <a:spcBef>
          <a:spcPct val="0"/>
        </a:spcBef>
        <a:spcAft>
          <a:spcPct val="0"/>
        </a:spcAft>
        <a:defRPr sz="4400">
          <a:solidFill>
            <a:schemeClr val="tx1"/>
          </a:solidFill>
          <a:latin typeface="Arial Narrow" pitchFamily="-97" charset="0"/>
        </a:defRPr>
      </a:lvl8pPr>
      <a:lvl9pPr marL="1828800" algn="ctr" defTabSz="457200" rtl="0" eaLnBrk="1" fontAlgn="base" hangingPunct="1">
        <a:spcBef>
          <a:spcPct val="0"/>
        </a:spcBef>
        <a:spcAft>
          <a:spcPct val="0"/>
        </a:spcAft>
        <a:defRPr sz="4400">
          <a:solidFill>
            <a:schemeClr val="tx1"/>
          </a:solidFill>
          <a:latin typeface="Arial Narrow" pitchFamily="-97"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Narrow"/>
          <a:ea typeface="ＭＳ Ｐゴシック" pitchFamily="-97"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chemeClr val="bg1"/>
            </a:gs>
            <a:gs pos="34000">
              <a:schemeClr val="bg2">
                <a:alpha val="49000"/>
              </a:schemeClr>
            </a:gs>
            <a:gs pos="68000">
              <a:schemeClr val="bg1"/>
            </a:gs>
          </a:gsLst>
          <a:lin ang="16200000" scaled="0"/>
          <a:tileRect/>
        </a:gra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94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Arial Narrow"/>
          <a:ea typeface="ＭＳ Ｐゴシック" pitchFamily="-97"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5pPr>
      <a:lvl6pPr marL="457200" algn="ctr" defTabSz="457200" rtl="0" fontAlgn="base">
        <a:spcBef>
          <a:spcPct val="0"/>
        </a:spcBef>
        <a:spcAft>
          <a:spcPct val="0"/>
        </a:spcAft>
        <a:defRPr sz="4400">
          <a:solidFill>
            <a:schemeClr val="tx1"/>
          </a:solidFill>
          <a:latin typeface="Arial Narrow" pitchFamily="-97" charset="0"/>
        </a:defRPr>
      </a:lvl6pPr>
      <a:lvl7pPr marL="914400" algn="ctr" defTabSz="457200" rtl="0" fontAlgn="base">
        <a:spcBef>
          <a:spcPct val="0"/>
        </a:spcBef>
        <a:spcAft>
          <a:spcPct val="0"/>
        </a:spcAft>
        <a:defRPr sz="4400">
          <a:solidFill>
            <a:schemeClr val="tx1"/>
          </a:solidFill>
          <a:latin typeface="Arial Narrow" pitchFamily="-97" charset="0"/>
        </a:defRPr>
      </a:lvl7pPr>
      <a:lvl8pPr marL="1371600" algn="ctr" defTabSz="457200" rtl="0" fontAlgn="base">
        <a:spcBef>
          <a:spcPct val="0"/>
        </a:spcBef>
        <a:spcAft>
          <a:spcPct val="0"/>
        </a:spcAft>
        <a:defRPr sz="4400">
          <a:solidFill>
            <a:schemeClr val="tx1"/>
          </a:solidFill>
          <a:latin typeface="Arial Narrow" pitchFamily="-97" charset="0"/>
        </a:defRPr>
      </a:lvl8pPr>
      <a:lvl9pPr marL="1828800" algn="ctr" defTabSz="457200" rtl="0" fontAlgn="base">
        <a:spcBef>
          <a:spcPct val="0"/>
        </a:spcBef>
        <a:spcAft>
          <a:spcPct val="0"/>
        </a:spcAft>
        <a:defRPr sz="4400">
          <a:solidFill>
            <a:schemeClr val="tx1"/>
          </a:solidFill>
          <a:latin typeface="Arial Narrow" pitchFamily="-97"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Narrow"/>
          <a:ea typeface="ＭＳ Ｐゴシック" pitchFamily="-97"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youtube.com/watch?v=MpIOClX1jP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Billede 9" descr="dreamstime_www_world.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Kombinationstegning 7"/>
          <p:cNvSpPr/>
          <p:nvPr/>
        </p:nvSpPr>
        <p:spPr bwMode="auto">
          <a:xfrm>
            <a:off x="-46038" y="3254375"/>
            <a:ext cx="9182101" cy="34290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gradFill flip="none" rotWithShape="1">
            <a:gsLst>
              <a:gs pos="21000">
                <a:srgbClr val="7DC8DF"/>
              </a:gs>
              <a:gs pos="100000">
                <a:srgbClr val="6699FF"/>
              </a:gs>
            </a:gsLst>
            <a:lin ang="5400000" scaled="1"/>
            <a:tileRect/>
          </a:gradFill>
          <a:ln w="9525">
            <a:solidFill>
              <a:schemeClr val="accent4">
                <a:lumMod val="60000"/>
                <a:lumOff val="40000"/>
              </a:schemeClr>
            </a:solidFill>
            <a:miter lim="800000"/>
            <a:headEnd/>
            <a:tailEnd/>
          </a:ln>
          <a:effectLst/>
        </p:spPr>
        <p:txBody>
          <a:bodyPr anchor="ctr"/>
          <a:lstStyle/>
          <a:p>
            <a:pPr indent="-342900" algn="ctr" fontAlgn="auto">
              <a:spcBef>
                <a:spcPts val="0"/>
              </a:spcBef>
              <a:spcAft>
                <a:spcPts val="0"/>
              </a:spcAft>
              <a:defRPr/>
            </a:pPr>
            <a:endParaRPr lang="da-DK" sz="1600" b="1" kern="0" noProof="1">
              <a:solidFill>
                <a:srgbClr val="FFFFFF"/>
              </a:solidFill>
              <a:latin typeface="Arial" pitchFamily="34" charset="0"/>
              <a:ea typeface="ＭＳ Ｐゴシック" pitchFamily="-97" charset="-128"/>
            </a:endParaRPr>
          </a:p>
        </p:txBody>
      </p:sp>
      <p:sp>
        <p:nvSpPr>
          <p:cNvPr id="424" name="Kombinationstegning 423"/>
          <p:cNvSpPr/>
          <p:nvPr/>
        </p:nvSpPr>
        <p:spPr>
          <a:xfrm>
            <a:off x="-38100" y="3467100"/>
            <a:ext cx="9182100" cy="34290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defRPr/>
            </a:pPr>
            <a:endParaRPr lang="da-DK" sz="1400" b="1" kern="0" noProof="1">
              <a:solidFill>
                <a:sysClr val="window" lastClr="FFFFFF"/>
              </a:solidFill>
              <a:latin typeface="Arial" pitchFamily="34" charset="0"/>
              <a:ea typeface="ＭＳ Ｐゴシック" pitchFamily="-97" charset="-128"/>
            </a:endParaRPr>
          </a:p>
        </p:txBody>
      </p:sp>
      <p:sp>
        <p:nvSpPr>
          <p:cNvPr id="21510" name="Rectangle 5"/>
          <p:cNvSpPr txBox="1">
            <a:spLocks noChangeArrowheads="1"/>
          </p:cNvSpPr>
          <p:nvPr/>
        </p:nvSpPr>
        <p:spPr bwMode="gray">
          <a:xfrm>
            <a:off x="519112" y="5110163"/>
            <a:ext cx="5081587"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dirty="0">
                <a:solidFill>
                  <a:schemeClr val="tx2"/>
                </a:solidFill>
              </a:rPr>
              <a:t>Digital Marketing Overview</a:t>
            </a:r>
          </a:p>
        </p:txBody>
      </p:sp>
      <p:sp>
        <p:nvSpPr>
          <p:cNvPr id="2" name="TextBox 1"/>
          <p:cNvSpPr txBox="1"/>
          <p:nvPr/>
        </p:nvSpPr>
        <p:spPr>
          <a:xfrm>
            <a:off x="465137" y="5793343"/>
            <a:ext cx="4681538" cy="307777"/>
          </a:xfrm>
          <a:prstGeom prst="rect">
            <a:avLst/>
          </a:prstGeom>
          <a:noFill/>
        </p:spPr>
        <p:txBody>
          <a:bodyPr wrap="square" rtlCol="0">
            <a:spAutoFit/>
          </a:bodyPr>
          <a:lstStyle/>
          <a:p>
            <a:r>
              <a:rPr lang="en-ZA" sz="1400" dirty="0"/>
              <a:t>Anton </a:t>
            </a:r>
            <a:r>
              <a:rPr lang="en-ZA" sz="1400" dirty="0" err="1"/>
              <a:t>Koekemoer</a:t>
            </a:r>
            <a:endParaRPr lang="en-ZA"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0" name="Picture 4" descr="http://products.secureserver.net/vault/ss/6584/search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198" y="368299"/>
            <a:ext cx="8523502" cy="6319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440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The future of the web is social media (Web 2.0)</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2137422"/>
            <a:ext cx="5335890" cy="464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595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Search engine optimization (SEO)</a:t>
            </a:r>
          </a:p>
        </p:txBody>
      </p:sp>
    </p:spTree>
    <p:extLst>
      <p:ext uri="{BB962C8B-B14F-4D97-AF65-F5344CB8AC3E}">
        <p14:creationId xmlns:p14="http://schemas.microsoft.com/office/powerpoint/2010/main" val="880612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327275"/>
            <a:ext cx="4686300" cy="4352925"/>
          </a:xfrm>
          <a:noFill/>
          <a:ln>
            <a:miter lim="800000"/>
            <a:headEnd/>
            <a:tailEnd/>
          </a:ln>
        </p:spPr>
        <p:txBody>
          <a:bodyPr vert="horz" wrap="square" lIns="91440" tIns="45720" rIns="91440" bIns="45720" numCol="1" anchor="t" anchorCtr="0" compatLnSpc="1">
            <a:prstTxWarp prst="textNoShape">
              <a:avLst/>
            </a:prstTxWarp>
          </a:bodyPr>
          <a:lstStyle/>
          <a:p>
            <a:pPr marL="0" indent="0" algn="just">
              <a:buNone/>
            </a:pPr>
            <a:r>
              <a:rPr lang="en-ZA" sz="1600" b="1" dirty="0">
                <a:latin typeface="Arial" charset="0"/>
                <a:ea typeface="ＭＳ Ｐゴシック" charset="-128"/>
              </a:rPr>
              <a:t>SEO definition</a:t>
            </a:r>
            <a:r>
              <a:rPr lang="en-ZA" sz="1600" dirty="0">
                <a:latin typeface="Arial" charset="0"/>
                <a:ea typeface="ＭＳ Ｐゴシック" charset="-128"/>
              </a:rPr>
              <a:t> </a:t>
            </a:r>
          </a:p>
          <a:p>
            <a:pPr marL="0" indent="0" algn="just">
              <a:buNone/>
            </a:pPr>
            <a:endParaRPr lang="en-ZA" sz="1600" dirty="0">
              <a:latin typeface="Arial" charset="0"/>
              <a:ea typeface="ＭＳ Ｐゴシック" charset="-128"/>
            </a:endParaRPr>
          </a:p>
          <a:p>
            <a:pPr marL="0" indent="0" algn="just">
              <a:buNone/>
            </a:pPr>
            <a:r>
              <a:rPr lang="en-ZA" sz="1700" dirty="0">
                <a:latin typeface="Arial" charset="0"/>
                <a:ea typeface="ＭＳ Ｐゴシック" charset="-128"/>
              </a:rPr>
              <a:t>Search engine optimization (SEO) is the process of getting traffic from the “free,” “organic,” “editorial” or “natural” listings on search engines. </a:t>
            </a:r>
          </a:p>
          <a:p>
            <a:pPr marL="0" indent="0" algn="just">
              <a:buNone/>
            </a:pPr>
            <a:endParaRPr lang="en-ZA" sz="1700" dirty="0">
              <a:latin typeface="Arial" charset="0"/>
              <a:ea typeface="ＭＳ Ｐゴシック" charset="-128"/>
            </a:endParaRPr>
          </a:p>
          <a:p>
            <a:pPr marL="0" indent="0" algn="just">
              <a:buNone/>
            </a:pPr>
            <a:r>
              <a:rPr lang="en-ZA" sz="1700" dirty="0">
                <a:latin typeface="Arial" charset="0"/>
                <a:ea typeface="ＭＳ Ｐゴシック" charset="-128"/>
              </a:rPr>
              <a:t>All major search engines such as Google, Yahoo and Bing have such results, where web pages and other content such as videos or local listings are shown and ranked based on what the search engine considers most relevant to users. Payment isn’t involved, as it is with paid search ads.</a:t>
            </a:r>
          </a:p>
          <a:p>
            <a:pPr marL="0" indent="0" algn="just">
              <a:buNone/>
            </a:pPr>
            <a:endParaRPr lang="en-ZA" sz="1600" dirty="0">
              <a:latin typeface="Arial" charset="0"/>
              <a:ea typeface="ＭＳ Ｐゴシック" charset="-128"/>
            </a:endParaRPr>
          </a:p>
          <a:p>
            <a:pPr marL="0" indent="0" algn="just">
              <a:buNone/>
            </a:pPr>
            <a:endParaRPr lang="en-ZA" sz="1600" dirty="0">
              <a:latin typeface="Arial" charset="0"/>
              <a:ea typeface="ＭＳ Ｐゴシック" charset="-128"/>
            </a:endParaRP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What is search engine optimization (SEO)?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638" y="2844800"/>
            <a:ext cx="3324562"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876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632075"/>
            <a:ext cx="8229600" cy="3984625"/>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ü"/>
            </a:pPr>
            <a:r>
              <a:rPr lang="en-ZA" sz="1400" dirty="0">
                <a:latin typeface="Arial" charset="0"/>
                <a:ea typeface="ＭＳ Ｐゴシック" charset="-128"/>
              </a:rPr>
              <a:t>Your website will be found</a:t>
            </a:r>
          </a:p>
          <a:p>
            <a:pPr>
              <a:buFont typeface="Wingdings" pitchFamily="2" charset="2"/>
              <a:buChar char="ü"/>
            </a:pPr>
            <a:r>
              <a:rPr lang="en-ZA" sz="1400" dirty="0">
                <a:latin typeface="Arial" charset="0"/>
                <a:ea typeface="ＭＳ Ｐゴシック" charset="-128"/>
              </a:rPr>
              <a:t>Improve your competitive edge</a:t>
            </a:r>
          </a:p>
          <a:p>
            <a:pPr>
              <a:buFont typeface="Wingdings" pitchFamily="2" charset="2"/>
              <a:buChar char="ü"/>
            </a:pPr>
            <a:r>
              <a:rPr lang="en-ZA" sz="1400" dirty="0">
                <a:latin typeface="Arial" charset="0"/>
                <a:ea typeface="ＭＳ Ｐゴシック" charset="-128"/>
              </a:rPr>
              <a:t>Expand your customer base and target audience</a:t>
            </a:r>
          </a:p>
          <a:p>
            <a:pPr>
              <a:buFont typeface="Wingdings" pitchFamily="2" charset="2"/>
              <a:buChar char="ü"/>
            </a:pPr>
            <a:r>
              <a:rPr lang="en-ZA" sz="1400" dirty="0">
                <a:latin typeface="Arial" charset="0"/>
                <a:ea typeface="ＭＳ Ｐゴシック" charset="-128"/>
              </a:rPr>
              <a:t>Cost effective</a:t>
            </a:r>
          </a:p>
          <a:p>
            <a:pPr>
              <a:buFont typeface="Wingdings" pitchFamily="2" charset="2"/>
              <a:buChar char="ü"/>
            </a:pPr>
            <a:r>
              <a:rPr lang="en-ZA" sz="1400" dirty="0">
                <a:latin typeface="Arial" charset="0"/>
                <a:ea typeface="ＭＳ Ｐゴシック" charset="-128"/>
              </a:rPr>
              <a:t>Long term standings</a:t>
            </a:r>
          </a:p>
          <a:p>
            <a:pPr>
              <a:buFont typeface="Wingdings" pitchFamily="2" charset="2"/>
              <a:buChar char="ü"/>
            </a:pPr>
            <a:r>
              <a:rPr lang="en-ZA" sz="1400" dirty="0">
                <a:latin typeface="Arial" charset="0"/>
                <a:ea typeface="ＭＳ Ｐゴシック" charset="-128"/>
              </a:rPr>
              <a:t>Free traffic</a:t>
            </a:r>
          </a:p>
          <a:p>
            <a:pPr>
              <a:buFont typeface="Wingdings" pitchFamily="2" charset="2"/>
              <a:buChar char="ü"/>
            </a:pPr>
            <a:r>
              <a:rPr lang="en-ZA" sz="1400" dirty="0">
                <a:latin typeface="Arial" charset="0"/>
                <a:ea typeface="ＭＳ Ｐゴシック" charset="-128"/>
              </a:rPr>
              <a:t>Targeted traffic</a:t>
            </a:r>
          </a:p>
          <a:p>
            <a:pPr>
              <a:buFont typeface="Wingdings" pitchFamily="2" charset="2"/>
              <a:buChar char="ü"/>
            </a:pPr>
            <a:r>
              <a:rPr lang="en-ZA" sz="1400" dirty="0">
                <a:latin typeface="Arial" charset="0"/>
                <a:ea typeface="ＭＳ Ｐゴシック" charset="-128"/>
              </a:rPr>
              <a:t>Higher sales (ROI)</a:t>
            </a:r>
          </a:p>
          <a:p>
            <a:pPr>
              <a:buFont typeface="Wingdings" pitchFamily="2" charset="2"/>
              <a:buChar char="ü"/>
            </a:pPr>
            <a:r>
              <a:rPr lang="en-ZA" sz="1400" dirty="0">
                <a:latin typeface="Arial" charset="0"/>
                <a:ea typeface="ＭＳ Ｐゴシック" charset="-128"/>
              </a:rPr>
              <a:t>Global reach</a:t>
            </a:r>
          </a:p>
          <a:p>
            <a:pPr>
              <a:buFont typeface="Wingdings" pitchFamily="2" charset="2"/>
              <a:buChar char="ü"/>
            </a:pPr>
            <a:r>
              <a:rPr lang="en-ZA" sz="1400" dirty="0">
                <a:latin typeface="Arial" charset="0"/>
                <a:ea typeface="ＭＳ Ｐゴシック" charset="-128"/>
              </a:rPr>
              <a:t>All the results can be measured</a:t>
            </a:r>
          </a:p>
          <a:p>
            <a:pPr>
              <a:buFont typeface="Wingdings" pitchFamily="2" charset="2"/>
              <a:buChar char="ü"/>
            </a:pPr>
            <a:r>
              <a:rPr lang="en-ZA" sz="1400" dirty="0">
                <a:latin typeface="Arial" charset="0"/>
                <a:ea typeface="ＭＳ Ｐゴシック" charset="-128"/>
              </a:rPr>
              <a:t>Better conversion (sales)</a:t>
            </a:r>
          </a:p>
          <a:p>
            <a:pPr>
              <a:buFont typeface="Wingdings" pitchFamily="2" charset="2"/>
              <a:buChar char="ü"/>
            </a:pPr>
            <a:r>
              <a:rPr lang="en-ZA" sz="1400" dirty="0">
                <a:latin typeface="Arial" charset="0"/>
                <a:ea typeface="ＭＳ Ｐゴシック" charset="-128"/>
              </a:rPr>
              <a:t>Pull marketing</a:t>
            </a:r>
          </a:p>
          <a:p>
            <a:pPr>
              <a:buFont typeface="Wingdings" pitchFamily="2" charset="2"/>
              <a:buChar char="ü"/>
            </a:pPr>
            <a:r>
              <a:rPr lang="en-ZA" sz="1400" dirty="0">
                <a:latin typeface="Arial" charset="0"/>
                <a:ea typeface="ＭＳ Ｐゴシック" charset="-128"/>
              </a:rPr>
              <a:t>Increased visibility</a:t>
            </a:r>
          </a:p>
          <a:p>
            <a:pPr>
              <a:buFont typeface="Wingdings" pitchFamily="2" charset="2"/>
              <a:buChar char="ü"/>
            </a:pPr>
            <a:r>
              <a:rPr lang="en-ZA" sz="1400" dirty="0">
                <a:latin typeface="Arial" charset="0"/>
                <a:ea typeface="ＭＳ Ｐゴシック" charset="-128"/>
              </a:rPr>
              <a:t>Your own 24 hour marketing team and shop front</a:t>
            </a: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Advantages of search engine optimization (SEO)</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700" y="2006600"/>
            <a:ext cx="3757000"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112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2971800" y="2464593"/>
            <a:ext cx="5880100" cy="4352925"/>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endParaRPr lang="en-ZA" sz="1400" dirty="0">
              <a:latin typeface="Arial" charset="0"/>
              <a:ea typeface="ＭＳ Ｐゴシック" charset="-128"/>
            </a:endParaRPr>
          </a:p>
          <a:p>
            <a:pPr>
              <a:buFont typeface="Wingdings" pitchFamily="2" charset="2"/>
              <a:buChar char="ü"/>
            </a:pPr>
            <a:r>
              <a:rPr lang="en-ZA" sz="1400" dirty="0">
                <a:latin typeface="Arial" charset="0"/>
                <a:ea typeface="ＭＳ Ｐゴシック" charset="-128"/>
              </a:rPr>
              <a:t>Often, websites are never “indexed” by the search engines</a:t>
            </a:r>
          </a:p>
          <a:p>
            <a:pPr>
              <a:buFont typeface="Wingdings" pitchFamily="2" charset="2"/>
              <a:buChar char="ü"/>
            </a:pPr>
            <a:r>
              <a:rPr lang="en-ZA" sz="1400" dirty="0">
                <a:latin typeface="Arial" charset="0"/>
                <a:ea typeface="ＭＳ Ｐゴシック" charset="-128"/>
              </a:rPr>
              <a:t>After sites are indexed, often they are not indexed for specific keyword(s)</a:t>
            </a:r>
          </a:p>
          <a:p>
            <a:pPr>
              <a:buFont typeface="Wingdings" pitchFamily="2" charset="2"/>
              <a:buChar char="ü"/>
            </a:pPr>
            <a:r>
              <a:rPr lang="en-ZA" sz="1400" dirty="0">
                <a:latin typeface="Arial" charset="0"/>
                <a:ea typeface="ＭＳ Ｐゴシック" charset="-128"/>
              </a:rPr>
              <a:t>Website owners have no idea which search terms would really be best to drive traffic</a:t>
            </a:r>
          </a:p>
          <a:p>
            <a:pPr>
              <a:buFont typeface="Wingdings" pitchFamily="2" charset="2"/>
              <a:buChar char="ü"/>
            </a:pPr>
            <a:r>
              <a:rPr lang="en-ZA" sz="1400" dirty="0">
                <a:latin typeface="Arial" charset="0"/>
                <a:ea typeface="ＭＳ Ｐゴシック" charset="-128"/>
              </a:rPr>
              <a:t>Fresh content is very important, but hard to keep up with</a:t>
            </a:r>
          </a:p>
          <a:p>
            <a:pPr>
              <a:buFont typeface="Wingdings" pitchFamily="2" charset="2"/>
              <a:buChar char="ü"/>
            </a:pPr>
            <a:r>
              <a:rPr lang="en-ZA" sz="1400" dirty="0">
                <a:latin typeface="Arial" charset="0"/>
                <a:ea typeface="ＭＳ Ｐゴシック" charset="-128"/>
              </a:rPr>
              <a:t>Domain age plays a role</a:t>
            </a:r>
          </a:p>
          <a:p>
            <a:pPr>
              <a:buFont typeface="Wingdings" pitchFamily="2" charset="2"/>
              <a:buChar char="ü"/>
            </a:pPr>
            <a:r>
              <a:rPr lang="en-ZA" sz="1400" dirty="0">
                <a:latin typeface="Arial" charset="0"/>
                <a:ea typeface="ＭＳ Ｐゴシック" charset="-128"/>
              </a:rPr>
              <a:t>It’s hard work and time consuming</a:t>
            </a:r>
          </a:p>
          <a:p>
            <a:pPr>
              <a:buFont typeface="Wingdings" pitchFamily="2" charset="2"/>
              <a:buChar char="ü"/>
            </a:pPr>
            <a:r>
              <a:rPr lang="en-ZA" sz="1400" dirty="0">
                <a:latin typeface="Arial" charset="0"/>
                <a:ea typeface="ＭＳ Ｐゴシック" charset="-128"/>
              </a:rPr>
              <a:t>No one really understands how Google works</a:t>
            </a:r>
          </a:p>
          <a:p>
            <a:pPr>
              <a:buFont typeface="Wingdings" pitchFamily="2" charset="2"/>
              <a:buChar char="ü"/>
            </a:pPr>
            <a:r>
              <a:rPr lang="en-ZA" sz="1400" dirty="0">
                <a:latin typeface="Arial" charset="0"/>
                <a:ea typeface="ＭＳ Ｐゴシック" charset="-128"/>
              </a:rPr>
              <a:t>If your competition is high, it gest more difficult</a:t>
            </a:r>
          </a:p>
          <a:p>
            <a:pPr>
              <a:buFont typeface="Wingdings" pitchFamily="2" charset="2"/>
              <a:buChar char="ü"/>
            </a:pPr>
            <a:r>
              <a:rPr lang="en-ZA" sz="1400" dirty="0">
                <a:latin typeface="Arial" charset="0"/>
                <a:ea typeface="ＭＳ Ｐゴシック" charset="-128"/>
              </a:rPr>
              <a:t>Takes a long time to see the best results</a:t>
            </a:r>
          </a:p>
          <a:p>
            <a:pPr>
              <a:buFont typeface="Wingdings" pitchFamily="2" charset="2"/>
              <a:buChar char="ü"/>
            </a:pPr>
            <a:r>
              <a:rPr lang="en-ZA" sz="1400" dirty="0">
                <a:latin typeface="Arial" charset="0"/>
                <a:ea typeface="ＭＳ Ｐゴシック" charset="-128"/>
              </a:rPr>
              <a:t>Gestation period is long *</a:t>
            </a:r>
          </a:p>
          <a:p>
            <a:pPr>
              <a:buFont typeface="Wingdings" pitchFamily="2" charset="2"/>
              <a:buChar char="ü"/>
            </a:pPr>
            <a:r>
              <a:rPr lang="en-ZA" sz="1400" dirty="0">
                <a:latin typeface="Arial" charset="0"/>
                <a:ea typeface="ＭＳ Ｐゴシック" charset="-128"/>
              </a:rPr>
              <a:t>On going process</a:t>
            </a:r>
          </a:p>
          <a:p>
            <a:pPr>
              <a:buFont typeface="Wingdings" pitchFamily="2" charset="2"/>
              <a:buChar char="ü"/>
            </a:pPr>
            <a:endParaRPr lang="en-ZA" sz="1400" dirty="0">
              <a:latin typeface="Arial" charset="0"/>
              <a:ea typeface="ＭＳ Ｐゴシック" charset="-128"/>
            </a:endParaRPr>
          </a:p>
          <a:p>
            <a:pPr marL="0" indent="0">
              <a:buNone/>
            </a:pPr>
            <a:endParaRPr lang="en-ZA" sz="1600" dirty="0">
              <a:latin typeface="Arial" charset="0"/>
              <a:ea typeface="ＭＳ Ｐゴシック" charset="-128"/>
            </a:endParaRP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Disadvantages of search engine optimization (SEO)</a:t>
            </a:r>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2519363"/>
            <a:ext cx="2844800" cy="406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20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327275"/>
            <a:ext cx="5308600" cy="4352925"/>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ü"/>
            </a:pPr>
            <a:r>
              <a:rPr lang="en-ZA" sz="1400" dirty="0">
                <a:latin typeface="Arial" charset="0"/>
                <a:ea typeface="ＭＳ Ｐゴシック" charset="-128"/>
              </a:rPr>
              <a:t>Research, research, research, research, </a:t>
            </a:r>
            <a:r>
              <a:rPr lang="en-ZA" sz="1400" dirty="0" err="1">
                <a:latin typeface="Arial" charset="0"/>
                <a:ea typeface="ＭＳ Ｐゴシック" charset="-128"/>
              </a:rPr>
              <a:t>etc</a:t>
            </a:r>
            <a:endParaRPr lang="en-ZA" sz="1400" dirty="0">
              <a:latin typeface="Arial" charset="0"/>
              <a:ea typeface="ＭＳ Ｐゴシック" charset="-128"/>
            </a:endParaRPr>
          </a:p>
          <a:p>
            <a:pPr>
              <a:buFont typeface="Wingdings" pitchFamily="2" charset="2"/>
              <a:buChar char="ü"/>
            </a:pPr>
            <a:r>
              <a:rPr lang="en-ZA" sz="1400" dirty="0">
                <a:latin typeface="Arial" charset="0"/>
                <a:ea typeface="ＭＳ Ｐゴシック" charset="-128"/>
              </a:rPr>
              <a:t>Keyword research (what keywords are you going to target?)</a:t>
            </a:r>
          </a:p>
          <a:p>
            <a:pPr>
              <a:buFont typeface="Wingdings" pitchFamily="2" charset="2"/>
              <a:buChar char="ü"/>
            </a:pPr>
            <a:r>
              <a:rPr lang="en-ZA" sz="1400" dirty="0">
                <a:latin typeface="Arial" charset="0"/>
                <a:ea typeface="ＭＳ Ｐゴシック" charset="-128"/>
              </a:rPr>
              <a:t>Build a kick ass website (Ryan and co)</a:t>
            </a:r>
          </a:p>
          <a:p>
            <a:pPr>
              <a:buFont typeface="Wingdings" pitchFamily="2" charset="2"/>
              <a:buChar char="ü"/>
            </a:pPr>
            <a:r>
              <a:rPr lang="en-ZA" sz="1400" dirty="0">
                <a:latin typeface="Arial" charset="0"/>
                <a:ea typeface="ＭＳ Ｐゴシック" charset="-128"/>
              </a:rPr>
              <a:t>Make SEO friendly URL’s (</a:t>
            </a:r>
            <a:r>
              <a:rPr lang="en-ZA" sz="1400" dirty="0" err="1">
                <a:latin typeface="Arial" charset="0"/>
                <a:ea typeface="ＭＳ Ｐゴシック" charset="-128"/>
              </a:rPr>
              <a:t>anton</a:t>
            </a:r>
            <a:r>
              <a:rPr lang="en-ZA" sz="1400" dirty="0">
                <a:latin typeface="Arial" charset="0"/>
                <a:ea typeface="ＭＳ Ｐゴシック" charset="-128"/>
              </a:rPr>
              <a:t>-is-cool instead of </a:t>
            </a:r>
            <a:r>
              <a:rPr lang="en-ZA" sz="1400" dirty="0" err="1">
                <a:latin typeface="Arial" charset="0"/>
                <a:ea typeface="ＭＳ Ｐゴシック" charset="-128"/>
              </a:rPr>
              <a:t>anton.php?id</a:t>
            </a:r>
            <a:r>
              <a:rPr lang="en-ZA" sz="1400" dirty="0">
                <a:latin typeface="Arial" charset="0"/>
                <a:ea typeface="ＭＳ Ｐゴシック" charset="-128"/>
              </a:rPr>
              <a:t>=xyz)</a:t>
            </a:r>
          </a:p>
          <a:p>
            <a:pPr>
              <a:buFont typeface="Wingdings" pitchFamily="2" charset="2"/>
              <a:buChar char="ü"/>
            </a:pPr>
            <a:r>
              <a:rPr lang="en-ZA" sz="1400" dirty="0">
                <a:latin typeface="Arial" charset="0"/>
                <a:ea typeface="ＭＳ Ｐゴシック" charset="-128"/>
              </a:rPr>
              <a:t>Unique and relevant titles on every page</a:t>
            </a:r>
          </a:p>
          <a:p>
            <a:pPr>
              <a:buFont typeface="Wingdings" pitchFamily="2" charset="2"/>
              <a:buChar char="ü"/>
            </a:pPr>
            <a:r>
              <a:rPr lang="en-ZA" sz="1400" dirty="0">
                <a:latin typeface="Arial" charset="0"/>
                <a:ea typeface="ＭＳ Ｐゴシック" charset="-128"/>
              </a:rPr>
              <a:t>Write for users</a:t>
            </a:r>
          </a:p>
          <a:p>
            <a:pPr>
              <a:buFont typeface="Wingdings" pitchFamily="2" charset="2"/>
              <a:buChar char="ü"/>
            </a:pPr>
            <a:r>
              <a:rPr lang="en-ZA" sz="1400" dirty="0">
                <a:latin typeface="Arial" charset="0"/>
                <a:ea typeface="ＭＳ Ｐゴシック" charset="-128"/>
              </a:rPr>
              <a:t>Optimize content to include keywords (use selected keywords once every 100 words)</a:t>
            </a:r>
          </a:p>
          <a:p>
            <a:pPr>
              <a:buFont typeface="Wingdings" pitchFamily="2" charset="2"/>
              <a:buChar char="ü"/>
            </a:pPr>
            <a:r>
              <a:rPr lang="en-ZA" sz="1400" dirty="0">
                <a:latin typeface="Arial" charset="0"/>
                <a:ea typeface="ＭＳ Ｐゴシック" charset="-128"/>
              </a:rPr>
              <a:t>Create great unique content (content is king)</a:t>
            </a:r>
          </a:p>
          <a:p>
            <a:pPr>
              <a:buFont typeface="Wingdings" pitchFamily="2" charset="2"/>
              <a:buChar char="ü"/>
            </a:pPr>
            <a:r>
              <a:rPr lang="en-ZA" sz="1400" dirty="0">
                <a:latin typeface="Arial" charset="0"/>
                <a:ea typeface="ＭＳ Ｐゴシック" charset="-128"/>
              </a:rPr>
              <a:t>Use your keywords as anchor text when linking</a:t>
            </a:r>
          </a:p>
          <a:p>
            <a:pPr>
              <a:buFont typeface="Wingdings" pitchFamily="2" charset="2"/>
              <a:buChar char="ü"/>
            </a:pPr>
            <a:r>
              <a:rPr lang="en-ZA" sz="1400" dirty="0">
                <a:latin typeface="Arial" charset="0"/>
                <a:ea typeface="ＭＳ Ｐゴシック" charset="-128"/>
              </a:rPr>
              <a:t>Use alt text + title text in links</a:t>
            </a:r>
          </a:p>
          <a:p>
            <a:pPr>
              <a:buFont typeface="Wingdings" pitchFamily="2" charset="2"/>
              <a:buChar char="ü"/>
            </a:pPr>
            <a:r>
              <a:rPr lang="en-ZA" sz="1400" dirty="0">
                <a:latin typeface="Arial" charset="0"/>
                <a:ea typeface="ＭＳ Ｐゴシック" charset="-128"/>
              </a:rPr>
              <a:t>Name images to what they represent (add alt text + title text)</a:t>
            </a:r>
          </a:p>
          <a:p>
            <a:pPr>
              <a:buFont typeface="Wingdings" pitchFamily="2" charset="2"/>
              <a:buChar char="ü"/>
            </a:pPr>
            <a:r>
              <a:rPr lang="en-ZA" sz="1400" dirty="0">
                <a:latin typeface="Arial" charset="0"/>
                <a:ea typeface="ＭＳ Ｐゴシック" charset="-128"/>
              </a:rPr>
              <a:t>Build links intelligently (link smartly)</a:t>
            </a:r>
          </a:p>
          <a:p>
            <a:pPr>
              <a:buFont typeface="Wingdings" pitchFamily="2" charset="2"/>
              <a:buChar char="ü"/>
            </a:pPr>
            <a:r>
              <a:rPr lang="en-ZA" sz="1400" dirty="0">
                <a:latin typeface="Arial" charset="0"/>
                <a:ea typeface="ＭＳ Ｐゴシック" charset="-128"/>
              </a:rPr>
              <a:t>Create a sitemap (submit to Google and Bing webmasters </a:t>
            </a:r>
            <a:r>
              <a:rPr lang="en-ZA" sz="1400" dirty="0" err="1">
                <a:latin typeface="Arial" charset="0"/>
                <a:ea typeface="ＭＳ Ｐゴシック" charset="-128"/>
              </a:rPr>
              <a:t>html+XML</a:t>
            </a:r>
            <a:r>
              <a:rPr lang="en-ZA" sz="1400" dirty="0">
                <a:latin typeface="Arial" charset="0"/>
                <a:ea typeface="ＭＳ Ｐゴシック" charset="-128"/>
              </a:rPr>
              <a:t>)</a:t>
            </a:r>
          </a:p>
          <a:p>
            <a:pPr>
              <a:buFont typeface="Wingdings" pitchFamily="2" charset="2"/>
              <a:buChar char="ü"/>
            </a:pPr>
            <a:r>
              <a:rPr lang="en-ZA" sz="1400" dirty="0">
                <a:latin typeface="Arial" charset="0"/>
                <a:ea typeface="ＭＳ Ｐゴシック" charset="-128"/>
              </a:rPr>
              <a:t>Include website analytics (Google Analytics)</a:t>
            </a:r>
          </a:p>
          <a:p>
            <a:pPr marL="0" indent="0">
              <a:buNone/>
            </a:pPr>
            <a:endParaRPr lang="en-ZA" sz="1400" dirty="0">
              <a:latin typeface="Arial" charset="0"/>
              <a:ea typeface="ＭＳ Ｐゴシック" charset="-128"/>
            </a:endParaRPr>
          </a:p>
          <a:p>
            <a:pPr marL="0" indent="0">
              <a:buNone/>
            </a:pPr>
            <a:endParaRPr lang="en-ZA" sz="1400" dirty="0">
              <a:latin typeface="Arial" charset="0"/>
              <a:ea typeface="ＭＳ Ｐゴシック" charset="-128"/>
            </a:endParaRP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Basic search engine optimization (SEO) strategy</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2623406"/>
            <a:ext cx="3581400" cy="34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129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Pay per click (PPC)</a:t>
            </a:r>
          </a:p>
        </p:txBody>
      </p:sp>
    </p:spTree>
    <p:extLst>
      <p:ext uri="{BB962C8B-B14F-4D97-AF65-F5344CB8AC3E}">
        <p14:creationId xmlns:p14="http://schemas.microsoft.com/office/powerpoint/2010/main" val="2301884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327275"/>
            <a:ext cx="4686300" cy="4352925"/>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en-ZA" sz="1600" b="1" dirty="0">
                <a:latin typeface="Arial" charset="0"/>
                <a:ea typeface="ＭＳ Ｐゴシック" charset="-128"/>
              </a:rPr>
              <a:t>PPC definition</a:t>
            </a:r>
            <a:r>
              <a:rPr lang="en-ZA" sz="1600" dirty="0">
                <a:latin typeface="Arial" charset="0"/>
                <a:ea typeface="ＭＳ Ｐゴシック" charset="-128"/>
              </a:rPr>
              <a:t> </a:t>
            </a:r>
          </a:p>
          <a:p>
            <a:pPr marL="0" indent="0">
              <a:buNone/>
            </a:pPr>
            <a:endParaRPr lang="en-ZA" sz="1600" dirty="0">
              <a:latin typeface="Arial" charset="0"/>
              <a:ea typeface="ＭＳ Ｐゴシック" charset="-128"/>
            </a:endParaRPr>
          </a:p>
          <a:p>
            <a:pPr marL="0" indent="0" algn="just">
              <a:buNone/>
            </a:pPr>
            <a:r>
              <a:rPr lang="en-ZA" sz="1600" dirty="0">
                <a:latin typeface="Arial" charset="0"/>
                <a:ea typeface="ＭＳ Ｐゴシック" charset="-128"/>
              </a:rPr>
              <a:t>Pay per click (PPC) is a type of sponsored online advertising that is used on a wide range of websites, including search engines, where the advertiser only pays if a web user clicks on their ad. Hence the title, 'pay per click'.</a:t>
            </a:r>
          </a:p>
          <a:p>
            <a:pPr marL="0" indent="0" algn="just">
              <a:buNone/>
            </a:pPr>
            <a:endParaRPr lang="en-ZA" sz="1600" dirty="0">
              <a:latin typeface="Arial" charset="0"/>
              <a:ea typeface="ＭＳ Ｐゴシック" charset="-128"/>
            </a:endParaRPr>
          </a:p>
          <a:p>
            <a:pPr marL="0" indent="0" algn="just">
              <a:buNone/>
            </a:pPr>
            <a:r>
              <a:rPr lang="en-ZA" sz="1600" dirty="0">
                <a:latin typeface="Arial" charset="0"/>
                <a:ea typeface="ＭＳ Ｐゴシック" charset="-128"/>
              </a:rPr>
              <a:t>Advertisers place bids on keywords or phrases that they think their target audience would type in a search field when they are looking for specific goods or services. </a:t>
            </a: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What is pay per click (PPC)?</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3436" y="2857500"/>
            <a:ext cx="2454763"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664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632075"/>
            <a:ext cx="8229600" cy="3984625"/>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ü"/>
            </a:pPr>
            <a:r>
              <a:rPr lang="en-ZA" sz="1400" dirty="0">
                <a:latin typeface="Arial" charset="0"/>
                <a:ea typeface="ＭＳ Ｐゴシック" charset="-128"/>
              </a:rPr>
              <a:t>Very fast</a:t>
            </a:r>
          </a:p>
          <a:p>
            <a:pPr lvl="1">
              <a:buFont typeface="Wingdings" pitchFamily="2" charset="2"/>
              <a:buChar char="ü"/>
            </a:pPr>
            <a:r>
              <a:rPr lang="en-ZA" sz="1400" dirty="0">
                <a:latin typeface="Arial" charset="0"/>
                <a:ea typeface="ＭＳ Ｐゴシック" charset="-128"/>
              </a:rPr>
              <a:t>Get targeted visitors within hours (sometimes minutes)</a:t>
            </a:r>
          </a:p>
          <a:p>
            <a:pPr>
              <a:buFont typeface="Wingdings" pitchFamily="2" charset="2"/>
              <a:buChar char="ü"/>
            </a:pPr>
            <a:r>
              <a:rPr lang="en-ZA" sz="1400" dirty="0">
                <a:latin typeface="Arial" charset="0"/>
                <a:ea typeface="ＭＳ Ｐゴシック" charset="-128"/>
              </a:rPr>
              <a:t>Provides a path for search engine optimization</a:t>
            </a:r>
          </a:p>
          <a:p>
            <a:pPr>
              <a:buFont typeface="Wingdings" pitchFamily="2" charset="2"/>
              <a:buChar char="ü"/>
            </a:pPr>
            <a:r>
              <a:rPr lang="en-ZA" sz="1400" dirty="0">
                <a:latin typeface="Arial" charset="0"/>
                <a:ea typeface="ＭＳ Ｐゴシック" charset="-128"/>
              </a:rPr>
              <a:t>Can yield highly profitable results</a:t>
            </a:r>
          </a:p>
          <a:p>
            <a:pPr>
              <a:buFont typeface="Wingdings" pitchFamily="2" charset="2"/>
              <a:buChar char="ü"/>
            </a:pPr>
            <a:r>
              <a:rPr lang="en-ZA" sz="1400" dirty="0">
                <a:latin typeface="Arial" charset="0"/>
                <a:ea typeface="ＭＳ Ｐゴシック" charset="-128"/>
              </a:rPr>
              <a:t>Great testing platform and can be highly targeted</a:t>
            </a:r>
          </a:p>
          <a:p>
            <a:pPr lvl="1">
              <a:buFont typeface="Wingdings" pitchFamily="2" charset="2"/>
              <a:buChar char="ü"/>
            </a:pPr>
            <a:r>
              <a:rPr lang="en-ZA" sz="1400" dirty="0">
                <a:latin typeface="Arial" charset="0"/>
                <a:ea typeface="ＭＳ Ｐゴシック" charset="-128"/>
              </a:rPr>
              <a:t>Time of day</a:t>
            </a:r>
          </a:p>
          <a:p>
            <a:pPr lvl="1">
              <a:buFont typeface="Wingdings" pitchFamily="2" charset="2"/>
              <a:buChar char="ü"/>
            </a:pPr>
            <a:r>
              <a:rPr lang="en-ZA" sz="1400" dirty="0">
                <a:latin typeface="Arial" charset="0"/>
                <a:ea typeface="ＭＳ Ｐゴシック" charset="-128"/>
              </a:rPr>
              <a:t>Geographic area</a:t>
            </a:r>
          </a:p>
          <a:p>
            <a:pPr lvl="1">
              <a:buFont typeface="Wingdings" pitchFamily="2" charset="2"/>
              <a:buChar char="ü"/>
            </a:pPr>
            <a:r>
              <a:rPr lang="en-ZA" sz="1400" dirty="0">
                <a:latin typeface="Arial" charset="0"/>
                <a:ea typeface="ＭＳ Ｐゴシック" charset="-128"/>
              </a:rPr>
              <a:t>Keywords and phrases</a:t>
            </a:r>
          </a:p>
          <a:p>
            <a:pPr lvl="1">
              <a:buFont typeface="Wingdings" pitchFamily="2" charset="2"/>
              <a:buChar char="ü"/>
            </a:pPr>
            <a:r>
              <a:rPr lang="en-ZA" sz="1400" dirty="0">
                <a:latin typeface="Arial" charset="0"/>
                <a:ea typeface="ＭＳ Ｐゴシック" charset="-128"/>
              </a:rPr>
              <a:t>Content network (Google)</a:t>
            </a:r>
          </a:p>
          <a:p>
            <a:pPr lvl="1">
              <a:buFont typeface="Wingdings" pitchFamily="2" charset="2"/>
              <a:buChar char="ü"/>
            </a:pPr>
            <a:r>
              <a:rPr lang="en-ZA" sz="1400" dirty="0">
                <a:latin typeface="Arial" charset="0"/>
                <a:ea typeface="ＭＳ Ｐゴシック" charset="-128"/>
              </a:rPr>
              <a:t>Immediate feedback</a:t>
            </a:r>
          </a:p>
          <a:p>
            <a:pPr lvl="1">
              <a:buFont typeface="Wingdings" pitchFamily="2" charset="2"/>
              <a:buChar char="ü"/>
            </a:pPr>
            <a:r>
              <a:rPr lang="en-ZA" sz="1400" dirty="0">
                <a:latin typeface="Arial" charset="0"/>
                <a:ea typeface="ＭＳ Ｐゴシック" charset="-128"/>
              </a:rPr>
              <a:t>No </a:t>
            </a:r>
            <a:r>
              <a:rPr lang="en-ZA" sz="1400" dirty="0" err="1">
                <a:latin typeface="Arial" charset="0"/>
                <a:ea typeface="ＭＳ Ｐゴシック" charset="-128"/>
              </a:rPr>
              <a:t>guestimation</a:t>
            </a:r>
            <a:endParaRPr lang="en-ZA" sz="1400" dirty="0">
              <a:latin typeface="Arial" charset="0"/>
              <a:ea typeface="ＭＳ Ｐゴシック" charset="-128"/>
            </a:endParaRPr>
          </a:p>
          <a:p>
            <a:pPr>
              <a:buFont typeface="Wingdings" pitchFamily="2" charset="2"/>
              <a:buChar char="ü"/>
            </a:pPr>
            <a:r>
              <a:rPr lang="en-ZA" sz="1400" dirty="0">
                <a:latin typeface="Arial" charset="0"/>
                <a:ea typeface="ＭＳ Ｐゴシック" charset="-128"/>
              </a:rPr>
              <a:t>Easy implementation</a:t>
            </a:r>
          </a:p>
          <a:p>
            <a:pPr>
              <a:buFont typeface="Wingdings" pitchFamily="2" charset="2"/>
              <a:buChar char="ü"/>
            </a:pPr>
            <a:r>
              <a:rPr lang="en-ZA" sz="1400" dirty="0">
                <a:latin typeface="Arial" charset="0"/>
                <a:ea typeface="ＭＳ Ｐゴシック" charset="-128"/>
              </a:rPr>
              <a:t>Flexible</a:t>
            </a: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Advantages of pay per click (PPC)</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700" y="2006600"/>
            <a:ext cx="3757000"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020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Rectangle 4"/>
          <p:cNvSpPr>
            <a:spLocks noChangeArrowheads="1"/>
          </p:cNvSpPr>
          <p:nvPr/>
        </p:nvSpPr>
        <p:spPr bwMode="gray">
          <a:xfrm>
            <a:off x="874713" y="1355725"/>
            <a:ext cx="4852987" cy="358775"/>
          </a:xfrm>
          <a:prstGeom prst="rect">
            <a:avLst/>
          </a:prstGeom>
          <a:noFill/>
          <a:ln w="9525">
            <a:noFill/>
            <a:miter lim="800000"/>
            <a:headEnd/>
            <a:tailEnd/>
          </a:ln>
        </p:spPr>
        <p:txBody>
          <a:bodyPr lIns="0" tIns="0" rIns="0" bIns="0" anchor="ctr"/>
          <a:lstStyle/>
          <a:p>
            <a:pPr defTabSz="801688"/>
            <a:r>
              <a:rPr lang="en-US" sz="1400" dirty="0">
                <a:solidFill>
                  <a:srgbClr val="171717"/>
                </a:solidFill>
              </a:rPr>
              <a:t>Digital marketing overview</a:t>
            </a:r>
          </a:p>
          <a:p>
            <a:pPr defTabSz="801688"/>
            <a:endParaRPr lang="en-US" sz="2000" dirty="0">
              <a:solidFill>
                <a:srgbClr val="171717"/>
              </a:solidFill>
            </a:endParaRPr>
          </a:p>
        </p:txBody>
      </p:sp>
      <p:sp>
        <p:nvSpPr>
          <p:cNvPr id="22531" name="Rectangle 5"/>
          <p:cNvSpPr txBox="1">
            <a:spLocks noChangeArrowheads="1"/>
          </p:cNvSpPr>
          <p:nvPr/>
        </p:nvSpPr>
        <p:spPr bwMode="gray">
          <a:xfrm>
            <a:off x="874713" y="779463"/>
            <a:ext cx="2673350"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a:solidFill>
                  <a:srgbClr val="171717"/>
                </a:solidFill>
              </a:rPr>
              <a:t>Agenda</a:t>
            </a:r>
          </a:p>
        </p:txBody>
      </p:sp>
      <p:grpSp>
        <p:nvGrpSpPr>
          <p:cNvPr id="22533" name="Group 44"/>
          <p:cNvGrpSpPr>
            <a:grpSpLocks/>
          </p:cNvGrpSpPr>
          <p:nvPr/>
        </p:nvGrpSpPr>
        <p:grpSpPr bwMode="auto">
          <a:xfrm>
            <a:off x="876300" y="2144713"/>
            <a:ext cx="4419600" cy="2924175"/>
            <a:chOff x="876300" y="2500313"/>
            <a:chExt cx="4419600" cy="2924175"/>
          </a:xfrm>
        </p:grpSpPr>
        <p:sp>
          <p:nvSpPr>
            <p:cNvPr id="31" name="Rektangel 30"/>
            <p:cNvSpPr>
              <a:spLocks noChangeArrowheads="1"/>
            </p:cNvSpPr>
            <p:nvPr/>
          </p:nvSpPr>
          <p:spPr bwMode="auto">
            <a:xfrm>
              <a:off x="1260475" y="2500313"/>
              <a:ext cx="4000500" cy="354012"/>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32" name="Rektangel 31"/>
            <p:cNvSpPr>
              <a:spLocks noChangeArrowheads="1"/>
            </p:cNvSpPr>
            <p:nvPr/>
          </p:nvSpPr>
          <p:spPr bwMode="auto">
            <a:xfrm>
              <a:off x="1260475" y="5070475"/>
              <a:ext cx="4000500" cy="354013"/>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34" name="Rektangel 33"/>
            <p:cNvSpPr>
              <a:spLocks noChangeArrowheads="1"/>
            </p:cNvSpPr>
            <p:nvPr/>
          </p:nvSpPr>
          <p:spPr bwMode="auto">
            <a:xfrm>
              <a:off x="1260475" y="3786188"/>
              <a:ext cx="4000500" cy="35242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35" name="Rektangel 34"/>
            <p:cNvSpPr>
              <a:spLocks noChangeArrowheads="1"/>
            </p:cNvSpPr>
            <p:nvPr/>
          </p:nvSpPr>
          <p:spPr bwMode="auto">
            <a:xfrm>
              <a:off x="1260475" y="2928938"/>
              <a:ext cx="4000500" cy="35242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36" name="Rektangel 35"/>
            <p:cNvSpPr>
              <a:spLocks noChangeArrowheads="1"/>
            </p:cNvSpPr>
            <p:nvPr/>
          </p:nvSpPr>
          <p:spPr bwMode="auto">
            <a:xfrm>
              <a:off x="1260475" y="4214813"/>
              <a:ext cx="4000500" cy="35242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37" name="Rektangel 36"/>
            <p:cNvSpPr>
              <a:spLocks noChangeArrowheads="1"/>
            </p:cNvSpPr>
            <p:nvPr/>
          </p:nvSpPr>
          <p:spPr bwMode="auto">
            <a:xfrm>
              <a:off x="1260475" y="4643438"/>
              <a:ext cx="4000500" cy="35242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22544" name="Tekstboks 44"/>
            <p:cNvSpPr txBox="1">
              <a:spLocks noChangeArrowheads="1"/>
            </p:cNvSpPr>
            <p:nvPr/>
          </p:nvSpPr>
          <p:spPr bwMode="auto">
            <a:xfrm>
              <a:off x="1295400" y="2540000"/>
              <a:ext cx="4000500" cy="261610"/>
            </a:xfrm>
            <a:prstGeom prst="rect">
              <a:avLst/>
            </a:prstGeom>
            <a:noFill/>
            <a:ln w="9525">
              <a:noFill/>
              <a:miter lim="800000"/>
              <a:headEnd/>
              <a:tailEnd/>
            </a:ln>
          </p:spPr>
          <p:txBody>
            <a:bodyPr>
              <a:spAutoFit/>
            </a:bodyPr>
            <a:lstStyle/>
            <a:p>
              <a:r>
                <a:rPr lang="en-US" sz="1100" dirty="0">
                  <a:solidFill>
                    <a:srgbClr val="171717"/>
                  </a:solidFill>
                </a:rPr>
                <a:t>What is digital marketing?</a:t>
              </a:r>
              <a:endParaRPr lang="da-DK" sz="1100" dirty="0"/>
            </a:p>
          </p:txBody>
        </p:sp>
        <p:sp>
          <p:nvSpPr>
            <p:cNvPr id="22545" name="Tekstboks 45"/>
            <p:cNvSpPr txBox="1">
              <a:spLocks noChangeArrowheads="1"/>
            </p:cNvSpPr>
            <p:nvPr/>
          </p:nvSpPr>
          <p:spPr bwMode="auto">
            <a:xfrm>
              <a:off x="1295400" y="5118100"/>
              <a:ext cx="4000500" cy="261610"/>
            </a:xfrm>
            <a:prstGeom prst="rect">
              <a:avLst/>
            </a:prstGeom>
            <a:noFill/>
            <a:ln w="9525">
              <a:noFill/>
              <a:miter lim="800000"/>
              <a:headEnd/>
              <a:tailEnd/>
            </a:ln>
          </p:spPr>
          <p:txBody>
            <a:bodyPr>
              <a:spAutoFit/>
            </a:bodyPr>
            <a:lstStyle/>
            <a:p>
              <a:r>
                <a:rPr lang="en-US" sz="1100" dirty="0">
                  <a:solidFill>
                    <a:srgbClr val="171717"/>
                  </a:solidFill>
                </a:rPr>
                <a:t>Pay per click (PPC)</a:t>
              </a:r>
              <a:endParaRPr lang="da-DK" sz="1100" dirty="0"/>
            </a:p>
          </p:txBody>
        </p:sp>
        <p:sp>
          <p:nvSpPr>
            <p:cNvPr id="22547" name="Tekstboks 47"/>
            <p:cNvSpPr txBox="1">
              <a:spLocks noChangeArrowheads="1"/>
            </p:cNvSpPr>
            <p:nvPr/>
          </p:nvSpPr>
          <p:spPr bwMode="auto">
            <a:xfrm>
              <a:off x="1295400" y="4259263"/>
              <a:ext cx="4000500" cy="261610"/>
            </a:xfrm>
            <a:prstGeom prst="rect">
              <a:avLst/>
            </a:prstGeom>
            <a:noFill/>
            <a:ln w="9525">
              <a:noFill/>
              <a:miter lim="800000"/>
              <a:headEnd/>
              <a:tailEnd/>
            </a:ln>
          </p:spPr>
          <p:txBody>
            <a:bodyPr>
              <a:spAutoFit/>
            </a:bodyPr>
            <a:lstStyle/>
            <a:p>
              <a:r>
                <a:rPr lang="en-US" sz="1100" dirty="0">
                  <a:solidFill>
                    <a:srgbClr val="171717"/>
                  </a:solidFill>
                </a:rPr>
                <a:t>How digital marketing evolved</a:t>
              </a:r>
              <a:endParaRPr lang="da-DK" sz="1100" dirty="0"/>
            </a:p>
          </p:txBody>
        </p:sp>
        <p:sp>
          <p:nvSpPr>
            <p:cNvPr id="22548" name="Tekstboks 48"/>
            <p:cNvSpPr txBox="1">
              <a:spLocks noChangeArrowheads="1"/>
            </p:cNvSpPr>
            <p:nvPr/>
          </p:nvSpPr>
          <p:spPr bwMode="auto">
            <a:xfrm>
              <a:off x="1295400" y="2970213"/>
              <a:ext cx="4000500" cy="261610"/>
            </a:xfrm>
            <a:prstGeom prst="rect">
              <a:avLst/>
            </a:prstGeom>
            <a:noFill/>
            <a:ln w="9525">
              <a:noFill/>
              <a:miter lim="800000"/>
              <a:headEnd/>
              <a:tailEnd/>
            </a:ln>
          </p:spPr>
          <p:txBody>
            <a:bodyPr>
              <a:spAutoFit/>
            </a:bodyPr>
            <a:lstStyle/>
            <a:p>
              <a:r>
                <a:rPr lang="en-US" sz="1100" dirty="0">
                  <a:solidFill>
                    <a:srgbClr val="171717"/>
                  </a:solidFill>
                </a:rPr>
                <a:t>Why are people going online?</a:t>
              </a:r>
              <a:endParaRPr lang="da-DK" sz="1100" dirty="0"/>
            </a:p>
          </p:txBody>
        </p:sp>
        <p:sp>
          <p:nvSpPr>
            <p:cNvPr id="22549" name="Tekstboks 49"/>
            <p:cNvSpPr txBox="1">
              <a:spLocks noChangeArrowheads="1"/>
            </p:cNvSpPr>
            <p:nvPr/>
          </p:nvSpPr>
          <p:spPr bwMode="auto">
            <a:xfrm>
              <a:off x="1295400" y="3829050"/>
              <a:ext cx="4000500" cy="261610"/>
            </a:xfrm>
            <a:prstGeom prst="rect">
              <a:avLst/>
            </a:prstGeom>
            <a:noFill/>
            <a:ln w="9525">
              <a:noFill/>
              <a:miter lim="800000"/>
              <a:headEnd/>
              <a:tailEnd/>
            </a:ln>
          </p:spPr>
          <p:txBody>
            <a:bodyPr>
              <a:spAutoFit/>
            </a:bodyPr>
            <a:lstStyle/>
            <a:p>
              <a:r>
                <a:rPr lang="en-US" sz="1100" dirty="0">
                  <a:solidFill>
                    <a:srgbClr val="171717"/>
                  </a:solidFill>
                </a:rPr>
                <a:t>What does digital marketing consist of?</a:t>
              </a:r>
              <a:endParaRPr lang="da-DK" sz="1100" dirty="0"/>
            </a:p>
          </p:txBody>
        </p:sp>
        <p:sp>
          <p:nvSpPr>
            <p:cNvPr id="22550" name="Tekstboks 50"/>
            <p:cNvSpPr txBox="1">
              <a:spLocks noChangeArrowheads="1"/>
            </p:cNvSpPr>
            <p:nvPr/>
          </p:nvSpPr>
          <p:spPr bwMode="auto">
            <a:xfrm>
              <a:off x="1295400" y="4687888"/>
              <a:ext cx="4000500" cy="261610"/>
            </a:xfrm>
            <a:prstGeom prst="rect">
              <a:avLst/>
            </a:prstGeom>
            <a:noFill/>
            <a:ln w="9525">
              <a:noFill/>
              <a:miter lim="800000"/>
              <a:headEnd/>
              <a:tailEnd/>
            </a:ln>
          </p:spPr>
          <p:txBody>
            <a:bodyPr>
              <a:spAutoFit/>
            </a:bodyPr>
            <a:lstStyle/>
            <a:p>
              <a:r>
                <a:rPr lang="en-US" sz="1100" dirty="0">
                  <a:solidFill>
                    <a:srgbClr val="171717"/>
                  </a:solidFill>
                </a:rPr>
                <a:t>Search engine optimization (SEO)</a:t>
              </a:r>
              <a:endParaRPr lang="da-DK" sz="1100" dirty="0"/>
            </a:p>
          </p:txBody>
        </p:sp>
        <p:grpSp>
          <p:nvGrpSpPr>
            <p:cNvPr id="22552" name="Gruppe 73"/>
            <p:cNvGrpSpPr>
              <a:grpSpLocks/>
            </p:cNvGrpSpPr>
            <p:nvPr/>
          </p:nvGrpSpPr>
          <p:grpSpPr bwMode="auto">
            <a:xfrm>
              <a:off x="876300" y="5073650"/>
              <a:ext cx="344488" cy="344488"/>
              <a:chOff x="876300" y="5073650"/>
              <a:chExt cx="344488" cy="344488"/>
            </a:xfrm>
          </p:grpSpPr>
          <p:sp>
            <p:nvSpPr>
              <p:cNvPr id="27" name="Rektangel 26"/>
              <p:cNvSpPr>
                <a:spLocks noChangeArrowheads="1"/>
              </p:cNvSpPr>
              <p:nvPr/>
            </p:nvSpPr>
            <p:spPr bwMode="auto">
              <a:xfrm>
                <a:off x="876300" y="5073650"/>
                <a:ext cx="344488" cy="344488"/>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73" name="Tekstboks 72"/>
              <p:cNvSpPr txBox="1">
                <a:spLocks noChangeArrowheads="1"/>
              </p:cNvSpPr>
              <p:nvPr/>
            </p:nvSpPr>
            <p:spPr bwMode="auto">
              <a:xfrm>
                <a:off x="890588" y="5103813"/>
                <a:ext cx="322262" cy="277812"/>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7</a:t>
                </a:r>
              </a:p>
            </p:txBody>
          </p:sp>
        </p:grpSp>
        <p:grpSp>
          <p:nvGrpSpPr>
            <p:cNvPr id="22553" name="Gruppe 75"/>
            <p:cNvGrpSpPr>
              <a:grpSpLocks/>
            </p:cNvGrpSpPr>
            <p:nvPr/>
          </p:nvGrpSpPr>
          <p:grpSpPr bwMode="auto">
            <a:xfrm>
              <a:off x="876300" y="4646613"/>
              <a:ext cx="344488" cy="344487"/>
              <a:chOff x="876300" y="4646613"/>
              <a:chExt cx="344488" cy="344487"/>
            </a:xfrm>
          </p:grpSpPr>
          <p:sp>
            <p:nvSpPr>
              <p:cNvPr id="24" name="Rektangel 23"/>
              <p:cNvSpPr>
                <a:spLocks noChangeArrowheads="1"/>
              </p:cNvSpPr>
              <p:nvPr/>
            </p:nvSpPr>
            <p:spPr bwMode="auto">
              <a:xfrm>
                <a:off x="876300" y="4646613"/>
                <a:ext cx="344488" cy="344487"/>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75" name="Tekstboks 74"/>
              <p:cNvSpPr txBox="1">
                <a:spLocks noChangeArrowheads="1"/>
              </p:cNvSpPr>
              <p:nvPr/>
            </p:nvSpPr>
            <p:spPr bwMode="auto">
              <a:xfrm>
                <a:off x="890588" y="4683125"/>
                <a:ext cx="322262" cy="276225"/>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6</a:t>
                </a:r>
              </a:p>
            </p:txBody>
          </p:sp>
        </p:grpSp>
        <p:grpSp>
          <p:nvGrpSpPr>
            <p:cNvPr id="22554" name="Gruppe 77"/>
            <p:cNvGrpSpPr>
              <a:grpSpLocks/>
            </p:cNvGrpSpPr>
            <p:nvPr/>
          </p:nvGrpSpPr>
          <p:grpSpPr bwMode="auto">
            <a:xfrm>
              <a:off x="876300" y="4208463"/>
              <a:ext cx="344488" cy="342900"/>
              <a:chOff x="876300" y="4208463"/>
              <a:chExt cx="344488" cy="342900"/>
            </a:xfrm>
          </p:grpSpPr>
          <p:sp>
            <p:nvSpPr>
              <p:cNvPr id="21" name="Rektangel 20"/>
              <p:cNvSpPr>
                <a:spLocks noChangeArrowheads="1"/>
              </p:cNvSpPr>
              <p:nvPr/>
            </p:nvSpPr>
            <p:spPr bwMode="auto">
              <a:xfrm>
                <a:off x="876300" y="4208463"/>
                <a:ext cx="344488" cy="342900"/>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77" name="Tekstboks 76"/>
              <p:cNvSpPr txBox="1">
                <a:spLocks noChangeArrowheads="1"/>
              </p:cNvSpPr>
              <p:nvPr/>
            </p:nvSpPr>
            <p:spPr bwMode="auto">
              <a:xfrm>
                <a:off x="890588" y="4238625"/>
                <a:ext cx="322262" cy="274638"/>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5</a:t>
                </a:r>
              </a:p>
            </p:txBody>
          </p:sp>
        </p:grpSp>
        <p:grpSp>
          <p:nvGrpSpPr>
            <p:cNvPr id="22555" name="Gruppe 79"/>
            <p:cNvGrpSpPr>
              <a:grpSpLocks/>
            </p:cNvGrpSpPr>
            <p:nvPr/>
          </p:nvGrpSpPr>
          <p:grpSpPr bwMode="auto">
            <a:xfrm>
              <a:off x="876300" y="3790950"/>
              <a:ext cx="344488" cy="347663"/>
              <a:chOff x="876300" y="3790950"/>
              <a:chExt cx="344488" cy="347663"/>
            </a:xfrm>
          </p:grpSpPr>
          <p:sp>
            <p:nvSpPr>
              <p:cNvPr id="14" name="Rektangel 13"/>
              <p:cNvSpPr>
                <a:spLocks noChangeArrowheads="1"/>
              </p:cNvSpPr>
              <p:nvPr/>
            </p:nvSpPr>
            <p:spPr bwMode="auto">
              <a:xfrm>
                <a:off x="876300" y="3790950"/>
                <a:ext cx="344488" cy="347663"/>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79" name="Tekstboks 78"/>
              <p:cNvSpPr txBox="1">
                <a:spLocks noChangeArrowheads="1"/>
              </p:cNvSpPr>
              <p:nvPr/>
            </p:nvSpPr>
            <p:spPr bwMode="auto">
              <a:xfrm>
                <a:off x="890588" y="3822700"/>
                <a:ext cx="322262" cy="279400"/>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rgbClr val="FFFFFF"/>
                    </a:solidFill>
                    <a:latin typeface="Arial" pitchFamily="34" charset="0"/>
                    <a:ea typeface="ＭＳ Ｐゴシック" pitchFamily="-97" charset="-128"/>
                  </a:rPr>
                  <a:t>4</a:t>
                </a:r>
              </a:p>
            </p:txBody>
          </p:sp>
        </p:grpSp>
        <p:grpSp>
          <p:nvGrpSpPr>
            <p:cNvPr id="22556" name="Gruppe 81"/>
            <p:cNvGrpSpPr>
              <a:grpSpLocks/>
            </p:cNvGrpSpPr>
            <p:nvPr/>
          </p:nvGrpSpPr>
          <p:grpSpPr bwMode="auto">
            <a:xfrm>
              <a:off x="876300" y="3363913"/>
              <a:ext cx="344488" cy="344487"/>
              <a:chOff x="876300" y="3363913"/>
              <a:chExt cx="344488" cy="344487"/>
            </a:xfrm>
          </p:grpSpPr>
          <p:sp>
            <p:nvSpPr>
              <p:cNvPr id="12" name="Rektangel 11"/>
              <p:cNvSpPr>
                <a:spLocks noChangeArrowheads="1"/>
              </p:cNvSpPr>
              <p:nvPr/>
            </p:nvSpPr>
            <p:spPr bwMode="auto">
              <a:xfrm>
                <a:off x="876300" y="3363913"/>
                <a:ext cx="344488" cy="344487"/>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81" name="Tekstboks 80"/>
              <p:cNvSpPr txBox="1">
                <a:spLocks noChangeArrowheads="1"/>
              </p:cNvSpPr>
              <p:nvPr/>
            </p:nvSpPr>
            <p:spPr bwMode="auto">
              <a:xfrm>
                <a:off x="890588" y="3400425"/>
                <a:ext cx="322262" cy="276225"/>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rgbClr val="FFFFFF"/>
                    </a:solidFill>
                    <a:latin typeface="Arial" pitchFamily="34" charset="0"/>
                    <a:ea typeface="ＭＳ Ｐゴシック" pitchFamily="-97" charset="-128"/>
                  </a:rPr>
                  <a:t>3</a:t>
                </a:r>
              </a:p>
            </p:txBody>
          </p:sp>
        </p:grpSp>
        <p:grpSp>
          <p:nvGrpSpPr>
            <p:cNvPr id="22557" name="Gruppe 83"/>
            <p:cNvGrpSpPr>
              <a:grpSpLocks/>
            </p:cNvGrpSpPr>
            <p:nvPr/>
          </p:nvGrpSpPr>
          <p:grpSpPr bwMode="auto">
            <a:xfrm>
              <a:off x="876300" y="2936875"/>
              <a:ext cx="344488" cy="344488"/>
              <a:chOff x="876300" y="2936875"/>
              <a:chExt cx="344488" cy="344488"/>
            </a:xfrm>
          </p:grpSpPr>
          <p:sp>
            <p:nvSpPr>
              <p:cNvPr id="10" name="Rektangel 9"/>
              <p:cNvSpPr>
                <a:spLocks noChangeArrowheads="1"/>
              </p:cNvSpPr>
              <p:nvPr/>
            </p:nvSpPr>
            <p:spPr bwMode="auto">
              <a:xfrm>
                <a:off x="876300" y="2936875"/>
                <a:ext cx="344488" cy="344488"/>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83" name="Tekstboks 82"/>
              <p:cNvSpPr txBox="1">
                <a:spLocks noChangeArrowheads="1"/>
              </p:cNvSpPr>
              <p:nvPr/>
            </p:nvSpPr>
            <p:spPr bwMode="auto">
              <a:xfrm>
                <a:off x="890588" y="2986088"/>
                <a:ext cx="322262" cy="276225"/>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rgbClr val="FFFFFF"/>
                    </a:solidFill>
                    <a:latin typeface="Arial" pitchFamily="34" charset="0"/>
                    <a:ea typeface="ＭＳ Ｐゴシック" pitchFamily="-97" charset="-128"/>
                  </a:rPr>
                  <a:t>2</a:t>
                </a:r>
              </a:p>
            </p:txBody>
          </p:sp>
        </p:grpSp>
        <p:grpSp>
          <p:nvGrpSpPr>
            <p:cNvPr id="22558" name="Gruppe 85"/>
            <p:cNvGrpSpPr>
              <a:grpSpLocks/>
            </p:cNvGrpSpPr>
            <p:nvPr/>
          </p:nvGrpSpPr>
          <p:grpSpPr bwMode="auto">
            <a:xfrm>
              <a:off x="876300" y="2511425"/>
              <a:ext cx="344488" cy="342900"/>
              <a:chOff x="876300" y="2511425"/>
              <a:chExt cx="344488" cy="342900"/>
            </a:xfrm>
          </p:grpSpPr>
          <p:sp>
            <p:nvSpPr>
              <p:cNvPr id="8" name="Rektangel 7"/>
              <p:cNvSpPr>
                <a:spLocks noChangeArrowheads="1"/>
              </p:cNvSpPr>
              <p:nvPr/>
            </p:nvSpPr>
            <p:spPr bwMode="auto">
              <a:xfrm>
                <a:off x="876300" y="2511425"/>
                <a:ext cx="344488" cy="342900"/>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85" name="Tekstboks 84"/>
              <p:cNvSpPr txBox="1">
                <a:spLocks noChangeArrowheads="1"/>
              </p:cNvSpPr>
              <p:nvPr/>
            </p:nvSpPr>
            <p:spPr bwMode="auto">
              <a:xfrm>
                <a:off x="890588" y="2547938"/>
                <a:ext cx="322262" cy="274637"/>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rgbClr val="FFFFFF"/>
                    </a:solidFill>
                    <a:latin typeface="Arial" pitchFamily="34" charset="0"/>
                    <a:ea typeface="ＭＳ Ｐゴシック" pitchFamily="-97" charset="-128"/>
                  </a:rPr>
                  <a:t>1</a:t>
                </a:r>
              </a:p>
            </p:txBody>
          </p:sp>
        </p:grpSp>
      </p:grpSp>
      <p:sp>
        <p:nvSpPr>
          <p:cNvPr id="41" name="Rektangel 40"/>
          <p:cNvSpPr>
            <a:spLocks noChangeArrowheads="1"/>
          </p:cNvSpPr>
          <p:nvPr/>
        </p:nvSpPr>
        <p:spPr bwMode="auto">
          <a:xfrm>
            <a:off x="5321300" y="2581275"/>
            <a:ext cx="2946400" cy="2946400"/>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42" name="Rektangel 34"/>
          <p:cNvSpPr>
            <a:spLocks noChangeArrowheads="1"/>
          </p:cNvSpPr>
          <p:nvPr/>
        </p:nvSpPr>
        <p:spPr bwMode="auto">
          <a:xfrm>
            <a:off x="1273175" y="3005138"/>
            <a:ext cx="4000500" cy="35242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43" name="Tekstboks 48"/>
          <p:cNvSpPr txBox="1">
            <a:spLocks noChangeArrowheads="1"/>
          </p:cNvSpPr>
          <p:nvPr/>
        </p:nvSpPr>
        <p:spPr bwMode="auto">
          <a:xfrm>
            <a:off x="1282700" y="3033713"/>
            <a:ext cx="4000500" cy="261610"/>
          </a:xfrm>
          <a:prstGeom prst="rect">
            <a:avLst/>
          </a:prstGeom>
          <a:noFill/>
          <a:ln w="9525">
            <a:noFill/>
            <a:miter lim="800000"/>
            <a:headEnd/>
            <a:tailEnd/>
          </a:ln>
        </p:spPr>
        <p:txBody>
          <a:bodyPr>
            <a:spAutoFit/>
          </a:bodyPr>
          <a:lstStyle/>
          <a:p>
            <a:r>
              <a:rPr lang="en-US" sz="1100" dirty="0">
                <a:solidFill>
                  <a:srgbClr val="171717"/>
                </a:solidFill>
              </a:rPr>
              <a:t>Benefits of digital marketing</a:t>
            </a:r>
            <a:endParaRPr lang="da-DK" sz="1100" dirty="0"/>
          </a:p>
        </p:txBody>
      </p:sp>
      <p:sp>
        <p:nvSpPr>
          <p:cNvPr id="44" name="Rektangel 31"/>
          <p:cNvSpPr>
            <a:spLocks noChangeArrowheads="1"/>
          </p:cNvSpPr>
          <p:nvPr/>
        </p:nvSpPr>
        <p:spPr bwMode="auto">
          <a:xfrm>
            <a:off x="1269206" y="5140325"/>
            <a:ext cx="4000500" cy="354013"/>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45" name="Tekstboks 45"/>
          <p:cNvSpPr txBox="1">
            <a:spLocks noChangeArrowheads="1"/>
          </p:cNvSpPr>
          <p:nvPr/>
        </p:nvSpPr>
        <p:spPr bwMode="auto">
          <a:xfrm>
            <a:off x="1289050" y="5187950"/>
            <a:ext cx="4000500" cy="261610"/>
          </a:xfrm>
          <a:prstGeom prst="rect">
            <a:avLst/>
          </a:prstGeom>
          <a:noFill/>
          <a:ln w="9525">
            <a:noFill/>
            <a:miter lim="800000"/>
            <a:headEnd/>
            <a:tailEnd/>
          </a:ln>
        </p:spPr>
        <p:txBody>
          <a:bodyPr>
            <a:spAutoFit/>
          </a:bodyPr>
          <a:lstStyle/>
          <a:p>
            <a:r>
              <a:rPr lang="en-US" sz="1100" dirty="0">
                <a:solidFill>
                  <a:srgbClr val="171717"/>
                </a:solidFill>
              </a:rPr>
              <a:t>Social media Marketing (SMM)</a:t>
            </a:r>
            <a:endParaRPr lang="da-DK" sz="1100" dirty="0"/>
          </a:p>
        </p:txBody>
      </p:sp>
      <p:sp>
        <p:nvSpPr>
          <p:cNvPr id="46" name="Rektangel 31"/>
          <p:cNvSpPr>
            <a:spLocks noChangeArrowheads="1"/>
          </p:cNvSpPr>
          <p:nvPr/>
        </p:nvSpPr>
        <p:spPr bwMode="auto">
          <a:xfrm>
            <a:off x="1269206" y="5565775"/>
            <a:ext cx="4000500" cy="354013"/>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47" name="Tekstboks 45"/>
          <p:cNvSpPr txBox="1">
            <a:spLocks noChangeArrowheads="1"/>
          </p:cNvSpPr>
          <p:nvPr/>
        </p:nvSpPr>
        <p:spPr bwMode="auto">
          <a:xfrm>
            <a:off x="1276350" y="5613400"/>
            <a:ext cx="4000500" cy="261610"/>
          </a:xfrm>
          <a:prstGeom prst="rect">
            <a:avLst/>
          </a:prstGeom>
          <a:noFill/>
          <a:ln w="9525">
            <a:noFill/>
            <a:miter lim="800000"/>
            <a:headEnd/>
            <a:tailEnd/>
          </a:ln>
        </p:spPr>
        <p:txBody>
          <a:bodyPr>
            <a:spAutoFit/>
          </a:bodyPr>
          <a:lstStyle/>
          <a:p>
            <a:r>
              <a:rPr lang="en-US" sz="1100" dirty="0">
                <a:solidFill>
                  <a:srgbClr val="171717"/>
                </a:solidFill>
              </a:rPr>
              <a:t>Digital marketing measurement</a:t>
            </a:r>
            <a:endParaRPr lang="da-DK" sz="1100" dirty="0"/>
          </a:p>
        </p:txBody>
      </p:sp>
      <p:sp>
        <p:nvSpPr>
          <p:cNvPr id="48" name="Rektangel 26"/>
          <p:cNvSpPr>
            <a:spLocks noChangeArrowheads="1"/>
          </p:cNvSpPr>
          <p:nvPr/>
        </p:nvSpPr>
        <p:spPr bwMode="auto">
          <a:xfrm>
            <a:off x="876300" y="5143500"/>
            <a:ext cx="344488" cy="344488"/>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49" name="Rektangel 26"/>
          <p:cNvSpPr>
            <a:spLocks noChangeArrowheads="1"/>
          </p:cNvSpPr>
          <p:nvPr/>
        </p:nvSpPr>
        <p:spPr bwMode="auto">
          <a:xfrm>
            <a:off x="876300" y="5575300"/>
            <a:ext cx="344488" cy="344488"/>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51" name="Tekstboks 72"/>
          <p:cNvSpPr txBox="1">
            <a:spLocks noChangeArrowheads="1"/>
          </p:cNvSpPr>
          <p:nvPr/>
        </p:nvSpPr>
        <p:spPr bwMode="auto">
          <a:xfrm>
            <a:off x="890588" y="5173663"/>
            <a:ext cx="322262" cy="277812"/>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8</a:t>
            </a:r>
          </a:p>
        </p:txBody>
      </p:sp>
      <p:sp>
        <p:nvSpPr>
          <p:cNvPr id="52" name="Tekstboks 72"/>
          <p:cNvSpPr txBox="1">
            <a:spLocks noChangeArrowheads="1"/>
          </p:cNvSpPr>
          <p:nvPr/>
        </p:nvSpPr>
        <p:spPr bwMode="auto">
          <a:xfrm>
            <a:off x="890588" y="5611813"/>
            <a:ext cx="322262" cy="277812"/>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9</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6695" y="2655888"/>
            <a:ext cx="2827577" cy="280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2971800" y="2464593"/>
            <a:ext cx="5880100" cy="4352925"/>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endParaRPr lang="en-ZA" sz="1400" dirty="0">
              <a:latin typeface="Arial" charset="0"/>
              <a:ea typeface="ＭＳ Ｐゴシック" charset="-128"/>
            </a:endParaRPr>
          </a:p>
          <a:p>
            <a:pPr>
              <a:buFont typeface="Wingdings" pitchFamily="2" charset="2"/>
              <a:buChar char="ü"/>
            </a:pPr>
            <a:r>
              <a:rPr lang="en-ZA" sz="1400" dirty="0">
                <a:latin typeface="Arial" charset="0"/>
                <a:ea typeface="ＭＳ Ｐゴシック" charset="-128"/>
              </a:rPr>
              <a:t>Missing bulk of the traffic (focusing only on selected keywords)</a:t>
            </a:r>
          </a:p>
          <a:p>
            <a:pPr>
              <a:buFont typeface="Wingdings" pitchFamily="2" charset="2"/>
              <a:buChar char="ü"/>
            </a:pPr>
            <a:r>
              <a:rPr lang="en-ZA" sz="1400" dirty="0">
                <a:latin typeface="Arial" charset="0"/>
                <a:ea typeface="ＭＳ Ｐゴシック" charset="-128"/>
              </a:rPr>
              <a:t>No guarantees</a:t>
            </a:r>
          </a:p>
          <a:p>
            <a:pPr>
              <a:buFont typeface="Wingdings" pitchFamily="2" charset="2"/>
              <a:buChar char="ü"/>
            </a:pPr>
            <a:r>
              <a:rPr lang="en-ZA" sz="1400" dirty="0">
                <a:latin typeface="Arial" charset="0"/>
                <a:ea typeface="ＭＳ Ｐゴシック" charset="-128"/>
              </a:rPr>
              <a:t>Heavy competition</a:t>
            </a:r>
          </a:p>
          <a:p>
            <a:pPr>
              <a:buFont typeface="Wingdings" pitchFamily="2" charset="2"/>
              <a:buChar char="ü"/>
            </a:pPr>
            <a:r>
              <a:rPr lang="en-ZA" sz="1400" dirty="0">
                <a:latin typeface="Arial" charset="0"/>
                <a:ea typeface="ＭＳ Ｐゴシック" charset="-128"/>
              </a:rPr>
              <a:t>Less trusted</a:t>
            </a:r>
          </a:p>
          <a:p>
            <a:pPr>
              <a:buFont typeface="Wingdings" pitchFamily="2" charset="2"/>
              <a:buChar char="ü"/>
            </a:pPr>
            <a:r>
              <a:rPr lang="en-ZA" sz="1400" dirty="0">
                <a:latin typeface="Arial" charset="0"/>
                <a:ea typeface="ＭＳ Ｐゴシック" charset="-128"/>
              </a:rPr>
              <a:t>Expensive</a:t>
            </a:r>
          </a:p>
          <a:p>
            <a:pPr>
              <a:buFont typeface="Wingdings" pitchFamily="2" charset="2"/>
              <a:buChar char="ü"/>
            </a:pPr>
            <a:r>
              <a:rPr lang="en-ZA" sz="1400" dirty="0">
                <a:latin typeface="Arial" charset="0"/>
                <a:ea typeface="ＭＳ Ｐゴシック" charset="-128"/>
              </a:rPr>
              <a:t>Complicated</a:t>
            </a:r>
          </a:p>
          <a:p>
            <a:pPr>
              <a:buFont typeface="Wingdings" pitchFamily="2" charset="2"/>
              <a:buChar char="ü"/>
            </a:pPr>
            <a:r>
              <a:rPr lang="en-ZA" sz="1400" dirty="0">
                <a:latin typeface="Arial" charset="0"/>
                <a:ea typeface="ＭＳ Ｐゴシック" charset="-128"/>
              </a:rPr>
              <a:t>Click fraud</a:t>
            </a:r>
          </a:p>
          <a:p>
            <a:pPr>
              <a:buFont typeface="Wingdings" pitchFamily="2" charset="2"/>
              <a:buChar char="ü"/>
            </a:pPr>
            <a:r>
              <a:rPr lang="en-ZA" sz="1400" dirty="0">
                <a:latin typeface="Arial" charset="0"/>
                <a:ea typeface="ＭＳ Ｐゴシック" charset="-128"/>
              </a:rPr>
              <a:t>You pay regardless to any sales</a:t>
            </a:r>
          </a:p>
          <a:p>
            <a:pPr>
              <a:buFont typeface="Wingdings" pitchFamily="2" charset="2"/>
              <a:buChar char="ü"/>
            </a:pPr>
            <a:r>
              <a:rPr lang="en-ZA" sz="1400" dirty="0">
                <a:latin typeface="Arial" charset="0"/>
                <a:ea typeface="ＭＳ Ｐゴシック" charset="-128"/>
              </a:rPr>
              <a:t>Bidding war</a:t>
            </a:r>
          </a:p>
          <a:p>
            <a:pPr>
              <a:buFont typeface="Wingdings" pitchFamily="2" charset="2"/>
              <a:buChar char="ü"/>
            </a:pPr>
            <a:r>
              <a:rPr lang="en-ZA" sz="1400" dirty="0">
                <a:latin typeface="Arial" charset="0"/>
                <a:ea typeface="ＭＳ Ｐゴシック" charset="-128"/>
              </a:rPr>
              <a:t>Competitive keywords demands higher bids</a:t>
            </a:r>
          </a:p>
          <a:p>
            <a:pPr>
              <a:buFont typeface="Wingdings" pitchFamily="2" charset="2"/>
              <a:buChar char="ü"/>
            </a:pPr>
            <a:r>
              <a:rPr lang="en-ZA" sz="1400" dirty="0">
                <a:latin typeface="Arial" charset="0"/>
                <a:ea typeface="ＭＳ Ｐゴシック" charset="-128"/>
              </a:rPr>
              <a:t>Restricted to text and image ads</a:t>
            </a:r>
          </a:p>
          <a:p>
            <a:pPr>
              <a:buFont typeface="Wingdings" pitchFamily="2" charset="2"/>
              <a:buChar char="ü"/>
            </a:pPr>
            <a:r>
              <a:rPr lang="en-ZA" sz="1400" dirty="0">
                <a:latin typeface="Arial" charset="0"/>
                <a:ea typeface="ＭＳ Ｐゴシック" charset="-128"/>
              </a:rPr>
              <a:t>Traffic stops when you stop paying</a:t>
            </a:r>
          </a:p>
          <a:p>
            <a:pPr marL="0" indent="0">
              <a:buNone/>
            </a:pPr>
            <a:endParaRPr lang="en-ZA" sz="1600" dirty="0">
              <a:latin typeface="Arial" charset="0"/>
              <a:ea typeface="ＭＳ Ｐゴシック" charset="-128"/>
            </a:endParaRP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Disadvantages of pay per click (PPC)</a:t>
            </a:r>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2519363"/>
            <a:ext cx="2844800" cy="406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675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416175"/>
            <a:ext cx="5702300" cy="4352925"/>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ü"/>
            </a:pPr>
            <a:r>
              <a:rPr lang="en-ZA" sz="1400" dirty="0">
                <a:latin typeface="Arial" charset="0"/>
                <a:ea typeface="ＭＳ Ｐゴシック" charset="-128"/>
              </a:rPr>
              <a:t>Research, research, research, research, </a:t>
            </a:r>
            <a:r>
              <a:rPr lang="en-ZA" sz="1400" dirty="0" err="1">
                <a:latin typeface="Arial" charset="0"/>
                <a:ea typeface="ＭＳ Ｐゴシック" charset="-128"/>
              </a:rPr>
              <a:t>etc</a:t>
            </a:r>
            <a:endParaRPr lang="en-ZA" sz="1400" dirty="0">
              <a:latin typeface="Arial" charset="0"/>
              <a:ea typeface="ＭＳ Ｐゴシック" charset="-128"/>
            </a:endParaRPr>
          </a:p>
          <a:p>
            <a:pPr>
              <a:buFont typeface="Wingdings" pitchFamily="2" charset="2"/>
              <a:buChar char="ü"/>
            </a:pPr>
            <a:r>
              <a:rPr lang="en-ZA" sz="1400" dirty="0">
                <a:latin typeface="Arial" charset="0"/>
                <a:ea typeface="ＭＳ Ｐゴシック" charset="-128"/>
              </a:rPr>
              <a:t>Keyword research (what keywords are you going to target?)</a:t>
            </a:r>
          </a:p>
          <a:p>
            <a:pPr>
              <a:buFont typeface="Wingdings" pitchFamily="2" charset="2"/>
              <a:buChar char="ü"/>
            </a:pPr>
            <a:r>
              <a:rPr lang="en-ZA" sz="1400" dirty="0">
                <a:latin typeface="Arial" charset="0"/>
                <a:ea typeface="ＭＳ Ｐゴシック" charset="-128"/>
              </a:rPr>
              <a:t>Choose which demographic you are going to target</a:t>
            </a:r>
          </a:p>
          <a:p>
            <a:pPr>
              <a:buFont typeface="Wingdings" pitchFamily="2" charset="2"/>
              <a:buChar char="ü"/>
            </a:pPr>
            <a:r>
              <a:rPr lang="en-ZA" sz="1400" dirty="0">
                <a:latin typeface="Arial" charset="0"/>
                <a:ea typeface="ＭＳ Ｐゴシック" charset="-128"/>
              </a:rPr>
              <a:t>Location, location, location</a:t>
            </a:r>
          </a:p>
          <a:p>
            <a:pPr>
              <a:buFont typeface="Wingdings" pitchFamily="2" charset="2"/>
              <a:buChar char="ü"/>
            </a:pPr>
            <a:r>
              <a:rPr lang="en-ZA" sz="1400" dirty="0">
                <a:latin typeface="Arial" charset="0"/>
                <a:ea typeface="ＭＳ Ｐゴシック" charset="-128"/>
              </a:rPr>
              <a:t>Make an offer they can’t refuse in your PPC ad (SEO Copywriting)</a:t>
            </a:r>
          </a:p>
          <a:p>
            <a:pPr>
              <a:buFont typeface="Wingdings" pitchFamily="2" charset="2"/>
              <a:buChar char="ü"/>
            </a:pPr>
            <a:r>
              <a:rPr lang="en-ZA" sz="1400" dirty="0">
                <a:latin typeface="Arial" charset="0"/>
                <a:ea typeface="ＭＳ Ｐゴシック" charset="-128"/>
              </a:rPr>
              <a:t>You can go mobile</a:t>
            </a:r>
          </a:p>
          <a:p>
            <a:pPr>
              <a:buFont typeface="Wingdings" pitchFamily="2" charset="2"/>
              <a:buChar char="ü"/>
            </a:pPr>
            <a:r>
              <a:rPr lang="en-ZA" sz="1400" dirty="0">
                <a:latin typeface="Arial" charset="0"/>
                <a:ea typeface="ＭＳ Ｐゴシック" charset="-128"/>
              </a:rPr>
              <a:t>Be dynamic</a:t>
            </a:r>
          </a:p>
          <a:p>
            <a:pPr>
              <a:buFont typeface="Wingdings" pitchFamily="2" charset="2"/>
              <a:buChar char="ü"/>
            </a:pPr>
            <a:r>
              <a:rPr lang="en-ZA" sz="1400" dirty="0">
                <a:latin typeface="Arial" charset="0"/>
                <a:ea typeface="ＭＳ Ｐゴシック" charset="-128"/>
              </a:rPr>
              <a:t>Utilize long tail keywords</a:t>
            </a:r>
          </a:p>
          <a:p>
            <a:pPr>
              <a:buFont typeface="Wingdings" pitchFamily="2" charset="2"/>
              <a:buChar char="ü"/>
            </a:pPr>
            <a:r>
              <a:rPr lang="en-ZA" sz="1400" dirty="0">
                <a:latin typeface="Arial" charset="0"/>
                <a:ea typeface="ＭＳ Ｐゴシック" charset="-128"/>
              </a:rPr>
              <a:t>Timing is everything</a:t>
            </a:r>
          </a:p>
          <a:p>
            <a:pPr>
              <a:buFont typeface="Wingdings" pitchFamily="2" charset="2"/>
              <a:buChar char="ü"/>
            </a:pPr>
            <a:r>
              <a:rPr lang="en-ZA" sz="1400" dirty="0">
                <a:latin typeface="Arial" charset="0"/>
                <a:ea typeface="ＭＳ Ｐゴシック" charset="-128"/>
              </a:rPr>
              <a:t>Create dedicated landing pages with CTA’s</a:t>
            </a:r>
          </a:p>
          <a:p>
            <a:pPr lvl="1">
              <a:buFont typeface="Wingdings" pitchFamily="2" charset="2"/>
              <a:buChar char="ü"/>
            </a:pPr>
            <a:r>
              <a:rPr lang="en-ZA" sz="1400" dirty="0">
                <a:latin typeface="Arial" charset="0"/>
                <a:ea typeface="ＭＳ Ｐゴシック" charset="-128"/>
              </a:rPr>
              <a:t>A home page is not a landing page</a:t>
            </a:r>
          </a:p>
          <a:p>
            <a:pPr>
              <a:buFont typeface="Wingdings" pitchFamily="2" charset="2"/>
              <a:buChar char="ü"/>
            </a:pPr>
            <a:r>
              <a:rPr lang="en-ZA" sz="1400" dirty="0">
                <a:latin typeface="Arial" charset="0"/>
                <a:ea typeface="ＭＳ Ｐゴシック" charset="-128"/>
              </a:rPr>
              <a:t>Research all the keyword generators</a:t>
            </a:r>
          </a:p>
          <a:p>
            <a:pPr>
              <a:buFont typeface="Wingdings" pitchFamily="2" charset="2"/>
              <a:buChar char="ü"/>
            </a:pPr>
            <a:r>
              <a:rPr lang="en-ZA" sz="1400" dirty="0">
                <a:latin typeface="Arial" charset="0"/>
                <a:ea typeface="ＭＳ Ｐゴシック" charset="-128"/>
              </a:rPr>
              <a:t>Review your Google quality score</a:t>
            </a:r>
          </a:p>
          <a:p>
            <a:pPr lvl="1">
              <a:buFont typeface="Wingdings" pitchFamily="2" charset="2"/>
              <a:buChar char="ü"/>
            </a:pPr>
            <a:r>
              <a:rPr lang="en-ZA" sz="1400" dirty="0">
                <a:latin typeface="Arial" charset="0"/>
                <a:ea typeface="ＭＳ Ｐゴシック" charset="-128"/>
              </a:rPr>
              <a:t>Has to be 7/10 to be displayed</a:t>
            </a:r>
          </a:p>
          <a:p>
            <a:pPr>
              <a:buFont typeface="Wingdings" pitchFamily="2" charset="2"/>
              <a:buChar char="ü"/>
            </a:pPr>
            <a:endParaRPr lang="en-ZA" sz="1400" dirty="0">
              <a:latin typeface="Arial" charset="0"/>
              <a:ea typeface="ＭＳ Ｐゴシック" charset="-128"/>
            </a:endParaRPr>
          </a:p>
          <a:p>
            <a:pPr marL="0" indent="0">
              <a:buNone/>
            </a:pPr>
            <a:endParaRPr lang="en-ZA" sz="1400" dirty="0">
              <a:latin typeface="Arial" charset="0"/>
              <a:ea typeface="ＭＳ Ｐゴシック" charset="-128"/>
            </a:endParaRP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Basic pay per click (PPC) strategy</a:t>
            </a:r>
          </a:p>
        </p:txBody>
      </p:sp>
      <p:pic>
        <p:nvPicPr>
          <p:cNvPr id="71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226" y="3060700"/>
            <a:ext cx="4325774"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941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Social media marketing (SMM)</a:t>
            </a:r>
          </a:p>
        </p:txBody>
      </p:sp>
    </p:spTree>
    <p:extLst>
      <p:ext uri="{BB962C8B-B14F-4D97-AF65-F5344CB8AC3E}">
        <p14:creationId xmlns:p14="http://schemas.microsoft.com/office/powerpoint/2010/main" val="148681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What is Social media marketing (SMM)?</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2816" y="3136900"/>
            <a:ext cx="2827984"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857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31800" y="2505075"/>
            <a:ext cx="3810000" cy="4352925"/>
          </a:xfrm>
          <a:noFill/>
          <a:ln>
            <a:miter lim="800000"/>
            <a:headEnd/>
            <a:tailEnd/>
          </a:ln>
        </p:spPr>
        <p:txBody>
          <a:bodyPr vert="horz" wrap="square" lIns="91440" tIns="45720" rIns="91440" bIns="45720" numCol="1" anchor="t" anchorCtr="0" compatLnSpc="1">
            <a:prstTxWarp prst="textNoShape">
              <a:avLst/>
            </a:prstTxWarp>
          </a:bodyPr>
          <a:lstStyle/>
          <a:p>
            <a:pPr marL="0" indent="0" algn="just">
              <a:buNone/>
            </a:pPr>
            <a:r>
              <a:rPr lang="en-ZA" sz="1600" b="1" dirty="0">
                <a:latin typeface="Arial" charset="0"/>
                <a:ea typeface="ＭＳ Ｐゴシック" charset="-128"/>
              </a:rPr>
              <a:t>Social media marketing definition</a:t>
            </a:r>
            <a:r>
              <a:rPr lang="en-ZA" sz="1600" dirty="0">
                <a:latin typeface="Arial" charset="0"/>
                <a:ea typeface="ＭＳ Ｐゴシック" charset="-128"/>
              </a:rPr>
              <a:t> </a:t>
            </a:r>
          </a:p>
          <a:p>
            <a:pPr marL="0" indent="0" algn="just">
              <a:buNone/>
            </a:pPr>
            <a:endParaRPr lang="en-ZA" sz="1600" dirty="0">
              <a:latin typeface="Arial" charset="0"/>
              <a:ea typeface="ＭＳ Ｐゴシック" charset="-128"/>
            </a:endParaRPr>
          </a:p>
          <a:p>
            <a:pPr marL="0" indent="0" algn="just">
              <a:buNone/>
            </a:pPr>
            <a:r>
              <a:rPr lang="en-ZA" sz="1700" dirty="0">
                <a:latin typeface="Arial" charset="0"/>
                <a:ea typeface="ＭＳ Ｐゴシック" charset="-128"/>
              </a:rPr>
              <a:t>Social media is a medium and the medium is only a vehicle that amplifies social behaviour. </a:t>
            </a:r>
          </a:p>
          <a:p>
            <a:pPr marL="0" indent="0" algn="just">
              <a:buNone/>
            </a:pPr>
            <a:endParaRPr lang="en-ZA" sz="1700" dirty="0">
              <a:latin typeface="Arial" charset="0"/>
              <a:ea typeface="ＭＳ Ｐゴシック" charset="-128"/>
            </a:endParaRPr>
          </a:p>
          <a:p>
            <a:pPr marL="0" indent="0" algn="just">
              <a:buNone/>
            </a:pPr>
            <a:r>
              <a:rPr lang="en-ZA" sz="1700" dirty="0">
                <a:latin typeface="Arial" charset="0"/>
                <a:ea typeface="ＭＳ Ｐゴシック" charset="-128"/>
              </a:rPr>
              <a:t>The medium is an instrument on communication, like a newspaper or a radio, so social media would be a social instrument of communication.</a:t>
            </a:r>
            <a:endParaRPr lang="en-ZA" sz="1600" dirty="0">
              <a:latin typeface="Arial" charset="0"/>
              <a:ea typeface="ＭＳ Ｐゴシック" charset="-128"/>
            </a:endParaRPr>
          </a:p>
          <a:p>
            <a:pPr marL="0" indent="0" algn="just">
              <a:buNone/>
            </a:pPr>
            <a:endParaRPr lang="en-ZA" sz="1600" dirty="0">
              <a:latin typeface="Arial" charset="0"/>
              <a:ea typeface="ＭＳ Ｐゴシック" charset="-128"/>
            </a:endParaRP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r>
              <a:rPr lang="en-US" sz="2000" i="1" dirty="0">
                <a:latin typeface="Arial" charset="0"/>
                <a:ea typeface="ＭＳ Ｐゴシック" charset="-128"/>
              </a:rPr>
              <a:t>What is Social media marketing (SMM)?</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039" y="2933700"/>
            <a:ext cx="4243661" cy="314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728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r>
              <a:rPr lang="en-US" sz="2000" i="1" dirty="0">
                <a:latin typeface="Arial" charset="0"/>
                <a:ea typeface="ＭＳ Ｐゴシック" charset="-128"/>
              </a:rPr>
              <a:t>What is Social media marketing (SMM)? </a:t>
            </a:r>
          </a:p>
        </p:txBody>
      </p:sp>
      <p:pic>
        <p:nvPicPr>
          <p:cNvPr id="1026" name="Picture 2" descr="http://www.pokerbandits.ca/wp-content/uploads/2011/12/video1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318" y="2476501"/>
            <a:ext cx="4834943"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106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632075"/>
            <a:ext cx="8229600" cy="3984625"/>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ü"/>
            </a:pPr>
            <a:r>
              <a:rPr lang="en-ZA" sz="1400" dirty="0">
                <a:latin typeface="Arial" charset="0"/>
                <a:ea typeface="ＭＳ Ｐゴシック" charset="-128"/>
              </a:rPr>
              <a:t>Better targeting</a:t>
            </a:r>
          </a:p>
          <a:p>
            <a:pPr>
              <a:buFont typeface="Wingdings" pitchFamily="2" charset="2"/>
              <a:buChar char="ü"/>
            </a:pPr>
            <a:r>
              <a:rPr lang="en-ZA" sz="1400" dirty="0">
                <a:latin typeface="Arial" charset="0"/>
                <a:ea typeface="ＭＳ Ｐゴシック" charset="-128"/>
              </a:rPr>
              <a:t>High return on investment (ROI)</a:t>
            </a:r>
          </a:p>
          <a:p>
            <a:pPr>
              <a:buFont typeface="Wingdings" pitchFamily="2" charset="2"/>
              <a:buChar char="ü"/>
            </a:pPr>
            <a:r>
              <a:rPr lang="en-ZA" sz="1400" dirty="0">
                <a:latin typeface="Arial" charset="0"/>
                <a:ea typeface="ＭＳ Ｐゴシック" charset="-128"/>
              </a:rPr>
              <a:t>Does not require specialization or vast technical skills</a:t>
            </a:r>
          </a:p>
          <a:p>
            <a:pPr>
              <a:buFont typeface="Wingdings" pitchFamily="2" charset="2"/>
              <a:buChar char="ü"/>
            </a:pPr>
            <a:r>
              <a:rPr lang="en-ZA" sz="1400" dirty="0">
                <a:latin typeface="Arial" charset="0"/>
                <a:ea typeface="ＭＳ Ｐゴシック" charset="-128"/>
              </a:rPr>
              <a:t>Increased visibility</a:t>
            </a:r>
          </a:p>
          <a:p>
            <a:pPr>
              <a:buFont typeface="Wingdings" pitchFamily="2" charset="2"/>
              <a:buChar char="ü"/>
            </a:pPr>
            <a:r>
              <a:rPr lang="en-ZA" sz="1400" dirty="0">
                <a:latin typeface="Arial" charset="0"/>
                <a:ea typeface="ＭＳ Ｐゴシック" charset="-128"/>
              </a:rPr>
              <a:t>Targeted traffic</a:t>
            </a:r>
          </a:p>
          <a:p>
            <a:pPr>
              <a:buFont typeface="Wingdings" pitchFamily="2" charset="2"/>
              <a:buChar char="ü"/>
            </a:pPr>
            <a:r>
              <a:rPr lang="en-ZA" sz="1400" dirty="0">
                <a:latin typeface="Arial" charset="0"/>
                <a:ea typeface="ＭＳ Ｐゴシック" charset="-128"/>
              </a:rPr>
              <a:t>Content promotion</a:t>
            </a:r>
          </a:p>
          <a:p>
            <a:pPr>
              <a:buFont typeface="Wingdings" pitchFamily="2" charset="2"/>
              <a:buChar char="ü"/>
            </a:pPr>
            <a:r>
              <a:rPr lang="en-ZA" sz="1400" dirty="0">
                <a:latin typeface="Arial" charset="0"/>
                <a:ea typeface="ＭＳ Ｐゴシック" charset="-128"/>
              </a:rPr>
              <a:t>Helps with PR</a:t>
            </a:r>
          </a:p>
          <a:p>
            <a:pPr>
              <a:buFont typeface="Wingdings" pitchFamily="2" charset="2"/>
              <a:buChar char="ü"/>
            </a:pPr>
            <a:r>
              <a:rPr lang="en-ZA" sz="1400" dirty="0">
                <a:latin typeface="Arial" charset="0"/>
                <a:ea typeface="ＭＳ Ｐゴシック" charset="-128"/>
              </a:rPr>
              <a:t>Fun way to do business</a:t>
            </a:r>
          </a:p>
          <a:p>
            <a:pPr>
              <a:buFont typeface="Wingdings" pitchFamily="2" charset="2"/>
              <a:buChar char="ü"/>
            </a:pPr>
            <a:r>
              <a:rPr lang="en-ZA" sz="1400" dirty="0">
                <a:latin typeface="Arial" charset="0"/>
                <a:ea typeface="ＭＳ Ｐゴシック" charset="-128"/>
              </a:rPr>
              <a:t>Ability to go viral</a:t>
            </a:r>
          </a:p>
          <a:p>
            <a:pPr>
              <a:buFont typeface="Wingdings" pitchFamily="2" charset="2"/>
              <a:buChar char="ü"/>
            </a:pPr>
            <a:r>
              <a:rPr lang="en-ZA" sz="1400" dirty="0">
                <a:latin typeface="Arial" charset="0"/>
                <a:ea typeface="ＭＳ Ｐゴシック" charset="-128"/>
              </a:rPr>
              <a:t>Expedites online brand development</a:t>
            </a:r>
          </a:p>
          <a:p>
            <a:pPr>
              <a:buFont typeface="Wingdings" pitchFamily="2" charset="2"/>
              <a:buChar char="ü"/>
            </a:pPr>
            <a:r>
              <a:rPr lang="en-ZA" sz="1400" dirty="0">
                <a:latin typeface="Arial" charset="0"/>
                <a:ea typeface="ＭＳ Ｐゴシック" charset="-128"/>
              </a:rPr>
              <a:t>Cost effective (only time and effort)</a:t>
            </a:r>
          </a:p>
          <a:p>
            <a:pPr>
              <a:buFont typeface="Wingdings" pitchFamily="2" charset="2"/>
              <a:buChar char="ü"/>
            </a:pPr>
            <a:r>
              <a:rPr lang="en-ZA" sz="1400" dirty="0">
                <a:latin typeface="Arial" charset="0"/>
                <a:ea typeface="ＭＳ Ｐゴシック" charset="-128"/>
              </a:rPr>
              <a:t>Market research (what are your customers talking about?)</a:t>
            </a:r>
          </a:p>
          <a:p>
            <a:pPr>
              <a:buFont typeface="Wingdings" pitchFamily="2" charset="2"/>
              <a:buChar char="ü"/>
            </a:pPr>
            <a:r>
              <a:rPr lang="en-ZA" sz="1400" dirty="0">
                <a:latin typeface="Arial" charset="0"/>
                <a:ea typeface="ＭＳ Ｐゴシック" charset="-128"/>
              </a:rPr>
              <a:t>Create relationships with your customers</a:t>
            </a:r>
          </a:p>
          <a:p>
            <a:pPr>
              <a:buFont typeface="Wingdings" pitchFamily="2" charset="2"/>
              <a:buChar char="ü"/>
            </a:pPr>
            <a:r>
              <a:rPr lang="en-ZA" sz="1400" dirty="0">
                <a:latin typeface="Arial" charset="0"/>
                <a:ea typeface="ＭＳ Ｐゴシック" charset="-128"/>
              </a:rPr>
              <a:t>Campaigns has the ability to drive huge amounts of traffic</a:t>
            </a:r>
          </a:p>
          <a:p>
            <a:pPr>
              <a:buFont typeface="Wingdings" pitchFamily="2" charset="2"/>
              <a:buChar char="ü"/>
            </a:pPr>
            <a:r>
              <a:rPr lang="en-ZA" sz="1400" dirty="0">
                <a:latin typeface="Arial" charset="0"/>
                <a:ea typeface="ＭＳ Ｐゴシック" charset="-128"/>
              </a:rPr>
              <a:t>Supports traditional and other digital marketing campaigns</a:t>
            </a: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Advantages of social media marketing (SMM)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700" y="2006600"/>
            <a:ext cx="3757000"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7883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2971800" y="2464593"/>
            <a:ext cx="5880100" cy="4352925"/>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ü"/>
            </a:pPr>
            <a:r>
              <a:rPr lang="en-ZA" sz="1400" dirty="0">
                <a:latin typeface="Arial" charset="0"/>
                <a:ea typeface="ＭＳ Ｐゴシック" charset="-128"/>
              </a:rPr>
              <a:t>Wrong strategy can hurt your reputation</a:t>
            </a:r>
          </a:p>
          <a:p>
            <a:pPr>
              <a:buFont typeface="Wingdings" pitchFamily="2" charset="2"/>
              <a:buChar char="ü"/>
            </a:pPr>
            <a:r>
              <a:rPr lang="en-ZA" sz="1400" dirty="0">
                <a:latin typeface="Arial" charset="0"/>
                <a:ea typeface="ＭＳ Ｐゴシック" charset="-128"/>
              </a:rPr>
              <a:t>More time consuming than SEO and PPC</a:t>
            </a:r>
          </a:p>
          <a:p>
            <a:pPr>
              <a:buFont typeface="Wingdings" pitchFamily="2" charset="2"/>
              <a:buChar char="ü"/>
            </a:pPr>
            <a:r>
              <a:rPr lang="en-ZA" sz="1400" dirty="0">
                <a:latin typeface="Arial" charset="0"/>
                <a:ea typeface="ＭＳ Ｐゴシック" charset="-128"/>
              </a:rPr>
              <a:t>Interaction is needed at each location point</a:t>
            </a:r>
          </a:p>
          <a:p>
            <a:pPr>
              <a:buFont typeface="Wingdings" pitchFamily="2" charset="2"/>
              <a:buChar char="ü"/>
            </a:pPr>
            <a:r>
              <a:rPr lang="en-ZA" sz="1400" dirty="0">
                <a:latin typeface="Arial" charset="0"/>
                <a:ea typeface="ＭＳ Ｐゴシック" charset="-128"/>
              </a:rPr>
              <a:t>No short term ROI</a:t>
            </a:r>
          </a:p>
          <a:p>
            <a:pPr lvl="1">
              <a:buFont typeface="Wingdings" pitchFamily="2" charset="2"/>
              <a:buChar char="ü"/>
            </a:pPr>
            <a:r>
              <a:rPr lang="en-ZA" sz="1400" dirty="0">
                <a:latin typeface="Arial" charset="0"/>
                <a:ea typeface="ＭＳ Ｐゴシック" charset="-128"/>
              </a:rPr>
              <a:t>No clear definition of social media ROI</a:t>
            </a:r>
          </a:p>
          <a:p>
            <a:pPr>
              <a:buFont typeface="Wingdings" pitchFamily="2" charset="2"/>
              <a:buChar char="ü"/>
            </a:pPr>
            <a:r>
              <a:rPr lang="en-ZA" sz="1400" dirty="0">
                <a:latin typeface="Arial" charset="0"/>
                <a:ea typeface="ＭＳ Ｐゴシック" charset="-128"/>
              </a:rPr>
              <a:t>Risk of negative comments</a:t>
            </a:r>
          </a:p>
          <a:p>
            <a:pPr lvl="1">
              <a:buFont typeface="Wingdings" pitchFamily="2" charset="2"/>
              <a:buChar char="ü"/>
            </a:pPr>
            <a:r>
              <a:rPr lang="en-ZA" sz="1400" dirty="0">
                <a:latin typeface="Arial" charset="0"/>
                <a:ea typeface="ＭＳ Ｐゴシック" charset="-128"/>
              </a:rPr>
              <a:t>ORM processes are needed for big social media marketing campaigns.</a:t>
            </a:r>
          </a:p>
          <a:p>
            <a:pPr>
              <a:buFont typeface="Wingdings" pitchFamily="2" charset="2"/>
              <a:buChar char="ü"/>
            </a:pPr>
            <a:r>
              <a:rPr lang="en-ZA" sz="1400" dirty="0">
                <a:latin typeface="Arial" charset="0"/>
                <a:ea typeface="ＭＳ Ｐゴシック" charset="-128"/>
              </a:rPr>
              <a:t>Negative influence on worker productivity</a:t>
            </a:r>
          </a:p>
          <a:p>
            <a:pPr>
              <a:buFont typeface="Wingdings" pitchFamily="2" charset="2"/>
              <a:buChar char="ü"/>
            </a:pPr>
            <a:r>
              <a:rPr lang="en-ZA" sz="1400" dirty="0">
                <a:latin typeface="Arial" charset="0"/>
                <a:ea typeface="ＭＳ Ｐゴシック" charset="-128"/>
              </a:rPr>
              <a:t>Everything is public</a:t>
            </a:r>
          </a:p>
          <a:p>
            <a:pPr>
              <a:buFont typeface="Wingdings" pitchFamily="2" charset="2"/>
              <a:buChar char="ü"/>
            </a:pPr>
            <a:r>
              <a:rPr lang="en-ZA" sz="1400" dirty="0">
                <a:latin typeface="Arial" charset="0"/>
                <a:ea typeface="ＭＳ Ｐゴシック" charset="-128"/>
              </a:rPr>
              <a:t>Commit resources</a:t>
            </a:r>
          </a:p>
          <a:p>
            <a:pPr>
              <a:buFont typeface="Wingdings" pitchFamily="2" charset="2"/>
              <a:buChar char="ü"/>
            </a:pPr>
            <a:r>
              <a:rPr lang="en-ZA" sz="1400" dirty="0">
                <a:latin typeface="Arial" charset="0"/>
                <a:ea typeface="ＭＳ Ｐゴシック" charset="-128"/>
              </a:rPr>
              <a:t>Ineffective use = brand credibility loss</a:t>
            </a: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Disadvantages of social media marketing (SMM)</a:t>
            </a:r>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2519363"/>
            <a:ext cx="2844800" cy="406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407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314575"/>
            <a:ext cx="5867400" cy="4352925"/>
          </a:xfrm>
          <a:noFill/>
          <a:ln>
            <a:miter lim="800000"/>
            <a:headEnd/>
            <a:tailEnd/>
          </a:ln>
        </p:spPr>
        <p:txBody>
          <a:bodyPr vert="horz" wrap="square" lIns="91440" tIns="45720" rIns="91440" bIns="45720" numCol="1" anchor="t" anchorCtr="0" compatLnSpc="1">
            <a:prstTxWarp prst="textNoShape">
              <a:avLst/>
            </a:prstTxWarp>
          </a:bodyPr>
          <a:lstStyle/>
          <a:p>
            <a:pPr marL="0" indent="0" algn="just">
              <a:buNone/>
            </a:pPr>
            <a:r>
              <a:rPr lang="da-DK" sz="1400" dirty="0">
                <a:solidFill>
                  <a:srgbClr val="171717"/>
                </a:solidFill>
              </a:rPr>
              <a:t>Social media (Web 2.0) technologies (Twitter, Facebook, YouTube, Pinterest, LinkedIn) consistenly changes all the time and your SMM strategy should NEVER start with the technology part of it. The POST method is an excellent starting point for any SMM campaign.</a:t>
            </a:r>
          </a:p>
          <a:p>
            <a:pPr algn="just"/>
            <a:endParaRPr lang="da-DK" sz="1400" dirty="0">
              <a:solidFill>
                <a:srgbClr val="171717"/>
              </a:solidFill>
            </a:endParaRPr>
          </a:p>
          <a:p>
            <a:pPr marL="0" indent="0" algn="just">
              <a:buNone/>
            </a:pPr>
            <a:r>
              <a:rPr lang="en-ZA" sz="1400" dirty="0">
                <a:solidFill>
                  <a:srgbClr val="171717"/>
                </a:solidFill>
              </a:rPr>
              <a:t>The POST method stands for “People, Objectives, Strategy, Technology”, and this method helps to address the burning question of “should my company have a social media marketing strategy?”</a:t>
            </a:r>
            <a:br>
              <a:rPr lang="en-ZA" sz="1400" dirty="0">
                <a:solidFill>
                  <a:srgbClr val="171717"/>
                </a:solidFill>
              </a:rPr>
            </a:br>
            <a:endParaRPr lang="en-ZA" sz="1400" dirty="0">
              <a:solidFill>
                <a:srgbClr val="171717"/>
              </a:solidFill>
            </a:endParaRPr>
          </a:p>
          <a:p>
            <a:pPr marL="0" indent="0" algn="just">
              <a:buNone/>
            </a:pPr>
            <a:r>
              <a:rPr lang="da-DK" sz="1400" b="1" dirty="0">
                <a:solidFill>
                  <a:srgbClr val="171717"/>
                </a:solidFill>
              </a:rPr>
              <a:t>POST Method</a:t>
            </a:r>
          </a:p>
          <a:p>
            <a:pPr algn="just"/>
            <a:endParaRPr lang="da-DK" sz="1400" dirty="0">
              <a:solidFill>
                <a:srgbClr val="171717"/>
              </a:solidFill>
            </a:endParaRPr>
          </a:p>
          <a:p>
            <a:pPr algn="just">
              <a:buFont typeface="Wingdings" pitchFamily="2" charset="2"/>
              <a:buChar char="ü"/>
            </a:pPr>
            <a:r>
              <a:rPr lang="da-DK" sz="1400" b="1" dirty="0">
                <a:solidFill>
                  <a:srgbClr val="171717"/>
                </a:solidFill>
              </a:rPr>
              <a:t>People</a:t>
            </a:r>
            <a:r>
              <a:rPr lang="da-DK" sz="1400" dirty="0">
                <a:solidFill>
                  <a:srgbClr val="171717"/>
                </a:solidFill>
              </a:rPr>
              <a:t>: Do you know who your target audience is? What are their demographics and interests?</a:t>
            </a:r>
          </a:p>
          <a:p>
            <a:pPr algn="just">
              <a:buFont typeface="Wingdings" pitchFamily="2" charset="2"/>
              <a:buChar char="ü"/>
            </a:pPr>
            <a:r>
              <a:rPr lang="da-DK" sz="1400" b="1" dirty="0">
                <a:solidFill>
                  <a:srgbClr val="171717"/>
                </a:solidFill>
              </a:rPr>
              <a:t>Objectives</a:t>
            </a:r>
            <a:r>
              <a:rPr lang="da-DK" sz="1400" dirty="0">
                <a:solidFill>
                  <a:srgbClr val="171717"/>
                </a:solidFill>
              </a:rPr>
              <a:t>: What do you want to accomplish with your social media marketing campaign?</a:t>
            </a:r>
          </a:p>
          <a:p>
            <a:pPr algn="just">
              <a:buFont typeface="Wingdings" pitchFamily="2" charset="2"/>
              <a:buChar char="ü"/>
            </a:pPr>
            <a:r>
              <a:rPr lang="da-DK" sz="1400" b="1" dirty="0">
                <a:solidFill>
                  <a:srgbClr val="171717"/>
                </a:solidFill>
              </a:rPr>
              <a:t>Strategy</a:t>
            </a:r>
            <a:r>
              <a:rPr lang="da-DK" sz="1400" dirty="0">
                <a:solidFill>
                  <a:srgbClr val="171717"/>
                </a:solidFill>
              </a:rPr>
              <a:t>: How will things be different after you launch your social media marketing campaign?</a:t>
            </a:r>
          </a:p>
          <a:p>
            <a:pPr algn="just">
              <a:buFont typeface="Wingdings" pitchFamily="2" charset="2"/>
              <a:buChar char="ü"/>
            </a:pPr>
            <a:r>
              <a:rPr lang="da-DK" sz="1400" b="1" dirty="0">
                <a:solidFill>
                  <a:srgbClr val="171717"/>
                </a:solidFill>
              </a:rPr>
              <a:t>Technology</a:t>
            </a:r>
            <a:r>
              <a:rPr lang="da-DK" sz="1400" dirty="0">
                <a:solidFill>
                  <a:srgbClr val="171717"/>
                </a:solidFill>
              </a:rPr>
              <a:t>: What social media channels are you going to use?</a:t>
            </a:r>
          </a:p>
          <a:p>
            <a:pPr marL="0" indent="0" algn="just">
              <a:buNone/>
            </a:pPr>
            <a:endParaRPr lang="da-DK" sz="1400" dirty="0">
              <a:solidFill>
                <a:srgbClr val="171717"/>
              </a:solidFill>
            </a:endParaRPr>
          </a:p>
          <a:p>
            <a:pPr>
              <a:buFont typeface="Wingdings" pitchFamily="2" charset="2"/>
              <a:buChar char="ü"/>
            </a:pPr>
            <a:endParaRPr lang="en-ZA" sz="1400" dirty="0">
              <a:latin typeface="Arial" charset="0"/>
              <a:ea typeface="ＭＳ Ｐゴシック" charset="-128"/>
            </a:endParaRPr>
          </a:p>
          <a:p>
            <a:pPr marL="0" indent="0">
              <a:buNone/>
            </a:pPr>
            <a:endParaRPr lang="en-ZA" sz="1400" dirty="0">
              <a:latin typeface="Arial" charset="0"/>
              <a:ea typeface="ＭＳ Ｐゴシック" charset="-128"/>
            </a:endParaRP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Basic social media marketing (SMM) strategy</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109" y="2938463"/>
            <a:ext cx="2485890" cy="266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869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Digital marketing measurement</a:t>
            </a:r>
          </a:p>
        </p:txBody>
      </p:sp>
    </p:spTree>
    <p:extLst>
      <p:ext uri="{BB962C8B-B14F-4D97-AF65-F5344CB8AC3E}">
        <p14:creationId xmlns:p14="http://schemas.microsoft.com/office/powerpoint/2010/main" val="3777830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327275"/>
            <a:ext cx="8229600" cy="2892425"/>
          </a:xfrm>
          <a:noFill/>
          <a:ln>
            <a:miter lim="800000"/>
            <a:headEnd/>
            <a:tailEnd/>
          </a:ln>
        </p:spPr>
        <p:txBody>
          <a:bodyPr vert="horz" wrap="square" lIns="91440" tIns="45720" rIns="91440" bIns="45720" numCol="1" anchor="t" anchorCtr="0" compatLnSpc="1">
            <a:prstTxWarp prst="textNoShape">
              <a:avLst/>
            </a:prstTxWarp>
          </a:bodyPr>
          <a:lstStyle/>
          <a:p>
            <a:pPr marL="0" indent="0" algn="just" eaLnBrk="1" hangingPunct="1">
              <a:buNone/>
            </a:pPr>
            <a:r>
              <a:rPr lang="en-US" sz="1800" b="1" dirty="0">
                <a:latin typeface="Arial" charset="0"/>
                <a:ea typeface="ＭＳ Ｐゴシック" charset="-128"/>
              </a:rPr>
              <a:t>What is digital marketing?</a:t>
            </a:r>
          </a:p>
          <a:p>
            <a:pPr marL="0" indent="0" algn="just" eaLnBrk="1" hangingPunct="1">
              <a:buNone/>
            </a:pPr>
            <a:endParaRPr lang="en-US" sz="1800" dirty="0">
              <a:latin typeface="Arial" charset="0"/>
              <a:ea typeface="ＭＳ Ｐゴシック" charset="-128"/>
            </a:endParaRPr>
          </a:p>
          <a:p>
            <a:pPr marL="0" indent="0" algn="just">
              <a:buNone/>
            </a:pPr>
            <a:r>
              <a:rPr lang="en-ZA" sz="1800" dirty="0">
                <a:latin typeface="Arial" charset="0"/>
                <a:ea typeface="ＭＳ Ｐゴシック" charset="-128"/>
              </a:rPr>
              <a:t>“Digital marketing” is the process of building and maintaining customer relationships through online activities to facilitate the exchange of ideas, products, and services that satisfy the goals of both parties.</a:t>
            </a:r>
          </a:p>
          <a:p>
            <a:pPr marL="0" indent="0" algn="just">
              <a:buNone/>
            </a:pPr>
            <a:endParaRPr lang="en-ZA" sz="1800" dirty="0">
              <a:latin typeface="Arial" charset="0"/>
              <a:ea typeface="ＭＳ Ｐゴシック" charset="-128"/>
            </a:endParaRPr>
          </a:p>
          <a:p>
            <a:pPr marL="0" indent="0" algn="just">
              <a:buNone/>
            </a:pPr>
            <a:endParaRPr lang="en-ZA" sz="1800" dirty="0">
              <a:latin typeface="Arial" charset="0"/>
              <a:ea typeface="ＭＳ Ｐゴシック" charset="-128"/>
            </a:endParaRPr>
          </a:p>
          <a:p>
            <a:pPr marL="0" indent="0" algn="just" eaLnBrk="1" hangingPunct="1">
              <a:buNone/>
            </a:pPr>
            <a:endParaRPr lang="en-US" sz="1800" dirty="0">
              <a:latin typeface="Arial" charset="0"/>
              <a:ea typeface="ＭＳ Ｐゴシック" charset="-128"/>
            </a:endParaRPr>
          </a:p>
        </p:txBody>
      </p:sp>
      <p:sp>
        <p:nvSpPr>
          <p:cNvPr id="27653" name="Titel 16"/>
          <p:cNvSpPr>
            <a:spLocks noGrp="1"/>
          </p:cNvSpPr>
          <p:nvPr>
            <p:ph type="title"/>
          </p:nvPr>
        </p:nvSpPr>
        <p:spPr bwMode="auto">
          <a:xfrm>
            <a:off x="177800" y="833438"/>
            <a:ext cx="6723174"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Introduction</a:t>
            </a:r>
          </a:p>
        </p:txBody>
      </p:sp>
      <p:sp>
        <p:nvSpPr>
          <p:cNvPr id="2" name="TextBox 1"/>
          <p:cNvSpPr txBox="1"/>
          <p:nvPr/>
        </p:nvSpPr>
        <p:spPr>
          <a:xfrm>
            <a:off x="4981218" y="5518149"/>
            <a:ext cx="3839513" cy="646331"/>
          </a:xfrm>
          <a:prstGeom prst="rect">
            <a:avLst/>
          </a:prstGeom>
          <a:noFill/>
        </p:spPr>
        <p:txBody>
          <a:bodyPr wrap="none" rtlCol="0">
            <a:spAutoFit/>
          </a:bodyPr>
          <a:lstStyle/>
          <a:p>
            <a:r>
              <a:rPr lang="en-ZA" b="1" dirty="0">
                <a:solidFill>
                  <a:schemeClr val="bg2">
                    <a:lumMod val="10000"/>
                  </a:schemeClr>
                </a:solidFill>
              </a:rPr>
              <a:t>Plain English: </a:t>
            </a:r>
            <a:r>
              <a:rPr lang="en-ZA" dirty="0">
                <a:solidFill>
                  <a:schemeClr val="bg2">
                    <a:lumMod val="10000"/>
                  </a:schemeClr>
                </a:solidFill>
              </a:rPr>
              <a:t>Getting found online</a:t>
            </a:r>
          </a:p>
          <a:p>
            <a:endParaRPr lang="en-ZA" dirty="0">
              <a:solidFill>
                <a:schemeClr val="bg2">
                  <a:lumMod val="10000"/>
                </a:schemeClr>
              </a:solidFill>
            </a:endParaRPr>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096430"/>
            <a:ext cx="3606800" cy="267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3207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314575"/>
            <a:ext cx="6464300" cy="4352925"/>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en-ZA" sz="1400" b="1" dirty="0">
                <a:solidFill>
                  <a:srgbClr val="171717"/>
                </a:solidFill>
              </a:rPr>
              <a:t>Calculation</a:t>
            </a:r>
          </a:p>
          <a:p>
            <a:pPr marL="0" indent="0">
              <a:buNone/>
            </a:pPr>
            <a:endParaRPr lang="en-ZA" sz="1400" dirty="0">
              <a:solidFill>
                <a:srgbClr val="171717"/>
              </a:solidFill>
            </a:endParaRPr>
          </a:p>
          <a:p>
            <a:pPr>
              <a:buFont typeface="Wingdings" pitchFamily="2" charset="2"/>
              <a:buChar char="ü"/>
            </a:pPr>
            <a:r>
              <a:rPr lang="en-ZA" sz="1400" dirty="0">
                <a:solidFill>
                  <a:srgbClr val="171717"/>
                </a:solidFill>
              </a:rPr>
              <a:t>ROI (return on investment) = [(Payback - Investment)/Investment)]*100</a:t>
            </a:r>
          </a:p>
          <a:p>
            <a:pPr marL="0" indent="0">
              <a:buNone/>
            </a:pPr>
            <a:endParaRPr lang="en-ZA" sz="1400" dirty="0">
              <a:solidFill>
                <a:srgbClr val="171717"/>
              </a:solidFill>
            </a:endParaRPr>
          </a:p>
          <a:p>
            <a:pPr marL="0" indent="0">
              <a:buNone/>
            </a:pPr>
            <a:r>
              <a:rPr lang="en-ZA" sz="1400" dirty="0">
                <a:solidFill>
                  <a:srgbClr val="171717"/>
                </a:solidFill>
              </a:rPr>
              <a:t>Many tools and systems are available to calculate your ROI and to measure the effectiveness of your digital marketing campaign.</a:t>
            </a:r>
          </a:p>
          <a:p>
            <a:pPr marL="0" indent="0">
              <a:buNone/>
            </a:pPr>
            <a:endParaRPr lang="en-ZA" sz="1400" dirty="0">
              <a:solidFill>
                <a:srgbClr val="171717"/>
              </a:solidFill>
            </a:endParaRPr>
          </a:p>
          <a:p>
            <a:pPr marL="0" indent="0">
              <a:buNone/>
            </a:pPr>
            <a:r>
              <a:rPr lang="en-ZA" sz="1400" b="1" dirty="0">
                <a:solidFill>
                  <a:srgbClr val="171717"/>
                </a:solidFill>
              </a:rPr>
              <a:t>ROI tools</a:t>
            </a:r>
          </a:p>
          <a:p>
            <a:pPr marL="0" indent="0">
              <a:buNone/>
            </a:pPr>
            <a:endParaRPr lang="en-ZA" sz="1400" dirty="0">
              <a:solidFill>
                <a:srgbClr val="171717"/>
              </a:solidFill>
            </a:endParaRPr>
          </a:p>
          <a:p>
            <a:pPr>
              <a:buFont typeface="Wingdings" pitchFamily="2" charset="2"/>
              <a:buChar char="ü"/>
            </a:pPr>
            <a:r>
              <a:rPr lang="en-ZA" sz="1400" dirty="0">
                <a:solidFill>
                  <a:srgbClr val="171717"/>
                </a:solidFill>
              </a:rPr>
              <a:t>Google analytics</a:t>
            </a:r>
          </a:p>
          <a:p>
            <a:pPr>
              <a:buFont typeface="Wingdings" pitchFamily="2" charset="2"/>
              <a:buChar char="ü"/>
            </a:pPr>
            <a:r>
              <a:rPr lang="en-ZA" sz="1400" dirty="0">
                <a:solidFill>
                  <a:srgbClr val="171717"/>
                </a:solidFill>
              </a:rPr>
              <a:t>Google webmasters tools</a:t>
            </a:r>
          </a:p>
          <a:p>
            <a:pPr>
              <a:buFont typeface="Wingdings" pitchFamily="2" charset="2"/>
              <a:buChar char="ü"/>
            </a:pPr>
            <a:r>
              <a:rPr lang="en-ZA" sz="1400" dirty="0">
                <a:solidFill>
                  <a:srgbClr val="171717"/>
                </a:solidFill>
              </a:rPr>
              <a:t>Basic </a:t>
            </a:r>
            <a:r>
              <a:rPr lang="en-ZA" sz="1400" dirty="0" err="1">
                <a:solidFill>
                  <a:srgbClr val="171717"/>
                </a:solidFill>
              </a:rPr>
              <a:t>google</a:t>
            </a:r>
            <a:r>
              <a:rPr lang="en-ZA" sz="1400" dirty="0">
                <a:solidFill>
                  <a:srgbClr val="171717"/>
                </a:solidFill>
              </a:rPr>
              <a:t> search</a:t>
            </a:r>
          </a:p>
          <a:p>
            <a:pPr>
              <a:buFont typeface="Wingdings" pitchFamily="2" charset="2"/>
              <a:buChar char="ü"/>
            </a:pPr>
            <a:r>
              <a:rPr lang="en-ZA" sz="1400" dirty="0">
                <a:solidFill>
                  <a:srgbClr val="171717"/>
                </a:solidFill>
              </a:rPr>
              <a:t>Google </a:t>
            </a:r>
            <a:r>
              <a:rPr lang="en-ZA" sz="1400" dirty="0" err="1">
                <a:solidFill>
                  <a:srgbClr val="171717"/>
                </a:solidFill>
              </a:rPr>
              <a:t>adwords</a:t>
            </a:r>
            <a:endParaRPr lang="en-ZA" sz="1400" dirty="0">
              <a:solidFill>
                <a:srgbClr val="171717"/>
              </a:solidFill>
            </a:endParaRPr>
          </a:p>
          <a:p>
            <a:pPr>
              <a:buFont typeface="Wingdings" pitchFamily="2" charset="2"/>
              <a:buChar char="ü"/>
            </a:pPr>
            <a:r>
              <a:rPr lang="en-ZA" sz="1400" dirty="0">
                <a:solidFill>
                  <a:srgbClr val="171717"/>
                </a:solidFill>
              </a:rPr>
              <a:t>Social media monitoring tools</a:t>
            </a:r>
          </a:p>
          <a:p>
            <a:pPr>
              <a:buFont typeface="Wingdings" pitchFamily="2" charset="2"/>
              <a:buChar char="ü"/>
            </a:pPr>
            <a:r>
              <a:rPr lang="en-ZA" sz="1400" dirty="0">
                <a:solidFill>
                  <a:srgbClr val="171717"/>
                </a:solidFill>
              </a:rPr>
              <a:t>Sentiment analysis tools</a:t>
            </a:r>
          </a:p>
          <a:p>
            <a:pPr marL="0" indent="0">
              <a:buNone/>
            </a:pPr>
            <a:endParaRPr lang="da-DK" sz="1400" dirty="0">
              <a:solidFill>
                <a:srgbClr val="171717"/>
              </a:solidFill>
            </a:endParaRPr>
          </a:p>
          <a:p>
            <a:pPr>
              <a:buFont typeface="Wingdings" pitchFamily="2" charset="2"/>
              <a:buChar char="ü"/>
            </a:pPr>
            <a:endParaRPr lang="en-ZA" sz="1400" dirty="0">
              <a:latin typeface="Arial" charset="0"/>
              <a:ea typeface="ＭＳ Ｐゴシック" charset="-128"/>
            </a:endParaRPr>
          </a:p>
          <a:p>
            <a:pPr marL="0" indent="0">
              <a:buNone/>
            </a:pPr>
            <a:endParaRPr lang="en-ZA" sz="1400" dirty="0">
              <a:latin typeface="Arial" charset="0"/>
              <a:ea typeface="ＭＳ Ｐゴシック" charset="-128"/>
            </a:endParaRP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Digital marketing measurement</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498" y="3937000"/>
            <a:ext cx="4134152"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374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100000">
              <a:srgbClr val="002060"/>
            </a:gs>
          </a:gsLst>
          <a:lin ang="5400000"/>
        </a:gradFill>
        <a:effectLst/>
      </p:bgPr>
    </p:bg>
    <p:spTree>
      <p:nvGrpSpPr>
        <p:cNvPr id="1" name=""/>
        <p:cNvGrpSpPr/>
        <p:nvPr/>
      </p:nvGrpSpPr>
      <p:grpSpPr>
        <a:xfrm>
          <a:off x="0" y="0"/>
          <a:ext cx="0" cy="0"/>
          <a:chOff x="0" y="0"/>
          <a:chExt cx="0" cy="0"/>
        </a:xfrm>
      </p:grpSpPr>
      <p:sp>
        <p:nvSpPr>
          <p:cNvPr id="43010" name="Rectangle 5"/>
          <p:cNvSpPr txBox="1">
            <a:spLocks noChangeArrowheads="1"/>
          </p:cNvSpPr>
          <p:nvPr/>
        </p:nvSpPr>
        <p:spPr bwMode="gray">
          <a:xfrm>
            <a:off x="0" y="2830513"/>
            <a:ext cx="9144000" cy="600075"/>
          </a:xfrm>
          <a:prstGeom prst="rect">
            <a:avLst/>
          </a:prstGeom>
          <a:noFill/>
          <a:ln w="9525">
            <a:noFill/>
            <a:miter lim="800000"/>
            <a:headEnd/>
            <a:tailEnd/>
          </a:ln>
        </p:spPr>
        <p:txBody>
          <a:bodyPr lIns="0" rIns="0" anchor="ctr"/>
          <a:lstStyle/>
          <a:p>
            <a:pPr algn="ctr" defTabSz="914400" eaLnBrk="0" hangingPunct="0">
              <a:lnSpc>
                <a:spcPct val="95000"/>
              </a:lnSpc>
            </a:pPr>
            <a:r>
              <a:rPr lang="en-US" sz="6000" b="1">
                <a:solidFill>
                  <a:schemeClr val="tx2"/>
                </a:solidFill>
                <a:cs typeface="Arial" charset="0"/>
              </a:rPr>
              <a:t>THANK YOU!</a:t>
            </a:r>
          </a:p>
        </p:txBody>
      </p:sp>
      <p:sp>
        <p:nvSpPr>
          <p:cNvPr id="5" name="TextBox 4"/>
          <p:cNvSpPr txBox="1"/>
          <p:nvPr/>
        </p:nvSpPr>
        <p:spPr>
          <a:xfrm>
            <a:off x="2258267" y="3951573"/>
            <a:ext cx="4160241" cy="646331"/>
          </a:xfrm>
          <a:prstGeom prst="rect">
            <a:avLst/>
          </a:prstGeom>
          <a:noFill/>
        </p:spPr>
        <p:txBody>
          <a:bodyPr wrap="none" rtlCol="0">
            <a:spAutoFit/>
          </a:bodyPr>
          <a:lstStyle/>
          <a:p>
            <a:r>
              <a:rPr lang="en-ZA" b="1" dirty="0"/>
              <a:t>Twitter</a:t>
            </a:r>
            <a:r>
              <a:rPr lang="en-ZA" dirty="0"/>
              <a:t>: @</a:t>
            </a:r>
            <a:r>
              <a:rPr lang="en-ZA" dirty="0" err="1"/>
              <a:t>AntonRSA</a:t>
            </a:r>
            <a:endParaRPr lang="en-ZA" dirty="0"/>
          </a:p>
          <a:p>
            <a:r>
              <a:rPr lang="en-ZA" b="1" dirty="0"/>
              <a:t>Blog</a:t>
            </a:r>
            <a:r>
              <a:rPr lang="en-ZA" dirty="0"/>
              <a:t>: http://www.antonkoekemoer.com</a:t>
            </a:r>
            <a:endParaRPr lang="en-ZA"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Why are people going online?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1416" y="3127473"/>
            <a:ext cx="2827984"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29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327275"/>
            <a:ext cx="8229600" cy="4098925"/>
          </a:xfrm>
          <a:noFill/>
          <a:ln>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ü"/>
            </a:pPr>
            <a:r>
              <a:rPr lang="en-ZA" sz="1400" dirty="0">
                <a:latin typeface="Arial" charset="0"/>
                <a:ea typeface="ＭＳ Ｐゴシック" charset="-128"/>
              </a:rPr>
              <a:t>For information on a new product, service or location</a:t>
            </a:r>
          </a:p>
          <a:p>
            <a:pPr algn="just">
              <a:buFont typeface="Wingdings" pitchFamily="2" charset="2"/>
              <a:buChar char="ü"/>
            </a:pPr>
            <a:r>
              <a:rPr lang="en-ZA" sz="1400" dirty="0">
                <a:latin typeface="Arial" charset="0"/>
                <a:ea typeface="ＭＳ Ｐゴシック" charset="-128"/>
              </a:rPr>
              <a:t>If they have a question</a:t>
            </a:r>
          </a:p>
          <a:p>
            <a:pPr algn="just">
              <a:buFont typeface="Wingdings" pitchFamily="2" charset="2"/>
              <a:buChar char="ü"/>
            </a:pPr>
            <a:r>
              <a:rPr lang="en-ZA" sz="1400" dirty="0">
                <a:latin typeface="Arial" charset="0"/>
                <a:ea typeface="ＭＳ Ｐゴシック" charset="-128"/>
              </a:rPr>
              <a:t>If they are looking for help</a:t>
            </a:r>
          </a:p>
          <a:p>
            <a:pPr algn="just">
              <a:buFont typeface="Wingdings" pitchFamily="2" charset="2"/>
              <a:buChar char="ü"/>
            </a:pPr>
            <a:r>
              <a:rPr lang="en-ZA" sz="1400" dirty="0">
                <a:latin typeface="Arial" charset="0"/>
                <a:ea typeface="ＭＳ Ｐゴシック" charset="-128"/>
              </a:rPr>
              <a:t>If they want more information on certain individuals or organizations</a:t>
            </a:r>
          </a:p>
          <a:p>
            <a:pPr lvl="1" algn="just">
              <a:buFont typeface="Wingdings" pitchFamily="2" charset="2"/>
              <a:buChar char="ü"/>
            </a:pPr>
            <a:r>
              <a:rPr lang="en-ZA" sz="1400" dirty="0">
                <a:latin typeface="Arial" charset="0"/>
                <a:ea typeface="ＭＳ Ｐゴシック" charset="-128"/>
              </a:rPr>
              <a:t>Meeting attendants</a:t>
            </a:r>
          </a:p>
          <a:p>
            <a:pPr lvl="1" algn="just">
              <a:buFont typeface="Wingdings" pitchFamily="2" charset="2"/>
              <a:buChar char="ü"/>
            </a:pPr>
            <a:r>
              <a:rPr lang="en-ZA" sz="1400" dirty="0">
                <a:latin typeface="Arial" charset="0"/>
                <a:ea typeface="ＭＳ Ｐゴシック" charset="-128"/>
              </a:rPr>
              <a:t>Business contacts</a:t>
            </a:r>
          </a:p>
          <a:p>
            <a:pPr lvl="1" algn="just">
              <a:buFont typeface="Wingdings" pitchFamily="2" charset="2"/>
              <a:buChar char="ü"/>
            </a:pPr>
            <a:r>
              <a:rPr lang="en-ZA" sz="1400" dirty="0">
                <a:latin typeface="Arial" charset="0"/>
                <a:ea typeface="ＭＳ Ｐゴシック" charset="-128"/>
              </a:rPr>
              <a:t>General information (maybe about you…)</a:t>
            </a:r>
          </a:p>
          <a:p>
            <a:pPr lvl="1" algn="just">
              <a:buFont typeface="Wingdings" pitchFamily="2" charset="2"/>
              <a:buChar char="ü"/>
            </a:pPr>
            <a:r>
              <a:rPr lang="en-ZA" sz="1400" dirty="0">
                <a:latin typeface="Arial" charset="0"/>
                <a:ea typeface="ＭＳ Ｐゴシック" charset="-128"/>
              </a:rPr>
              <a:t>New employees</a:t>
            </a:r>
          </a:p>
          <a:p>
            <a:pPr lvl="1" algn="just">
              <a:buFont typeface="Wingdings" pitchFamily="2" charset="2"/>
              <a:buChar char="ü"/>
            </a:pPr>
            <a:r>
              <a:rPr lang="en-ZA" sz="1400" dirty="0">
                <a:latin typeface="Arial" charset="0"/>
                <a:ea typeface="ＭＳ Ｐゴシック" charset="-128"/>
              </a:rPr>
              <a:t>Available jobs</a:t>
            </a:r>
          </a:p>
          <a:p>
            <a:pPr lvl="1" algn="just">
              <a:buFont typeface="Wingdings" pitchFamily="2" charset="2"/>
              <a:buChar char="ü"/>
            </a:pPr>
            <a:r>
              <a:rPr lang="en-ZA" sz="1400" dirty="0">
                <a:latin typeface="Arial" charset="0"/>
                <a:ea typeface="ＭＳ Ｐゴシック" charset="-128"/>
              </a:rPr>
              <a:t>Etc.</a:t>
            </a:r>
          </a:p>
          <a:p>
            <a:pPr marL="0" indent="0" algn="just">
              <a:buNone/>
            </a:pPr>
            <a:endParaRPr lang="en-ZA" sz="1400" dirty="0">
              <a:latin typeface="Arial" charset="0"/>
              <a:ea typeface="ＭＳ Ｐゴシック" charset="-128"/>
            </a:endParaRPr>
          </a:p>
          <a:p>
            <a:pPr marL="0" indent="0" algn="just">
              <a:buNone/>
            </a:pPr>
            <a:r>
              <a:rPr lang="en-ZA" sz="1400" dirty="0">
                <a:latin typeface="Arial" charset="0"/>
                <a:ea typeface="ＭＳ Ｐゴシック" charset="-128"/>
              </a:rPr>
              <a:t>With the constant growth of the web, and more people getting connected every day, digital marketing has become a necessity for many organizations. This also includes small businesses that wants to trade online and make a name for themselves on the web.</a:t>
            </a:r>
          </a:p>
          <a:p>
            <a:pPr marL="0" indent="0" algn="just">
              <a:buNone/>
            </a:pPr>
            <a:endParaRPr lang="en-ZA" sz="1400" dirty="0">
              <a:latin typeface="Arial" charset="0"/>
              <a:ea typeface="ＭＳ Ｐゴシック" charset="-128"/>
            </a:endParaRPr>
          </a:p>
          <a:p>
            <a:pPr marL="0" indent="0" algn="just">
              <a:buNone/>
            </a:pPr>
            <a:r>
              <a:rPr lang="en-ZA" sz="1400" dirty="0">
                <a:latin typeface="Arial" charset="0"/>
                <a:ea typeface="ＭＳ Ｐゴシック" charset="-128"/>
              </a:rPr>
              <a:t>The web is crowded with information. If you have a website, can these people reach you that are searching the web for answers?</a:t>
            </a:r>
          </a:p>
          <a:p>
            <a:pPr marL="0" indent="0" algn="just">
              <a:buNone/>
            </a:pPr>
            <a:endParaRPr lang="en-ZA" sz="1400" dirty="0">
              <a:latin typeface="Arial" charset="0"/>
              <a:ea typeface="ＭＳ Ｐゴシック" charset="-128"/>
            </a:endParaRPr>
          </a:p>
          <a:p>
            <a:pPr marL="0" indent="0" algn="just">
              <a:buNone/>
            </a:pPr>
            <a:endParaRPr lang="en-ZA" sz="1400" dirty="0">
              <a:latin typeface="Arial" charset="0"/>
              <a:ea typeface="ＭＳ Ｐゴシック" charset="-128"/>
            </a:endParaRPr>
          </a:p>
          <a:p>
            <a:pPr marL="0" indent="0" algn="just" eaLnBrk="1" hangingPunct="1">
              <a:buNone/>
            </a:pPr>
            <a:endParaRPr lang="en-US" sz="1400" dirty="0">
              <a:latin typeface="Arial" charset="0"/>
              <a:ea typeface="ＭＳ Ｐゴシック" charset="-128"/>
            </a:endParaRP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Why are people going online?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6016" y="2209800"/>
            <a:ext cx="2827984"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167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327275"/>
            <a:ext cx="8229600" cy="4098925"/>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en-ZA" sz="1800" i="1" dirty="0">
                <a:latin typeface="Arial" charset="0"/>
                <a:ea typeface="ＭＳ Ｐゴシック" charset="-128"/>
              </a:rPr>
              <a:t>Over traditional marketing *</a:t>
            </a:r>
          </a:p>
          <a:p>
            <a:pPr>
              <a:buFont typeface="Wingdings" pitchFamily="2" charset="2"/>
              <a:buChar char="ü"/>
            </a:pPr>
            <a:endParaRPr lang="en-ZA" sz="1800" dirty="0">
              <a:latin typeface="Arial" charset="0"/>
              <a:ea typeface="ＭＳ Ｐゴシック" charset="-128"/>
            </a:endParaRPr>
          </a:p>
          <a:p>
            <a:pPr>
              <a:buFont typeface="Wingdings" pitchFamily="2" charset="2"/>
              <a:buChar char="ü"/>
            </a:pPr>
            <a:r>
              <a:rPr lang="en-ZA" sz="1800" dirty="0">
                <a:latin typeface="Arial" charset="0"/>
                <a:ea typeface="ＭＳ Ｐゴシック" charset="-128"/>
              </a:rPr>
              <a:t>Puts the consumer in control</a:t>
            </a:r>
          </a:p>
          <a:p>
            <a:pPr>
              <a:buFont typeface="Wingdings" pitchFamily="2" charset="2"/>
              <a:buChar char="ü"/>
            </a:pPr>
            <a:r>
              <a:rPr lang="en-ZA" sz="1800" dirty="0">
                <a:latin typeface="Arial" charset="0"/>
                <a:ea typeface="ＭＳ Ｐゴシック" charset="-128"/>
              </a:rPr>
              <a:t>Provides convenience</a:t>
            </a:r>
          </a:p>
          <a:p>
            <a:pPr>
              <a:buFont typeface="Wingdings" pitchFamily="2" charset="2"/>
              <a:buChar char="ü"/>
            </a:pPr>
            <a:r>
              <a:rPr lang="en-ZA" sz="1800" dirty="0">
                <a:latin typeface="Arial" charset="0"/>
                <a:ea typeface="ＭＳ Ｐゴシック" charset="-128"/>
              </a:rPr>
              <a:t>Increases satisfaction</a:t>
            </a:r>
          </a:p>
          <a:p>
            <a:pPr>
              <a:buFont typeface="Wingdings" pitchFamily="2" charset="2"/>
              <a:buChar char="ü"/>
            </a:pPr>
            <a:r>
              <a:rPr lang="en-ZA" sz="1800" dirty="0">
                <a:latin typeface="Arial" charset="0"/>
                <a:ea typeface="ＭＳ Ｐゴシック" charset="-128"/>
              </a:rPr>
              <a:t>Drives brand loyalty</a:t>
            </a:r>
          </a:p>
          <a:p>
            <a:pPr>
              <a:buFont typeface="Wingdings" pitchFamily="2" charset="2"/>
              <a:buChar char="ü"/>
            </a:pPr>
            <a:r>
              <a:rPr lang="en-ZA" sz="1800" dirty="0">
                <a:latin typeface="Arial" charset="0"/>
                <a:ea typeface="ＭＳ Ｐゴシック" charset="-128"/>
              </a:rPr>
              <a:t>Reduces the selling cycle</a:t>
            </a:r>
          </a:p>
          <a:p>
            <a:pPr>
              <a:buFont typeface="Wingdings" pitchFamily="2" charset="2"/>
              <a:buChar char="ü"/>
            </a:pPr>
            <a:r>
              <a:rPr lang="en-ZA" sz="1800" dirty="0">
                <a:latin typeface="Arial" charset="0"/>
                <a:ea typeface="ＭＳ Ｐゴシック" charset="-128"/>
              </a:rPr>
              <a:t>Reduces the cost of sales</a:t>
            </a:r>
          </a:p>
          <a:p>
            <a:pPr>
              <a:buFont typeface="Wingdings" pitchFamily="2" charset="2"/>
              <a:buChar char="ü"/>
            </a:pPr>
            <a:r>
              <a:rPr lang="en-ZA" sz="1800" dirty="0">
                <a:latin typeface="Arial" charset="0"/>
                <a:ea typeface="ＭＳ Ｐゴシック" charset="-128"/>
              </a:rPr>
              <a:t>Builds your brand</a:t>
            </a:r>
          </a:p>
          <a:p>
            <a:pPr>
              <a:buFont typeface="Wingdings" pitchFamily="2" charset="2"/>
              <a:buChar char="ü"/>
            </a:pPr>
            <a:r>
              <a:rPr lang="en-ZA" sz="1800" dirty="0">
                <a:latin typeface="Arial" charset="0"/>
                <a:ea typeface="ＭＳ Ｐゴシック" charset="-128"/>
              </a:rPr>
              <a:t>Provides targeted results</a:t>
            </a:r>
          </a:p>
          <a:p>
            <a:pPr>
              <a:buFont typeface="Wingdings" pitchFamily="2" charset="2"/>
              <a:buChar char="ü"/>
            </a:pPr>
            <a:r>
              <a:rPr lang="en-ZA" sz="1800" dirty="0">
                <a:latin typeface="Arial" charset="0"/>
                <a:ea typeface="ＭＳ Ｐゴシック" charset="-128"/>
              </a:rPr>
              <a:t>It is measurable *</a:t>
            </a:r>
          </a:p>
          <a:p>
            <a:pPr>
              <a:buFont typeface="Wingdings" pitchFamily="2" charset="2"/>
              <a:buChar char="ü"/>
            </a:pPr>
            <a:r>
              <a:rPr lang="en-ZA" sz="1800" dirty="0">
                <a:latin typeface="Arial" charset="0"/>
                <a:ea typeface="ＭＳ Ｐゴシック" charset="-128"/>
              </a:rPr>
              <a:t>Cost effective *</a:t>
            </a:r>
          </a:p>
          <a:p>
            <a:pPr marL="0" indent="0">
              <a:buNone/>
            </a:pPr>
            <a:endParaRPr lang="en-ZA" sz="1400" dirty="0">
              <a:latin typeface="Arial" charset="0"/>
              <a:ea typeface="ＭＳ Ｐゴシック" charset="-128"/>
            </a:endParaRPr>
          </a:p>
          <a:p>
            <a:pPr marL="0" indent="0">
              <a:buNone/>
            </a:pPr>
            <a:endParaRPr lang="en-ZA" sz="1400" dirty="0">
              <a:latin typeface="Arial" charset="0"/>
              <a:ea typeface="ＭＳ Ｐゴシック" charset="-128"/>
            </a:endParaRPr>
          </a:p>
          <a:p>
            <a:pPr marL="0" indent="0" eaLnBrk="1" hangingPunct="1">
              <a:buNone/>
            </a:pPr>
            <a:endParaRPr lang="en-US" sz="1400" dirty="0">
              <a:latin typeface="Arial" charset="0"/>
              <a:ea typeface="ＭＳ Ｐゴシック" charset="-128"/>
            </a:endParaRP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There are many benefits of digital marketing</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912" y="2565400"/>
            <a:ext cx="4268787" cy="345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243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254500" y="2327275"/>
            <a:ext cx="4699000" cy="4098925"/>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en-ZA" sz="1800" b="1" dirty="0">
                <a:latin typeface="Arial" charset="0"/>
                <a:ea typeface="ＭＳ Ｐゴシック" charset="-128"/>
              </a:rPr>
              <a:t>Key components</a:t>
            </a:r>
          </a:p>
          <a:p>
            <a:pPr marL="0" indent="0">
              <a:buNone/>
            </a:pPr>
            <a:endParaRPr lang="en-ZA" sz="1800" dirty="0">
              <a:latin typeface="Arial" charset="0"/>
              <a:ea typeface="ＭＳ Ｐゴシック" charset="-128"/>
            </a:endParaRPr>
          </a:p>
          <a:p>
            <a:pPr>
              <a:buFont typeface="Wingdings" pitchFamily="2" charset="2"/>
              <a:buChar char="ü"/>
            </a:pPr>
            <a:r>
              <a:rPr lang="en-ZA" sz="1800" dirty="0">
                <a:latin typeface="Arial" charset="0"/>
                <a:ea typeface="ＭＳ Ｐゴシック" charset="-128"/>
              </a:rPr>
              <a:t>Website design (user experience)</a:t>
            </a:r>
          </a:p>
          <a:p>
            <a:pPr>
              <a:buFont typeface="Wingdings" pitchFamily="2" charset="2"/>
              <a:buChar char="ü"/>
            </a:pPr>
            <a:r>
              <a:rPr lang="en-ZA" sz="1800" dirty="0">
                <a:latin typeface="Arial" charset="0"/>
                <a:ea typeface="ＭＳ Ｐゴシック" charset="-128"/>
              </a:rPr>
              <a:t>Search engine optimization (SEO) *</a:t>
            </a:r>
          </a:p>
          <a:p>
            <a:pPr>
              <a:buFont typeface="Wingdings" pitchFamily="2" charset="2"/>
              <a:buChar char="ü"/>
            </a:pPr>
            <a:r>
              <a:rPr lang="en-ZA" sz="1800" dirty="0">
                <a:latin typeface="Arial" charset="0"/>
                <a:ea typeface="ＭＳ Ｐゴシック" charset="-128"/>
              </a:rPr>
              <a:t>Pay per click (PPC) *</a:t>
            </a:r>
          </a:p>
          <a:p>
            <a:pPr>
              <a:buFont typeface="Wingdings" pitchFamily="2" charset="2"/>
              <a:buChar char="ü"/>
            </a:pPr>
            <a:r>
              <a:rPr lang="en-ZA" sz="1800" dirty="0">
                <a:latin typeface="Arial" charset="0"/>
                <a:ea typeface="ＭＳ Ｐゴシック" charset="-128"/>
              </a:rPr>
              <a:t>Social media marketing (SMM) *</a:t>
            </a:r>
          </a:p>
          <a:p>
            <a:pPr>
              <a:buFont typeface="Wingdings" pitchFamily="2" charset="2"/>
              <a:buChar char="ü"/>
            </a:pPr>
            <a:r>
              <a:rPr lang="en-ZA" sz="1800" dirty="0">
                <a:latin typeface="Arial" charset="0"/>
                <a:ea typeface="ＭＳ Ｐゴシック" charset="-128"/>
              </a:rPr>
              <a:t>Email marketing</a:t>
            </a:r>
          </a:p>
          <a:p>
            <a:pPr>
              <a:buFont typeface="Wingdings" pitchFamily="2" charset="2"/>
              <a:buChar char="ü"/>
            </a:pPr>
            <a:r>
              <a:rPr lang="en-ZA" sz="1800" dirty="0">
                <a:latin typeface="Arial" charset="0"/>
                <a:ea typeface="ＭＳ Ｐゴシック" charset="-128"/>
              </a:rPr>
              <a:t>Display advertising (banner ads)</a:t>
            </a:r>
          </a:p>
          <a:p>
            <a:pPr>
              <a:buFont typeface="Wingdings" pitchFamily="2" charset="2"/>
              <a:buChar char="ü"/>
            </a:pPr>
            <a:r>
              <a:rPr lang="en-ZA" sz="1800" dirty="0">
                <a:latin typeface="Arial" charset="0"/>
                <a:ea typeface="ＭＳ Ｐゴシック" charset="-128"/>
              </a:rPr>
              <a:t>Affiliate marketing</a:t>
            </a:r>
          </a:p>
          <a:p>
            <a:pPr>
              <a:buFont typeface="Wingdings" pitchFamily="2" charset="2"/>
              <a:buChar char="ü"/>
            </a:pPr>
            <a:r>
              <a:rPr lang="en-ZA" sz="1800" dirty="0">
                <a:latin typeface="Arial" charset="0"/>
                <a:ea typeface="ＭＳ Ｐゴシック" charset="-128"/>
              </a:rPr>
              <a:t>Content marketing</a:t>
            </a:r>
          </a:p>
          <a:p>
            <a:pPr>
              <a:buFont typeface="Wingdings" pitchFamily="2" charset="2"/>
              <a:buChar char="ü"/>
            </a:pPr>
            <a:r>
              <a:rPr lang="en-ZA" sz="1800" dirty="0">
                <a:latin typeface="Arial" charset="0"/>
                <a:ea typeface="ＭＳ Ｐゴシック" charset="-128"/>
              </a:rPr>
              <a:t>Online reputation management (ORM)</a:t>
            </a:r>
          </a:p>
          <a:p>
            <a:pPr>
              <a:buFont typeface="Wingdings" pitchFamily="2" charset="2"/>
              <a:buChar char="ü"/>
            </a:pPr>
            <a:endParaRPr lang="en-ZA" sz="1400" dirty="0">
              <a:latin typeface="Arial" charset="0"/>
              <a:ea typeface="ＭＳ Ｐゴシック" charset="-128"/>
            </a:endParaRPr>
          </a:p>
          <a:p>
            <a:pPr marL="0" indent="0">
              <a:buNone/>
            </a:pPr>
            <a:endParaRPr lang="en-ZA" sz="1400" dirty="0">
              <a:latin typeface="Arial" charset="0"/>
              <a:ea typeface="ＭＳ Ｐゴシック" charset="-128"/>
            </a:endParaRPr>
          </a:p>
          <a:p>
            <a:pPr marL="0" indent="0" eaLnBrk="1" hangingPunct="1">
              <a:buNone/>
            </a:pPr>
            <a:endParaRPr lang="en-US" sz="1400" dirty="0">
              <a:latin typeface="Arial" charset="0"/>
              <a:ea typeface="ＭＳ Ｐゴシック" charset="-128"/>
            </a:endParaRP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What does digital marketing consist of?</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13" y="2590800"/>
            <a:ext cx="3584937" cy="376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305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327275"/>
            <a:ext cx="6565900" cy="4098925"/>
          </a:xfrm>
          <a:noFill/>
          <a:ln>
            <a:miter lim="800000"/>
            <a:headEnd/>
            <a:tailEnd/>
          </a:ln>
        </p:spPr>
        <p:txBody>
          <a:bodyPr vert="horz" wrap="square" lIns="91440" tIns="45720" rIns="91440" bIns="45720" numCol="1" anchor="t" anchorCtr="0" compatLnSpc="1">
            <a:prstTxWarp prst="textNoShape">
              <a:avLst/>
            </a:prstTxWarp>
          </a:bodyPr>
          <a:lstStyle/>
          <a:p>
            <a:pPr marL="0" indent="0" algn="just">
              <a:buNone/>
            </a:pPr>
            <a:r>
              <a:rPr lang="en-ZA" sz="1600" dirty="0">
                <a:latin typeface="Arial" charset="0"/>
                <a:ea typeface="ＭＳ Ｐゴシック" charset="-128"/>
              </a:rPr>
              <a:t>One way to make sure you are found on the web is with an optimized digital marketing strategy. Most digital marketing strategies and campaigns have following 5 objectives.</a:t>
            </a:r>
          </a:p>
          <a:p>
            <a:pPr marL="0" indent="0" algn="just">
              <a:buNone/>
            </a:pPr>
            <a:endParaRPr lang="en-ZA" sz="1600" dirty="0">
              <a:latin typeface="Arial" charset="0"/>
              <a:ea typeface="ＭＳ Ｐゴシック" charset="-128"/>
            </a:endParaRPr>
          </a:p>
          <a:p>
            <a:pPr algn="just">
              <a:buFont typeface="Wingdings" pitchFamily="2" charset="2"/>
              <a:buChar char="ü"/>
            </a:pPr>
            <a:r>
              <a:rPr lang="en-ZA" sz="1600" dirty="0">
                <a:latin typeface="Arial" charset="0"/>
                <a:ea typeface="ＭＳ Ｐゴシック" charset="-128"/>
              </a:rPr>
              <a:t>Reaching the right audience</a:t>
            </a:r>
          </a:p>
          <a:p>
            <a:pPr algn="just">
              <a:buFont typeface="Wingdings" pitchFamily="2" charset="2"/>
              <a:buChar char="ü"/>
            </a:pPr>
            <a:r>
              <a:rPr lang="en-ZA" sz="1600" dirty="0">
                <a:latin typeface="Arial" charset="0"/>
                <a:ea typeface="ＭＳ Ｐゴシック" charset="-128"/>
              </a:rPr>
              <a:t>To engage with your audience</a:t>
            </a:r>
          </a:p>
          <a:p>
            <a:pPr algn="just">
              <a:buFont typeface="Wingdings" pitchFamily="2" charset="2"/>
              <a:buChar char="ü"/>
            </a:pPr>
            <a:r>
              <a:rPr lang="en-ZA" sz="1600" dirty="0">
                <a:latin typeface="Arial" charset="0"/>
                <a:ea typeface="ＭＳ Ｐゴシック" charset="-128"/>
              </a:rPr>
              <a:t>To motivate your audience to take action</a:t>
            </a:r>
          </a:p>
          <a:p>
            <a:pPr algn="just">
              <a:buFont typeface="Wingdings" pitchFamily="2" charset="2"/>
              <a:buChar char="ü"/>
            </a:pPr>
            <a:r>
              <a:rPr lang="en-ZA" sz="1600" dirty="0">
                <a:latin typeface="Arial" charset="0"/>
                <a:ea typeface="ＭＳ Ｐゴシック" charset="-128"/>
              </a:rPr>
              <a:t>Efficient spending on your campaign</a:t>
            </a:r>
          </a:p>
          <a:p>
            <a:pPr algn="just">
              <a:buFont typeface="Wingdings" pitchFamily="2" charset="2"/>
              <a:buChar char="ü"/>
            </a:pPr>
            <a:r>
              <a:rPr lang="en-ZA" sz="1600" dirty="0">
                <a:latin typeface="Arial" charset="0"/>
                <a:ea typeface="ＭＳ Ｐゴシック" charset="-128"/>
              </a:rPr>
              <a:t>Return on investment (ROI)</a:t>
            </a:r>
          </a:p>
          <a:p>
            <a:pPr marL="0" indent="0" algn="just">
              <a:buNone/>
            </a:pPr>
            <a:endParaRPr lang="en-ZA" sz="1600" dirty="0">
              <a:latin typeface="Arial" charset="0"/>
              <a:ea typeface="ＭＳ Ｐゴシック" charset="-128"/>
            </a:endParaRPr>
          </a:p>
          <a:p>
            <a:pPr marL="0" indent="0" algn="just">
              <a:buNone/>
            </a:pPr>
            <a:r>
              <a:rPr lang="en-ZA" sz="1600" b="1" dirty="0">
                <a:latin typeface="Arial" charset="0"/>
                <a:ea typeface="ＭＳ Ｐゴシック" charset="-128"/>
              </a:rPr>
              <a:t>Digital marketing goal</a:t>
            </a:r>
          </a:p>
          <a:p>
            <a:pPr marL="0" indent="0" algn="just">
              <a:buNone/>
            </a:pPr>
            <a:endParaRPr lang="en-ZA" sz="1600" dirty="0">
              <a:latin typeface="Arial" charset="0"/>
              <a:ea typeface="ＭＳ Ｐゴシック" charset="-128"/>
            </a:endParaRPr>
          </a:p>
          <a:p>
            <a:pPr marL="0" indent="0" algn="just">
              <a:buNone/>
            </a:pPr>
            <a:r>
              <a:rPr lang="en-ZA" sz="1600" dirty="0">
                <a:latin typeface="Arial" charset="0"/>
                <a:ea typeface="ＭＳ Ｐゴシック" charset="-128"/>
              </a:rPr>
              <a:t>Digital marketing is about generating sales and/or capturing leads from customers that are searching on the Internet for answers</a:t>
            </a:r>
            <a:r>
              <a:rPr lang="en-ZA" sz="1800" dirty="0">
                <a:latin typeface="Arial" charset="0"/>
                <a:ea typeface="ＭＳ Ｐゴシック" charset="-128"/>
              </a:rPr>
              <a:t>.</a:t>
            </a:r>
            <a:endParaRPr lang="en-ZA" sz="1400" dirty="0">
              <a:latin typeface="Arial" charset="0"/>
              <a:ea typeface="ＭＳ Ｐゴシック" charset="-128"/>
            </a:endParaRPr>
          </a:p>
          <a:p>
            <a:pPr marL="0" indent="0" algn="just">
              <a:buNone/>
            </a:pPr>
            <a:endParaRPr lang="en-ZA" sz="1400" dirty="0">
              <a:latin typeface="Arial" charset="0"/>
              <a:ea typeface="ＭＳ Ｐゴシック" charset="-128"/>
            </a:endParaRPr>
          </a:p>
          <a:p>
            <a:pPr marL="0" indent="0" algn="just" eaLnBrk="1" hangingPunct="1">
              <a:buNone/>
            </a:pPr>
            <a:endParaRPr lang="en-US" sz="1400" dirty="0">
              <a:latin typeface="Arial" charset="0"/>
              <a:ea typeface="ＭＳ Ｐゴシック" charset="-128"/>
            </a:endParaRP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Digital marketing objectives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2577" y="3111500"/>
            <a:ext cx="3217573" cy="334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20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327275"/>
            <a:ext cx="8229600" cy="4352925"/>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en-ZA" sz="1400" b="1" dirty="0">
                <a:latin typeface="Arial" charset="0"/>
                <a:ea typeface="ＭＳ Ｐゴシック" charset="-128"/>
              </a:rPr>
              <a:t>Back in the day, it was all about  search engine optimization – (organic search)</a:t>
            </a:r>
          </a:p>
          <a:p>
            <a:pPr marL="0" indent="0">
              <a:buNone/>
            </a:pPr>
            <a:endParaRPr lang="en-ZA" sz="1400" dirty="0">
              <a:latin typeface="Arial" charset="0"/>
              <a:ea typeface="ＭＳ Ｐゴシック" charset="-128"/>
            </a:endParaRPr>
          </a:p>
          <a:p>
            <a:pPr>
              <a:buFont typeface="Wingdings" pitchFamily="2" charset="2"/>
              <a:buChar char="ü"/>
            </a:pPr>
            <a:r>
              <a:rPr lang="en-ZA" sz="1400" dirty="0">
                <a:latin typeface="Arial" charset="0"/>
                <a:ea typeface="ＭＳ Ｐゴシック" charset="-128"/>
              </a:rPr>
              <a:t>Build a website</a:t>
            </a:r>
          </a:p>
          <a:p>
            <a:pPr>
              <a:buFont typeface="Wingdings" pitchFamily="2" charset="2"/>
              <a:buChar char="ü"/>
            </a:pPr>
            <a:r>
              <a:rPr lang="en-ZA" sz="1400" dirty="0">
                <a:latin typeface="Arial" charset="0"/>
                <a:ea typeface="ＭＳ Ｐゴシック" charset="-128"/>
              </a:rPr>
              <a:t>Apply the art of on and off page SEO to your website, you build links, you build more links, and you build even more backlinks, focus on the meta-tags, content, etc.</a:t>
            </a:r>
          </a:p>
          <a:p>
            <a:pPr>
              <a:buFont typeface="Wingdings" pitchFamily="2" charset="2"/>
              <a:buChar char="ü"/>
            </a:pPr>
            <a:r>
              <a:rPr lang="en-ZA" sz="1400" dirty="0">
                <a:latin typeface="Arial" charset="0"/>
                <a:ea typeface="ＭＳ Ｐゴシック" charset="-128"/>
              </a:rPr>
              <a:t>You hope it shows up in Google someday</a:t>
            </a:r>
          </a:p>
          <a:p>
            <a:pPr>
              <a:buFont typeface="Wingdings" pitchFamily="2" charset="2"/>
              <a:buChar char="ü"/>
            </a:pPr>
            <a:r>
              <a:rPr lang="en-ZA" sz="1400" dirty="0">
                <a:latin typeface="Arial" charset="0"/>
                <a:ea typeface="ＭＳ Ｐゴシック" charset="-128"/>
              </a:rPr>
              <a:t>You hope it displays on the results with the right keywords (what people are typing in when they search)</a:t>
            </a:r>
          </a:p>
          <a:p>
            <a:pPr>
              <a:buFont typeface="Wingdings" pitchFamily="2" charset="2"/>
              <a:buChar char="ü"/>
            </a:pPr>
            <a:r>
              <a:rPr lang="en-ZA" sz="1400" dirty="0">
                <a:latin typeface="Arial" charset="0"/>
                <a:ea typeface="ＭＳ Ｐゴシック" charset="-128"/>
              </a:rPr>
              <a:t>It was like fishing and hoping you will get a catch.</a:t>
            </a:r>
            <a:br>
              <a:rPr lang="en-ZA" sz="1400" dirty="0">
                <a:latin typeface="Arial" charset="0"/>
                <a:ea typeface="ＭＳ Ｐゴシック" charset="-128"/>
              </a:rPr>
            </a:br>
            <a:endParaRPr lang="en-ZA" sz="1400" dirty="0">
              <a:latin typeface="Arial" charset="0"/>
              <a:ea typeface="ＭＳ Ｐゴシック" charset="-128"/>
            </a:endParaRPr>
          </a:p>
          <a:p>
            <a:pPr marL="0" indent="0">
              <a:buNone/>
            </a:pPr>
            <a:r>
              <a:rPr lang="en-ZA" sz="1400" b="1" dirty="0">
                <a:latin typeface="Arial" charset="0"/>
                <a:ea typeface="ＭＳ Ｐゴシック" charset="-128"/>
              </a:rPr>
              <a:t>With SEO, PPC was born – (paid search)</a:t>
            </a:r>
          </a:p>
          <a:p>
            <a:pPr marL="0" indent="0">
              <a:buNone/>
            </a:pPr>
            <a:endParaRPr lang="en-ZA" sz="1400" b="1" dirty="0">
              <a:latin typeface="Arial" charset="0"/>
              <a:ea typeface="ＭＳ Ｐゴシック" charset="-128"/>
            </a:endParaRPr>
          </a:p>
          <a:p>
            <a:pPr>
              <a:buFont typeface="Wingdings" pitchFamily="2" charset="2"/>
              <a:buChar char="ü"/>
            </a:pPr>
            <a:r>
              <a:rPr lang="en-ZA" sz="1400" dirty="0">
                <a:latin typeface="Arial" charset="0"/>
                <a:ea typeface="ＭＳ Ｐゴシック" charset="-128"/>
              </a:rPr>
              <a:t>Google’s </a:t>
            </a:r>
            <a:r>
              <a:rPr lang="en-ZA" sz="1400" dirty="0" err="1">
                <a:latin typeface="Arial" charset="0"/>
                <a:ea typeface="ＭＳ Ｐゴシック" charset="-128"/>
              </a:rPr>
              <a:t>Adwords</a:t>
            </a:r>
            <a:r>
              <a:rPr lang="en-ZA" sz="1400" dirty="0">
                <a:latin typeface="Arial" charset="0"/>
                <a:ea typeface="ＭＳ Ｐゴシック" charset="-128"/>
              </a:rPr>
              <a:t> (3 line ads that show up </a:t>
            </a:r>
            <a:br>
              <a:rPr lang="en-ZA" sz="1400" dirty="0">
                <a:latin typeface="Arial" charset="0"/>
                <a:ea typeface="ＭＳ Ｐゴシック" charset="-128"/>
              </a:rPr>
            </a:br>
            <a:r>
              <a:rPr lang="en-ZA" sz="1400" dirty="0">
                <a:latin typeface="Arial" charset="0"/>
                <a:ea typeface="ＭＳ Ｐゴシック" charset="-128"/>
              </a:rPr>
              <a:t>on the right/top of search engine results)</a:t>
            </a:r>
          </a:p>
          <a:p>
            <a:pPr>
              <a:buFont typeface="Wingdings" pitchFamily="2" charset="2"/>
              <a:buChar char="ü"/>
            </a:pPr>
            <a:r>
              <a:rPr lang="en-ZA" sz="1400" dirty="0">
                <a:latin typeface="Arial" charset="0"/>
                <a:ea typeface="ＭＳ Ｐゴシック" charset="-128"/>
              </a:rPr>
              <a:t>Microsoft’s </a:t>
            </a:r>
            <a:r>
              <a:rPr lang="en-ZA" sz="1400" dirty="0" err="1">
                <a:latin typeface="Arial" charset="0"/>
                <a:ea typeface="ＭＳ Ｐゴシック" charset="-128"/>
              </a:rPr>
              <a:t>Adcenter</a:t>
            </a:r>
            <a:endParaRPr lang="en-ZA" sz="1400" dirty="0">
              <a:latin typeface="Arial" charset="0"/>
              <a:ea typeface="ＭＳ Ｐゴシック" charset="-128"/>
            </a:endParaRPr>
          </a:p>
          <a:p>
            <a:pPr>
              <a:buFont typeface="Wingdings" pitchFamily="2" charset="2"/>
              <a:buChar char="ü"/>
            </a:pPr>
            <a:r>
              <a:rPr lang="en-ZA" sz="1400" dirty="0">
                <a:latin typeface="Arial" charset="0"/>
                <a:ea typeface="ＭＳ Ｐゴシック" charset="-128"/>
              </a:rPr>
              <a:t>Yahoo’s search marketing (Overture)</a:t>
            </a:r>
          </a:p>
          <a:p>
            <a:pPr>
              <a:buFont typeface="Wingdings" pitchFamily="2" charset="2"/>
              <a:buChar char="ü"/>
            </a:pPr>
            <a:r>
              <a:rPr lang="en-ZA" sz="1400" dirty="0">
                <a:latin typeface="Arial" charset="0"/>
                <a:ea typeface="ＭＳ Ｐゴシック" charset="-128"/>
              </a:rPr>
              <a:t>Build ads around keywords and pay for </a:t>
            </a:r>
            <a:br>
              <a:rPr lang="en-ZA" sz="1400" dirty="0">
                <a:latin typeface="Arial" charset="0"/>
                <a:ea typeface="ＭＳ Ｐゴシック" charset="-128"/>
              </a:rPr>
            </a:br>
            <a:r>
              <a:rPr lang="en-ZA" sz="1400" dirty="0">
                <a:latin typeface="Arial" charset="0"/>
                <a:ea typeface="ＭＳ Ｐゴシック" charset="-128"/>
              </a:rPr>
              <a:t>everyone that clicks the ad and visits your site</a:t>
            </a:r>
            <a:endParaRPr lang="en-ZA" sz="1600" dirty="0">
              <a:latin typeface="Arial" charset="0"/>
              <a:ea typeface="ＭＳ Ｐゴシック" charset="-128"/>
            </a:endParaRPr>
          </a:p>
          <a:p>
            <a:pPr marL="0" indent="0">
              <a:buNone/>
            </a:pPr>
            <a:endParaRPr lang="en-ZA" sz="1600" dirty="0">
              <a:latin typeface="Arial" charset="0"/>
              <a:ea typeface="ＭＳ Ｐゴシック" charset="-128"/>
            </a:endParaRPr>
          </a:p>
          <a:p>
            <a:pPr marL="0" indent="0">
              <a:buNone/>
            </a:pPr>
            <a:endParaRPr lang="en-ZA" sz="1600" dirty="0">
              <a:latin typeface="Arial" charset="0"/>
              <a:ea typeface="ＭＳ Ｐゴシック" charset="-128"/>
            </a:endParaRP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How digital marketing evolved over the years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0303" y="4445000"/>
            <a:ext cx="4705897"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154455"/>
      </p:ext>
    </p:extLst>
  </p:cSld>
  <p:clrMapOvr>
    <a:masterClrMapping/>
  </p:clrMapOvr>
</p:sld>
</file>

<file path=ppt/theme/theme1.xml><?xml version="1.0" encoding="utf-8"?>
<a:theme xmlns:a="http://schemas.openxmlformats.org/drawingml/2006/main" name="TS101875468">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Kontortema">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9BBA6B9-B48C-44AD-AF18-A0802220E2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TS101875468</Template>
  <TotalTime>2166</TotalTime>
  <Words>1880</Words>
  <Application>Microsoft Office PowerPoint</Application>
  <PresentationFormat>Προβολή στην οθόνη (4:3)</PresentationFormat>
  <Paragraphs>294</Paragraphs>
  <Slides>31</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31</vt:i4>
      </vt:variant>
    </vt:vector>
  </HeadingPairs>
  <TitlesOfParts>
    <vt:vector size="37" baseType="lpstr">
      <vt:lpstr>Arial</vt:lpstr>
      <vt:lpstr>Arial Narrow</vt:lpstr>
      <vt:lpstr>Calibri</vt:lpstr>
      <vt:lpstr>Wingdings</vt:lpstr>
      <vt:lpstr>TS101875468</vt:lpstr>
      <vt:lpstr>1_Kontortema</vt:lpstr>
      <vt:lpstr>Παρουσίαση του PowerPoint</vt:lpstr>
      <vt:lpstr>Παρουσίαση του PowerPoint</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Παρουσίαση του PowerPoint</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 Koekemoer</dc:creator>
  <cp:lastModifiedBy>Dimitrios Maditinos</cp:lastModifiedBy>
  <cp:revision>173</cp:revision>
  <dcterms:created xsi:type="dcterms:W3CDTF">2012-04-10T13:42:17Z</dcterms:created>
  <dcterms:modified xsi:type="dcterms:W3CDTF">2024-05-25T05:52:01Z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TC018754689991</vt:lpwstr>
  </property>
</Properties>
</file>