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5"/>
  </p:notesMasterIdLst>
  <p:handoutMasterIdLst>
    <p:handoutMasterId r:id="rId36"/>
  </p:handoutMasterIdLst>
  <p:sldIdLst>
    <p:sldId id="259" r:id="rId2"/>
    <p:sldId id="504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260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AA624"/>
    <a:srgbClr val="008000"/>
    <a:srgbClr val="800080"/>
    <a:srgbClr val="DB4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713" autoAdjust="0"/>
  </p:normalViewPr>
  <p:slideViewPr>
    <p:cSldViewPr>
      <p:cViewPr varScale="1">
        <p:scale>
          <a:sx n="60" d="100"/>
          <a:sy n="60" d="100"/>
        </p:scale>
        <p:origin x="14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71C2F90C-D33B-4EE6-886B-5B02F70A0E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FAD15E40-191A-43C1-920D-54A73E70FE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5E347236-C696-4935-928C-6C23A18CE8F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0B4864DC-838F-4E5A-AF56-605497C585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176349-BDE0-4D0E-9AA1-3C891A8F91E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499845BF-080F-41F6-A82F-677B52E173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E59391E-8777-4A1E-B2E1-2DE93B2DEB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77995A6-D641-404D-8AEA-B6F64773EF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D20EA152-2272-4D8B-8B6D-3E4BABB36D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D24EA459-11E8-4940-B7D9-DC257503E1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id="{6A2444C6-6100-4451-AA52-8ECF3B0A2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C5049A-FD65-4C50-AE2D-FAA73AD073D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E6E84BB-47D5-4BA3-A8C8-E43C05F9A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10A9FB-729C-4C58-8D45-1CDBC225379B}" type="slidenum">
              <a:rPr lang="en-US" altLang="el-GR" smtClean="0"/>
              <a:pPr>
                <a:spcBef>
                  <a:spcPct val="0"/>
                </a:spcBef>
              </a:pPr>
              <a:t>1</a:t>
            </a:fld>
            <a:endParaRPr lang="en-US" altLang="el-G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36C18AC-567D-4EFA-8158-57474DE1D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62378AC-09B4-4673-9544-E8931A91D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1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10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0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11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5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12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10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13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7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E6E84BB-47D5-4BA3-A8C8-E43C05F9A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10A9FB-729C-4C58-8D45-1CDBC225379B}" type="slidenum">
              <a:rPr lang="en-US" altLang="el-GR" smtClean="0"/>
              <a:pPr>
                <a:spcBef>
                  <a:spcPct val="0"/>
                </a:spcBef>
              </a:pPr>
              <a:t>14</a:t>
            </a:fld>
            <a:endParaRPr lang="en-US" altLang="el-G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36C18AC-567D-4EFA-8158-57474DE1D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62378AC-09B4-4673-9544-E8931A91D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48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15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5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16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50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17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04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18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74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19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4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55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20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5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21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4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22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58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23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56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24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67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25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98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26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19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27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69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28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21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29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6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3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2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30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75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31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08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32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62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33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3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4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6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5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7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6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5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7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8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ED90836-7F1F-4AF3-9F78-33549B358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84594-C646-4C84-9655-60CFB39B92B1}" type="slidenum">
              <a:rPr lang="en-US" altLang="el-GR" smtClean="0"/>
              <a:pPr>
                <a:spcBef>
                  <a:spcPct val="0"/>
                </a:spcBef>
              </a:pPr>
              <a:t>9</a:t>
            </a:fld>
            <a:endParaRPr lang="en-US" altLang="el-G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054811D-8E56-44D7-BEE3-6DF9692A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ABC1210-5A6B-4FE3-8C32-F708C0C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7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803B7DCE-286A-45C3-BC12-DD0609EFA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C439E7E-5D43-4DED-9861-BD12CA94F14A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A3F8AD4E-A704-4E2D-B085-ED119366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3BFAAB47-A9E9-4125-A6AF-12DAB3189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8A8A9469-4FB6-4F52-A40C-A26E17F3F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1DF47E83-BD7B-46AC-A775-9B82A5F1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055005FC-C16F-4728-9155-B786123F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9143ED01-7BA4-444F-ABB3-D18F89561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0BADC3A9-68AB-4A57-8B6B-CD0F5297A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E6BBA7BD-358A-4EAF-835B-6FB673E7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DF50DDBB-655B-40FC-9895-7E48ED6DB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615181A3-2FB4-41B2-98D2-B09C93170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8D612826-4ACC-4D03-A373-4B2E894F5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E17F5ACD-8981-4CDC-B465-C19F5CA4F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FB64943-3426-4AF9-9869-688150D84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0A016E1B-FD17-47D1-8560-68BB6403F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95C21376-6BF8-410C-AAF0-40D53174B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4846322B-FA1B-4039-AFC6-FB4F6FB4F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57A5CDD9-23F5-40DB-A648-7173C66F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257B79A3-CE38-48BD-AAA4-7EDE2CDC8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91BDE536-7485-44A0-8E2C-46F5A564D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E77F728F-AE16-480C-9323-5E4417E62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503C1679-F700-4F3C-8F55-97971204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B22C5F33-AE71-44AC-8396-C770F539B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A9E7DA19-3D3A-4B4D-BCEB-5F1F92AE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588690C9-B0E6-40FD-ADDA-D819CB874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2694D04F-1F09-4806-B0E0-7C405438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5E4D548C-41AD-475C-B681-AD9AF163C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52402CD8-A58F-4D4B-8CED-04F5481AC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C879024F-A765-4419-B1FF-EBF94747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F0674EF5-6146-414E-905E-8A98E0157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2D2FD0B1-C92E-4060-B9A8-E3802BCE0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C6B3FA52-9DB0-4036-9CB1-5C0D84AAA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C90D9136-DB95-456B-A4B4-065E01039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GB" altLang="en-US" noProof="0"/>
              <a:t>Κάντε κλικ για επεξεργασία του τίτλου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GB" altLang="en-US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AE158B59-FFEB-4C03-8F12-49E65E4A6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8CC0BF89-D300-4474-A1BD-FC050B0F1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683CC8B6-EEE7-44EA-B72F-8901DF41E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2F1C-5260-4072-904A-8FA3EC33DA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41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8DC81A-E19E-414E-B33B-561BA21D8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E8610C-1787-459E-B662-B209A9E0C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88E4CF4-8C7C-4ED4-B82F-0E3E71395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1FC5-59B5-4D53-9CDD-DF7A022D1C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41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53FEB0-FA45-4CCD-97EB-C6300FA89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6A575-C6C0-4891-BE0E-0D5CFC0EC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8AE3A6C-27D9-41C2-805D-9E977C2CF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5D6C5-95D7-4B40-ACF2-40ED33A0DC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90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647F42-2D56-4A25-BF3F-9BF285ABE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83EBB0-07EC-4A8F-8513-592108CE2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CE68D2C-303F-4D1D-BD00-C5372443A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AD8D-FB84-47F1-8641-1E4189276C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76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3776DA-750D-4C60-96F2-E2BF2E639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C57F1-71F9-4425-BF1B-0CA3395C5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EBE8C6-0C93-4DD7-A992-7C50478FB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8F8C9-BE82-4C9D-AB37-6A1F977FD5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42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495B07-70BC-40D6-9A1F-C235D1631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DAA121-E0E4-4CFE-8B66-3C77D142E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6D3B636-3E2A-44AF-9429-2CAC751F7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C9A0-D4C5-4BD0-AA0B-F3F1E65F29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95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1E94E8-E42C-4A03-8B63-64B875112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0E0D3E-7C5D-497F-AC82-0B7E5C1E5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647E022-7A26-441F-83FF-F734E1823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FEE8-1204-418E-BBA7-1A5B605653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4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F12740-BAB2-448C-B2A3-EB2D82BF1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A977A6-54A7-4CF3-AC01-A15885F98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007661-D641-4B25-AB5A-09AEA05B8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9F9A0-2525-44F6-866B-6A74B6B6BF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469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A089F34-60AB-47D2-B05E-A7E73F603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5201B6A-5CEE-469C-BB33-961F1F3F4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1C6CF0-4297-46BC-9277-43E82A3D4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6A8A-37D5-4552-9C88-17E79F58EC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193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6D654E-3AE9-49DA-A41B-8CB893E1D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1EA87-6ED4-4225-8C34-DC8D10826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1B4BC8A-E965-4988-ABD9-F2E2AB64F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1135-14E1-4E66-9EA1-B2012561A9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126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65ADBB-BC67-477D-B8DA-D31A98DD4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3CA410-95DE-4DB8-8939-B442B2393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381F8A3-BDD2-420D-B0A0-345362575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D654F-9BB0-4C42-BB04-7F1651A80E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51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FE109379-C4F4-4BCF-914D-B5F4465B9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A2D56B-0CD9-4CE8-A49F-590622547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Κάντε κλικ για επεξεργασία του τίτλου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BE0656-A098-4952-BD71-595801E05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GB" altLang="en-US"/>
              <a:t>Δεύτερου επιπέδου</a:t>
            </a:r>
          </a:p>
          <a:p>
            <a:pPr lvl="2"/>
            <a:r>
              <a:rPr lang="en-GB" altLang="en-US"/>
              <a:t>Τρίτου επιπέδου</a:t>
            </a:r>
          </a:p>
          <a:p>
            <a:pPr lvl="3"/>
            <a:r>
              <a:rPr lang="en-GB" altLang="en-US"/>
              <a:t>Τέταρτου επιπέδου</a:t>
            </a:r>
          </a:p>
          <a:p>
            <a:pPr lvl="4"/>
            <a:r>
              <a:rPr lang="en-GB" altLang="en-US"/>
              <a:t>Πέμπτου επιπέδου</a:t>
            </a:r>
          </a:p>
        </p:txBody>
      </p:sp>
      <p:sp>
        <p:nvSpPr>
          <p:cNvPr id="505861" name="Rectangle 5">
            <a:extLst>
              <a:ext uri="{FF2B5EF4-FFF2-40B4-BE49-F238E27FC236}">
                <a16:creationId xmlns:a16="http://schemas.microsoft.com/office/drawing/2014/main" id="{A6773866-568A-4B70-ABD6-159372CA1D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5862" name="Rectangle 6">
            <a:extLst>
              <a:ext uri="{FF2B5EF4-FFF2-40B4-BE49-F238E27FC236}">
                <a16:creationId xmlns:a16="http://schemas.microsoft.com/office/drawing/2014/main" id="{2E33AB33-6B3C-44FA-84AB-E7793B7E38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Social media ads - </a:t>
            </a:r>
            <a:r>
              <a:rPr lang="el-GR" altLang="en-US"/>
              <a:t>Δρ Δημήτριος Μαδυτινός</a:t>
            </a:r>
            <a:endParaRPr lang="en-GB" altLang="en-US"/>
          </a:p>
        </p:txBody>
      </p:sp>
      <p:sp>
        <p:nvSpPr>
          <p:cNvPr id="505863" name="Rectangle 7">
            <a:extLst>
              <a:ext uri="{FF2B5EF4-FFF2-40B4-BE49-F238E27FC236}">
                <a16:creationId xmlns:a16="http://schemas.microsoft.com/office/drawing/2014/main" id="{E7D7BA6F-B868-4BF6-9D8B-7054DF31CF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9183185-97CA-4399-848F-E3B6A26BA9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83B6D77A-5FDD-43FA-A986-3EAD5EAA03FB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6BDD2A2E-DCE7-4166-9C7F-B9689E43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4A315436-2164-4B66-B413-E7EEACD4E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E0826817-CF1D-4126-A39E-08E264460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6E757EA1-0FB0-42B6-811C-BEDF82962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82ABD745-5109-4A9A-80E1-299DF4580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9ED1546D-3B26-4CEC-A834-54BA5A20A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A736E69B-5CFC-48EE-B123-02590DD74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6BB4884B-2EEC-4DEC-B152-BF87AEF3D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8AF41C6B-15BB-4E0E-B6DD-5D6D70A98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DA5E8A94-A9B5-490A-9438-1FB92B93E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E10355B3-2E61-45FF-A36C-342926F58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D9B5258D-ACC8-4473-8C32-5066E1E98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52A3B37C-B6E0-4CEC-A08F-C87CA50C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E701B133-C549-44AA-A728-81245AB8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F917432E-C1F4-4D9D-879D-D878F57F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141BC013-87FC-41B0-ACE3-9994A3152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84142598-ABBD-4081-AB01-EA716516F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08283F41-8430-492E-B3F2-DC2FEC937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7B7C70C8-FCA6-4D78-ABEC-83F5108D4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3F38150B-7D64-434B-810E-303391668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0A07E721-66D9-4312-8FBB-98B2FD894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5FE72EF1-A950-4E00-96CE-3469AC52F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CD231305-C3E8-4A53-A6E0-5684578F8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CC107A75-70D8-4F18-A68D-B8A6245FA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93208081-56BD-4908-B9D0-EB08E01A5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13C0899D-C909-4FEE-A05E-C87536339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BA233A0C-913A-4BC8-BFF4-518FD46EA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9ACD5288-CA76-43B8-9089-C4B930391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E594292F-B2EC-4296-97C3-9A353C76E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235F3212-43A9-47E3-849C-D70B27099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899985B0-0910-4102-8248-F93F5F393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736AE82E-CCAA-4C14-9922-05F410F1C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AB39F19-BE88-4920-9BEA-37605B4301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552" y="2901433"/>
            <a:ext cx="6696075" cy="33115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GB" altLang="el-GR" sz="1700" dirty="0">
              <a:solidFill>
                <a:srgbClr val="0000CC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GB" altLang="el-GR" sz="1700" dirty="0">
              <a:solidFill>
                <a:srgbClr val="0000CC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l-GR" altLang="el-GR" sz="1700" dirty="0">
                <a:solidFill>
                  <a:srgbClr val="0000CC"/>
                </a:solidFill>
              </a:rPr>
              <a:t> </a:t>
            </a:r>
            <a:endParaRPr lang="en-GB" altLang="el-GR" sz="1700" dirty="0">
              <a:solidFill>
                <a:srgbClr val="0000CC"/>
              </a:solidFill>
            </a:endParaRPr>
          </a:p>
        </p:txBody>
      </p:sp>
      <p:sp>
        <p:nvSpPr>
          <p:cNvPr id="5125" name="5 - Θέση αριθμού διαφάνειας">
            <a:extLst>
              <a:ext uri="{FF2B5EF4-FFF2-40B4-BE49-F238E27FC236}">
                <a16:creationId xmlns:a16="http://schemas.microsoft.com/office/drawing/2014/main" id="{D4F77106-5B50-4B2F-B38C-743127F9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7CE38C-8AD8-43AB-97F2-96DBA43F3EED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6B3B-CBFA-4B11-984B-11DC7ECF1F6B}"/>
              </a:ext>
            </a:extLst>
          </p:cNvPr>
          <p:cNvSpPr txBox="1"/>
          <p:nvPr/>
        </p:nvSpPr>
        <p:spPr>
          <a:xfrm>
            <a:off x="90488" y="152293"/>
            <a:ext cx="8599487" cy="67627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2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A2EA1-49EF-4F6E-97D0-1467738091FF}"/>
              </a:ext>
            </a:extLst>
          </p:cNvPr>
          <p:cNvSpPr txBox="1"/>
          <p:nvPr/>
        </p:nvSpPr>
        <p:spPr>
          <a:xfrm>
            <a:off x="0" y="828569"/>
            <a:ext cx="8964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2800" dirty="0">
              <a:latin typeface="Arial Narrow" panose="020B0606020202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C0551C3-8C81-49A0-86CF-C3E8FD5E7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270" y="946665"/>
            <a:ext cx="5313922" cy="52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540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ο ψηφιακός μετασχηματισμός σημαίνει ότι οι πληροφορίες μοιράζονται πολύ πιο γρήγορα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εάν η εταιρεία μας προσποιείται την ‘</a:t>
            </a:r>
            <a:r>
              <a:rPr lang="el-GR" altLang="el-GR" sz="3600" dirty="0" err="1">
                <a:latin typeface="Arial Narrow" panose="020B0606020202030204" pitchFamily="34" charset="0"/>
              </a:rPr>
              <a:t>πελατο</a:t>
            </a:r>
            <a:r>
              <a:rPr lang="el-GR" altLang="el-GR" sz="3600" dirty="0">
                <a:latin typeface="Arial Narrow" panose="020B0606020202030204" pitchFamily="34" charset="0"/>
              </a:rPr>
              <a:t>-κεντρικότητα’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ή επενδύει μόνο σε μονάδες που αντιμετωπίζουν πελάτες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μπορεί να κάνουμε λάθος….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1982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προτού ξοδέψουμε τα χρήματα της διαφήμισής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να βεβαιωθούμε ότι οι λειτουργίες και το μάρκετινγκ ‘</a:t>
            </a:r>
            <a:r>
              <a:rPr lang="el-GR" altLang="el-GR" sz="3600" dirty="0" err="1">
                <a:latin typeface="Arial Narrow" panose="020B0606020202030204" pitchFamily="34" charset="0"/>
              </a:rPr>
              <a:t>αλληλοτροφοδοτούνται</a:t>
            </a:r>
            <a:r>
              <a:rPr lang="el-GR" altLang="el-GR" sz="3600" dirty="0">
                <a:latin typeface="Arial Narrow" panose="020B0606020202030204" pitchFamily="34" charset="0"/>
              </a:rPr>
              <a:t>’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Νομίζεις ότι είναι έτσι;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ΟΚ προχωράμε!</a:t>
            </a:r>
          </a:p>
        </p:txBody>
      </p:sp>
    </p:spTree>
    <p:extLst>
      <p:ext uri="{BB962C8B-B14F-4D97-AF65-F5344CB8AC3E}">
        <p14:creationId xmlns:p14="http://schemas.microsoft.com/office/powerpoint/2010/main" val="9362012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μια ολοκληρωμένη προσέγγιση της επωνυμίας μας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σημαίνει ότι η εταιρεία μας είναι έτοιμη να επενδύσει σε μία ή περισσότερες από τις κορυφαίες πλατφόρμες κοινωνικών μέσων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8F112-109A-4AF2-BDC1-D03A7B9652A9}"/>
              </a:ext>
            </a:extLst>
          </p:cNvPr>
          <p:cNvSpPr txBox="1"/>
          <p:nvPr/>
        </p:nvSpPr>
        <p:spPr>
          <a:xfrm>
            <a:off x="827584" y="4938422"/>
            <a:ext cx="806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https://fivechannels.com/the-eight-best-types-of-social-media-for-advertising/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42948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86485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latin typeface="Arial Narrow" panose="020B0606020202030204" pitchFamily="34" charset="0"/>
              </a:rPr>
              <a:t>Facebook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latin typeface="Arial Narrow" panose="020B0606020202030204" pitchFamily="34" charset="0"/>
              </a:rPr>
              <a:t>Instagram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latin typeface="Arial Narrow" panose="020B0606020202030204" pitchFamily="34" charset="0"/>
              </a:rPr>
              <a:t>LinkedIn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latin typeface="Arial Narrow" panose="020B0606020202030204" pitchFamily="34" charset="0"/>
              </a:rPr>
              <a:t>YouTube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latin typeface="Arial Narrow" panose="020B0606020202030204" pitchFamily="34" charset="0"/>
              </a:rPr>
              <a:t>Snapchat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latin typeface="Arial Narrow" panose="020B0606020202030204" pitchFamily="34" charset="0"/>
              </a:rPr>
              <a:t>Pinterest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latin typeface="Arial Narrow" panose="020B0606020202030204" pitchFamily="34" charset="0"/>
              </a:rPr>
              <a:t>Twitter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latin typeface="Arial Narrow" panose="020B0606020202030204" pitchFamily="34" charset="0"/>
              </a:rPr>
              <a:t>WhatsApp</a:t>
            </a:r>
            <a:endParaRPr lang="el-GR" altLang="el-GR" sz="3600" dirty="0">
              <a:latin typeface="Arial Narrow" panose="020B0606020202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4F6866-94E5-45E4-AFE8-B02C477F7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08" y="2342718"/>
            <a:ext cx="3194613" cy="2898475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DAE554A-122D-4D4E-9004-EC09C5FE4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2" y="5484034"/>
            <a:ext cx="478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>
                <a:latin typeface="Arial Narrow" panose="020B0606020202030204" pitchFamily="34" charset="0"/>
              </a:rPr>
              <a:t>6 στους 10 TikTokers λένε ότι θα εμπιστευθούν ένα brand εάν μάθουν γι’αυτό μέσα από την εφαρμογή.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327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736AE82E-CCAA-4C14-9922-05F410F1C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AB39F19-BE88-4920-9BEA-37605B4301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6263" y="2881313"/>
            <a:ext cx="6696075" cy="33115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GB" altLang="el-GR" sz="1700" dirty="0">
              <a:solidFill>
                <a:srgbClr val="0000CC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GB" altLang="el-GR" sz="1700" dirty="0">
              <a:solidFill>
                <a:srgbClr val="0000CC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GB" altLang="el-GR" sz="1700" dirty="0">
              <a:solidFill>
                <a:srgbClr val="0000CC"/>
              </a:solidFill>
            </a:endParaRPr>
          </a:p>
        </p:txBody>
      </p:sp>
      <p:sp>
        <p:nvSpPr>
          <p:cNvPr id="5125" name="5 - Θέση αριθμού διαφάνειας">
            <a:extLst>
              <a:ext uri="{FF2B5EF4-FFF2-40B4-BE49-F238E27FC236}">
                <a16:creationId xmlns:a16="http://schemas.microsoft.com/office/drawing/2014/main" id="{D4F77106-5B50-4B2F-B38C-743127F9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7CE38C-8AD8-43AB-97F2-96DBA43F3EED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6B3B-CBFA-4B11-984B-11DC7ECF1F6B}"/>
              </a:ext>
            </a:extLst>
          </p:cNvPr>
          <p:cNvSpPr txBox="1"/>
          <p:nvPr/>
        </p:nvSpPr>
        <p:spPr>
          <a:xfrm>
            <a:off x="90488" y="152293"/>
            <a:ext cx="8599487" cy="67627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Social media ads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6423EE8-4AE4-4FC9-A8DE-8D855440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53"/>
            <a:ext cx="7283848" cy="3732113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5A2ABFD4-EF10-4C89-A472-407751357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38" y="853845"/>
            <a:ext cx="1849319" cy="16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0327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270141"/>
            <a:ext cx="861695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οι καμπάνιες μέσων κοινωνικής δικτύωσης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l-GR" altLang="el-GR" sz="3600" dirty="0">
                <a:latin typeface="Arial Narrow" panose="020B0606020202030204" pitchFamily="34" charset="0"/>
              </a:rPr>
              <a:t>μπορούν να αυξήσουν την αναγνωρισιμότητα των προϊόντων ή των υπηρεσιών μας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l-GR" altLang="el-GR" sz="3600" dirty="0">
                <a:latin typeface="Arial Narrow" panose="020B0606020202030204" pitchFamily="34" charset="0"/>
              </a:rPr>
              <a:t>να βελτιώσουν την εικόνα της επιχείρησής μας ή να ενισχύσουν τις πωλήσεις μας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το μόνο που χρειάζεται </a:t>
            </a:r>
            <a:r>
              <a:rPr lang="el-GR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είναι η σωστή διαφήμιση στα μέσα κοινωνικής δικτύωσης</a:t>
            </a:r>
          </a:p>
        </p:txBody>
      </p:sp>
    </p:spTree>
    <p:extLst>
      <p:ext uri="{BB962C8B-B14F-4D97-AF65-F5344CB8AC3E}">
        <p14:creationId xmlns:p14="http://schemas.microsoft.com/office/powerpoint/2010/main" val="70199351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Facebook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κάθε λεπτό, περισσότεροι από 400 νέοι χρήστες εγγράφονται στο Facebook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i="1" dirty="0">
                <a:latin typeface="Arial Narrow" panose="020B0606020202030204" pitchFamily="34" charset="0"/>
              </a:rPr>
              <a:t>θέλετε να μάθουν για τις υπηρεσίες που παρέχετε ή να αγοράσουν τα προϊόντα σας;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είναι ένα αποτελεσματικό ‘εργαλείο’ για την προώθηση των υπηρεσιών ή των προϊόντων που προσφέρονται σε ένα κοινό που είναι εξοικειωμένο με τη διαδικτυακή δραστηριότητα και τις αγορές</a:t>
            </a:r>
          </a:p>
        </p:txBody>
      </p:sp>
    </p:spTree>
    <p:extLst>
      <p:ext uri="{BB962C8B-B14F-4D97-AF65-F5344CB8AC3E}">
        <p14:creationId xmlns:p14="http://schemas.microsoft.com/office/powerpoint/2010/main" val="189879956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Facebook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Παραδείγματα τύπων στόχευσης διαφημίσεων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Awareness</a:t>
            </a:r>
            <a:endParaRPr lang="el-GR" altLang="el-G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Δείξτε τις διαφημίσεις σας σε όσους είναι πιο πιθανό να τις θυμούνται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Traffic</a:t>
            </a:r>
            <a:endParaRPr lang="el-GR" altLang="el-G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Στείλτε τους χρήστες σε έναν προορισμό όπως ο ιστότοπός σας, η εφαρμογή ή μια εκδήλωση στο Facebook</a:t>
            </a:r>
          </a:p>
          <a:p>
            <a:pPr marL="857250" lvl="1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0535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Facebook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Παραδείγματα τύπων στόχευσης διαφημίσεων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Engagement</a:t>
            </a:r>
            <a:endParaRPr lang="el-GR" altLang="el-G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Λάβετε περισσότερα μηνύματα, προβολές βίντεο, αλληλεπιδράσεις αναρτήσεων, ‘μου αρέσει’ στη σελίδα ή απαντήσεις σε συμβάντα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Leads</a:t>
            </a:r>
            <a:endParaRPr lang="el-GR" altLang="el-G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Συλλέξτε δυνητικούς πελάτες για την επιχείρηση ή την επωνυμία σας</a:t>
            </a:r>
          </a:p>
        </p:txBody>
      </p:sp>
    </p:spTree>
    <p:extLst>
      <p:ext uri="{BB962C8B-B14F-4D97-AF65-F5344CB8AC3E}">
        <p14:creationId xmlns:p14="http://schemas.microsoft.com/office/powerpoint/2010/main" val="2087220332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Facebook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Παραδείγματα τύπων στόχευσης διαφημίσεων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App promotion</a:t>
            </a:r>
            <a:endParaRPr lang="el-GR" altLang="el-G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στείλτε τους χρήστες σε έναν προορισμό όπως ο ιστότοπός σας, η εφαρμογή ή μια εκδήλωση στο Facebook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Sales</a:t>
            </a:r>
            <a:endParaRPr lang="el-GR" altLang="el-GR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Επικοινωνήστε με άτομα που είναι πιθανό να αγοράσουν το προϊόν ή την υπηρεσία σας</a:t>
            </a:r>
          </a:p>
        </p:txBody>
      </p:sp>
    </p:spTree>
    <p:extLst>
      <p:ext uri="{BB962C8B-B14F-4D97-AF65-F5344CB8AC3E}">
        <p14:creationId xmlns:p14="http://schemas.microsoft.com/office/powerpoint/2010/main" val="410781475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οι καλύτεροι τύποι μέσων κοινωνικής δικτύωσης για διαφήμιση</a:t>
            </a:r>
            <a:endParaRPr lang="en-GB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εάν έχετε ήδη αυξήσει τους ακόλουθούς σας</a:t>
            </a:r>
            <a:endParaRPr lang="en-GB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έχετε ορίσει και δημιουργήσει την επωνυμία σας, και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έχετε επενδύσει σε περιεχόμενο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είναι καιρός να κάνετε το επόμενο βήμα !!! </a:t>
            </a:r>
          </a:p>
        </p:txBody>
      </p:sp>
    </p:spTree>
    <p:extLst>
      <p:ext uri="{BB962C8B-B14F-4D97-AF65-F5344CB8AC3E}">
        <p14:creationId xmlns:p14="http://schemas.microsoft.com/office/powerpoint/2010/main" val="297462326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Instagram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βρείτε νέους πελάτες και διατηρήστε τους υπάρχοντες πελάτες σας</a:t>
            </a:r>
            <a:endParaRPr lang="en-US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το μόνο που θα χρειαστείτε είναι </a:t>
            </a:r>
          </a:p>
          <a:p>
            <a:pPr marL="857250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altLang="el-GR" sz="3600" dirty="0">
                <a:latin typeface="Arial Narrow" panose="020B0606020202030204" pitchFamily="34" charset="0"/>
              </a:rPr>
              <a:t>μια ελκυστική εικόνα</a:t>
            </a:r>
          </a:p>
          <a:p>
            <a:pPr marL="857250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altLang="el-GR" sz="3600" dirty="0">
                <a:latin typeface="Arial Narrow" panose="020B0606020202030204" pitchFamily="34" charset="0"/>
              </a:rPr>
              <a:t>μια έξυπνη λεζάντα</a:t>
            </a:r>
          </a:p>
          <a:p>
            <a:pPr marL="857250" lvl="1" indent="-5715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altLang="el-GR" sz="3600" dirty="0">
                <a:latin typeface="Arial Narrow" panose="020B0606020202030204" pitchFamily="34" charset="0"/>
              </a:rPr>
              <a:t>τα απαραίτητα ‘hashtags’ και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αρχίζουμε να διαφημιζόμαστε στον κόσμο του Instagram</a:t>
            </a:r>
          </a:p>
        </p:txBody>
      </p:sp>
    </p:spTree>
    <p:extLst>
      <p:ext uri="{BB962C8B-B14F-4D97-AF65-F5344CB8AC3E}">
        <p14:creationId xmlns:p14="http://schemas.microsoft.com/office/powerpoint/2010/main" val="137545410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Instagram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είναι κάτι περισσότερο από ένα απλό κανάλι κοινωνικής δικτύωσης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έχει γίνει μέρος της καθημερινότητάς μας, ειδικά στο νεότερο κοινό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επιτυχία του οφείλεται στο γεγονός ότι βασίζεται σε οπτικό περιεχόμενο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ανάρτηση, οι ιστορίες και τα </a:t>
            </a:r>
            <a:r>
              <a:rPr lang="en-US" altLang="el-GR" sz="3600" dirty="0">
                <a:latin typeface="Arial Narrow" panose="020B0606020202030204" pitchFamily="34" charset="0"/>
              </a:rPr>
              <a:t>reels</a:t>
            </a:r>
            <a:r>
              <a:rPr lang="el-GR" altLang="el-GR" sz="3600" dirty="0">
                <a:latin typeface="Arial Narrow" panose="020B0606020202030204" pitchFamily="34" charset="0"/>
              </a:rPr>
              <a:t> είναι μερικές από τις λειτουργίες ορατότητας</a:t>
            </a:r>
            <a:endParaRPr lang="en-US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1947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Instagram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διαφήμιση στο Instagram με καλή στρατηγική, σωστό προϋπολογισμό και σωστή στόχευση κοινού, αυξάνει σημαντικά τα ποσοστά μετατροπών (</a:t>
            </a:r>
            <a:r>
              <a:rPr lang="en-US" altLang="el-GR" sz="3600" dirty="0">
                <a:latin typeface="Arial Narrow" panose="020B0606020202030204" pitchFamily="34" charset="0"/>
              </a:rPr>
              <a:t>conversion rates)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οι διαφημίσεις είναι βελτιστοποιημένες για smartphone, την πλατφόρμα για την οποία πρωτοπαρουσιάστηκε το Instagram, παίζει σημαντικό ρόλο στην αποτελεσματικότητά</a:t>
            </a:r>
            <a:r>
              <a:rPr lang="en-US" altLang="el-GR" sz="3600" dirty="0">
                <a:latin typeface="Arial Narrow" panose="020B0606020202030204" pitchFamily="34" charset="0"/>
              </a:rPr>
              <a:t> (</a:t>
            </a:r>
            <a:r>
              <a:rPr lang="en-GB" altLang="el-GR" sz="3600" dirty="0">
                <a:latin typeface="Arial Narrow" panose="020B0606020202030204" pitchFamily="34" charset="0"/>
              </a:rPr>
              <a:t>efficacy)</a:t>
            </a:r>
            <a:r>
              <a:rPr lang="el-GR" altLang="el-GR" sz="3600" dirty="0">
                <a:latin typeface="Arial Narrow" panose="020B0606020202030204" pitchFamily="34" charset="0"/>
              </a:rPr>
              <a:t> τους</a:t>
            </a:r>
            <a:endParaRPr lang="en-US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22946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στο TikTok οι διαφημίσεις μπορούν να εμφανίζονται σε πολλά διαφορετικά μέρη, όπως: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στη ροή (</a:t>
            </a:r>
            <a:r>
              <a:rPr lang="en-US" altLang="el-GR" sz="3600" dirty="0">
                <a:latin typeface="Arial Narrow" panose="020B0606020202030204" pitchFamily="34" charset="0"/>
              </a:rPr>
              <a:t>in-feed</a:t>
            </a:r>
            <a:r>
              <a:rPr lang="el-GR" altLang="el-GR" sz="3600" dirty="0">
                <a:latin typeface="Arial Narrow" panose="020B0606020202030204" pitchFamily="34" charset="0"/>
              </a:rPr>
              <a:t>)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στη σελίδα λεπτομερειών (</a:t>
            </a:r>
            <a:r>
              <a:rPr lang="en-US" altLang="el-GR" sz="3600" dirty="0">
                <a:latin typeface="Arial Narrow" panose="020B0606020202030204" pitchFamily="34" charset="0"/>
              </a:rPr>
              <a:t>on the detail page</a:t>
            </a:r>
            <a:r>
              <a:rPr lang="el-GR" altLang="el-GR" sz="3600" dirty="0">
                <a:latin typeface="Arial Narrow" panose="020B0606020202030204" pitchFamily="34" charset="0"/>
              </a:rPr>
              <a:t>)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μετά το βίντεο (</a:t>
            </a:r>
            <a:r>
              <a:rPr lang="en-US" altLang="el-GR" sz="3600" dirty="0">
                <a:latin typeface="Arial Narrow" panose="020B0606020202030204" pitchFamily="34" charset="0"/>
              </a:rPr>
              <a:t>post-roll</a:t>
            </a:r>
            <a:r>
              <a:rPr lang="el-GR" altLang="el-GR" sz="3600" dirty="0">
                <a:latin typeface="Arial Narrow" panose="020B0606020202030204" pitchFamily="34" charset="0"/>
              </a:rPr>
              <a:t>) και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μέσω ιστορίας (</a:t>
            </a:r>
            <a:r>
              <a:rPr lang="en-US" altLang="el-GR" sz="3600" dirty="0">
                <a:latin typeface="Arial Narrow" panose="020B0606020202030204" pitchFamily="34" charset="0"/>
              </a:rPr>
              <a:t>via story</a:t>
            </a:r>
            <a:r>
              <a:rPr lang="el-GR" altLang="el-GR" sz="3600" dirty="0">
                <a:latin typeface="Arial Narrow" panose="020B0606020202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7542257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αυτό εξαρτάται από την τοποθέτηση που θα επιλέξετε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προσφέρει επίσης περισσότερες επιλογές διαφημίσεων ‘</a:t>
            </a:r>
            <a:r>
              <a:rPr lang="el-GR" altLang="el-GR" sz="3600" dirty="0" err="1">
                <a:latin typeface="Arial Narrow" panose="020B0606020202030204" pitchFamily="34" charset="0"/>
              </a:rPr>
              <a:t>premium</a:t>
            </a:r>
            <a:r>
              <a:rPr lang="el-GR" altLang="el-GR" sz="3600" dirty="0">
                <a:latin typeface="Arial Narrow" panose="020B0606020202030204" pitchFamily="34" charset="0"/>
              </a:rPr>
              <a:t>’ στους διαχειριζόμενους λογαριασμούς του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συμπεριλαμβανομένων επιλογών όπως: Πρόκληση επώνυμων </a:t>
            </a:r>
            <a:r>
              <a:rPr lang="el-GR" altLang="el-GR" sz="3600" dirty="0" err="1">
                <a:latin typeface="Arial Narrow" panose="020B0606020202030204" pitchFamily="34" charset="0"/>
              </a:rPr>
              <a:t>Hashtag</a:t>
            </a:r>
            <a:endParaRPr lang="el-GR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02270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διαφήμιση στο TikTok αξίζει τον κόπο για τις μικρές επιχειρήσεις, επειδή η πλατφόρμα τείνει να είναι πιο ελκυστική σε σύγκριση με άλλες πλατφόρμες κοινωνικών μέσων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τα βίντεο </a:t>
            </a:r>
            <a:r>
              <a:rPr lang="el-GR" alt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σύντομης μορφής </a:t>
            </a:r>
            <a:r>
              <a:rPr lang="el-GR" altLang="el-GR" sz="3600" dirty="0">
                <a:latin typeface="Arial Narrow" panose="020B0606020202030204" pitchFamily="34" charset="0"/>
              </a:rPr>
              <a:t>είναι πολύ αποτελεσματικά στο να τραβούν και να διατηρούν την προσοχή των ανθρώπων, δημιουργώντας ‘συνεχείς κύκλους αφοσίωσης’</a:t>
            </a:r>
          </a:p>
        </p:txBody>
      </p:sp>
    </p:spTree>
    <p:extLst>
      <p:ext uri="{BB962C8B-B14F-4D97-AF65-F5344CB8AC3E}">
        <p14:creationId xmlns:p14="http://schemas.microsoft.com/office/powerpoint/2010/main" val="3324748055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μπορείτε να κερδίσετε από 2 έως 4 σεντς για κάθε 1.000 προβολές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αυτό σημαίνει ότι μπορεί να περιμένετε 20€ έως 40€ αφού φτάσετε ένα εκατομμύριο </a:t>
            </a:r>
            <a:r>
              <a:rPr lang="el-GR" altLang="el-GR" sz="3600" dirty="0" err="1">
                <a:latin typeface="Arial Narrow" panose="020B0606020202030204" pitchFamily="34" charset="0"/>
              </a:rPr>
              <a:t>προβολέ</a:t>
            </a:r>
            <a:r>
              <a:rPr lang="el-GR" altLang="el-GR" sz="3600" dirty="0">
                <a:latin typeface="Arial Narrow" panose="020B0606020202030204" pitchFamily="34" charset="0"/>
              </a:rPr>
              <a:t> 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αυτά όμως είναι δυναμικά και αλλάζουν με το χρόνο</a:t>
            </a:r>
          </a:p>
        </p:txBody>
      </p:sp>
    </p:spTree>
    <p:extLst>
      <p:ext uri="{BB962C8B-B14F-4D97-AF65-F5344CB8AC3E}">
        <p14:creationId xmlns:p14="http://schemas.microsoft.com/office/powerpoint/2010/main" val="202911982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σύμφωνα με τους κανόνες της πλατφόρμας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μέση τιμολόγηση του κόστους ανά 1000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ξεκινά από 10€ ανά 1.000 προβολές και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υπάρχει ελάχιστο όριο 500 € ανά καμπάνια που πρέπει να δαπανηθεί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τιμολόγηση είναι δυναμική και μπορεί να αλλάζει συνεχώς</a:t>
            </a:r>
          </a:p>
        </p:txBody>
      </p:sp>
    </p:spTree>
    <p:extLst>
      <p:ext uri="{BB962C8B-B14F-4D97-AF65-F5344CB8AC3E}">
        <p14:creationId xmlns:p14="http://schemas.microsoft.com/office/powerpoint/2010/main" val="3063813609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το TikTok </a:t>
            </a:r>
            <a:r>
              <a:rPr lang="el-GR" altLang="el-GR" sz="3600" dirty="0" err="1">
                <a:latin typeface="Arial Narrow" panose="020B0606020202030204" pitchFamily="34" charset="0"/>
              </a:rPr>
              <a:t>Promote</a:t>
            </a:r>
            <a:r>
              <a:rPr lang="el-GR" altLang="el-GR" sz="3600" dirty="0">
                <a:latin typeface="Arial Narrow" panose="020B0606020202030204" pitchFamily="34" charset="0"/>
              </a:rPr>
              <a:t> είναι μια δυνατότητα επί πληρωμή που μας επιτρέπει να επιλέξουμε έναν στόχο—προβολές βίντεο, επισκέψεις σε ιστότοπους ή νέους ακόλουθους—και να προωθήσετε το περιεχόμενο βίντεο.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Επιλέγουμε ένα κοινό, ορίζουμε τον προϋπολογισμό μας και προγραμματίζουμε τη διάρκεια της διαφήμισής</a:t>
            </a:r>
          </a:p>
        </p:txBody>
      </p:sp>
    </p:spTree>
    <p:extLst>
      <p:ext uri="{BB962C8B-B14F-4D97-AF65-F5344CB8AC3E}">
        <p14:creationId xmlns:p14="http://schemas.microsoft.com/office/powerpoint/2010/main" val="540736184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το TikTok </a:t>
            </a:r>
            <a:r>
              <a:rPr lang="el-GR" altLang="el-GR" sz="3600" dirty="0" err="1">
                <a:latin typeface="Arial Narrow" panose="020B0606020202030204" pitchFamily="34" charset="0"/>
              </a:rPr>
              <a:t>Promote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altLang="el-GR" sz="3600" dirty="0">
              <a:latin typeface="Arial Narrow" panose="020B0606020202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CBE864-2995-483D-B843-27331148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4" y="2397663"/>
            <a:ext cx="7183756" cy="31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771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διαφήμιση </a:t>
            </a:r>
            <a:r>
              <a:rPr lang="el-GR" alt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μπορεί να είναι δύσκολη στα μέσα κοινωνικής δικτύωσης </a:t>
            </a:r>
            <a:r>
              <a:rPr lang="el-GR" altLang="el-GR" sz="3600" dirty="0">
                <a:latin typeface="Arial Narrow" panose="020B0606020202030204" pitchFamily="34" charset="0"/>
              </a:rPr>
              <a:t>για διάφορους λόγους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το πρώτο είναι ο συγχρονισμός </a:t>
            </a:r>
            <a:r>
              <a:rPr lang="en-GB" altLang="el-GR" sz="3600" dirty="0">
                <a:latin typeface="Arial Narrow" panose="020B0606020202030204" pitchFamily="34" charset="0"/>
              </a:rPr>
              <a:t>(timing</a:t>
            </a:r>
            <a:r>
              <a:rPr lang="el-GR" altLang="el-GR" sz="3600" dirty="0">
                <a:latin typeface="Arial Narrow" panose="020B0606020202030204" pitchFamily="34" charset="0"/>
              </a:rPr>
              <a:t>)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οι εταιρείες είτε αρχίζουν διαφημιστικές δαπάνες πολύ νωρίς ή πολύ αργά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πρώτη δουλειά είναι να κάνουμε σωστά την επωνυμία και το περιεχόμενό μας</a:t>
            </a:r>
          </a:p>
        </p:txBody>
      </p:sp>
    </p:spTree>
    <p:extLst>
      <p:ext uri="{BB962C8B-B14F-4D97-AF65-F5344CB8AC3E}">
        <p14:creationId xmlns:p14="http://schemas.microsoft.com/office/powerpoint/2010/main" val="3490989880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Θα μπορούσε το </a:t>
            </a:r>
            <a:r>
              <a:rPr lang="en-GB" alt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TikTok Promote</a:t>
            </a:r>
            <a:r>
              <a:rPr lang="el-GR" alt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να επηρεάσει ή να μειώσει τις οργανικές προβολές που λαμβάνουμε σε βίντεο που δεν προωθούνται;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δεν επηρεάζει τον αριθμό των προβολών που λαμβάνουμε στα άλλα </a:t>
            </a:r>
            <a:r>
              <a:rPr lang="el-GR" altLang="el-GR" sz="36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βίντεό</a:t>
            </a:r>
            <a:r>
              <a:rPr lang="el-GR" altLang="el-GR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 μας που δεν προωθούνται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απόδοση των οργανικών βίντεο μας </a:t>
            </a:r>
            <a:r>
              <a:rPr lang="el-GR" altLang="el-GR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δεν σχετίζεται με την απόδοση προώθησης</a:t>
            </a:r>
            <a:endParaRPr lang="el-GR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03737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TikTok </a:t>
            </a: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9D35D-7C2B-4447-84D7-8A1F966FD903}"/>
              </a:ext>
            </a:extLst>
          </p:cNvPr>
          <p:cNvSpPr txBox="1"/>
          <p:nvPr/>
        </p:nvSpPr>
        <p:spPr>
          <a:xfrm>
            <a:off x="251520" y="1520788"/>
            <a:ext cx="85329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Οι ακόλουθοι και τα </a:t>
            </a:r>
            <a:r>
              <a:rPr lang="el-G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likes</a:t>
            </a: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που λαμβάνουμε είναι αυθεντικοί, πραγματικοί χρήστες;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με τη χρήση του </a:t>
            </a:r>
            <a:r>
              <a:rPr lang="el-GR" sz="3600" dirty="0" err="1">
                <a:latin typeface="Arial Narrow" panose="020B0606020202030204" pitchFamily="34" charset="0"/>
              </a:rPr>
              <a:t>Promote</a:t>
            </a:r>
            <a:r>
              <a:rPr lang="el-GR" sz="3600" dirty="0">
                <a:latin typeface="Arial Narrow" panose="020B0606020202030204" pitchFamily="34" charset="0"/>
              </a:rPr>
              <a:t>, μπορούμε να διατηρήσουμε καλύτερα και να αυξήσουμε το κοινό μας παρέχοντας </a:t>
            </a:r>
            <a:r>
              <a:rPr 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ελκυστικό περιεχόμενο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όσο πιο ελκυστικό είναι το περιεχόμενό μας, τόσο περισσότερους </a:t>
            </a:r>
            <a:r>
              <a:rPr lang="el-GR" sz="3600" dirty="0" err="1">
                <a:latin typeface="Arial Narrow" panose="020B0606020202030204" pitchFamily="34" charset="0"/>
              </a:rPr>
              <a:t>followers</a:t>
            </a:r>
            <a:r>
              <a:rPr lang="el-GR" sz="3600" dirty="0">
                <a:latin typeface="Arial Narrow" panose="020B0606020202030204" pitchFamily="34" charset="0"/>
              </a:rPr>
              <a:t>, </a:t>
            </a:r>
            <a:r>
              <a:rPr lang="el-GR" sz="3600" dirty="0" err="1">
                <a:latin typeface="Arial Narrow" panose="020B0606020202030204" pitchFamily="34" charset="0"/>
              </a:rPr>
              <a:t>likes</a:t>
            </a:r>
            <a:r>
              <a:rPr lang="el-GR" sz="3600" dirty="0">
                <a:latin typeface="Arial Narrow" panose="020B0606020202030204" pitchFamily="34" charset="0"/>
              </a:rPr>
              <a:t> και σχόλια θα λαμβάνουμε</a:t>
            </a:r>
          </a:p>
        </p:txBody>
      </p:sp>
    </p:spTree>
    <p:extLst>
      <p:ext uri="{BB962C8B-B14F-4D97-AF65-F5344CB8AC3E}">
        <p14:creationId xmlns:p14="http://schemas.microsoft.com/office/powerpoint/2010/main" val="2398311477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Landing page</a:t>
            </a:r>
            <a:endParaRPr lang="en-GB" sz="40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9D35D-7C2B-4447-84D7-8A1F966FD903}"/>
              </a:ext>
            </a:extLst>
          </p:cNvPr>
          <p:cNvSpPr txBox="1"/>
          <p:nvPr/>
        </p:nvSpPr>
        <p:spPr>
          <a:xfrm>
            <a:off x="251520" y="1520788"/>
            <a:ext cx="853294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μια σελίδα προορισμού </a:t>
            </a:r>
            <a:r>
              <a:rPr lang="en-US" sz="3600" dirty="0">
                <a:latin typeface="Arial Narrow" panose="020B0606020202030204" pitchFamily="34" charset="0"/>
              </a:rPr>
              <a:t>(landing page) </a:t>
            </a:r>
            <a:endParaRPr lang="el-GR" sz="3600" dirty="0">
              <a:latin typeface="Arial Narrow" panose="020B0606020202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είναι μια αυτόνομη ιστοσελίδα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που δημιουργήθηκε ειδικά για σκοπούς μάρκετινγκ ή διαφημιστικής καμπάνιας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με άλλα λόγια, οι σελίδες προορισμού σχεδιάζονται με έναν μόνο στόχο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να υποδεχθούν τους χρήστες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γνωστό ως </a:t>
            </a:r>
            <a:r>
              <a:rPr lang="el-GR" sz="3600" dirty="0" err="1">
                <a:latin typeface="Arial Narrow" panose="020B0606020202030204" pitchFamily="34" charset="0"/>
              </a:rPr>
              <a:t>Call</a:t>
            </a:r>
            <a:r>
              <a:rPr lang="el-GR" sz="3600" dirty="0">
                <a:latin typeface="Arial Narrow" panose="020B0606020202030204" pitchFamily="34" charset="0"/>
              </a:rPr>
              <a:t> to Action ή CTA</a:t>
            </a:r>
          </a:p>
        </p:txBody>
      </p:sp>
    </p:spTree>
    <p:extLst>
      <p:ext uri="{BB962C8B-B14F-4D97-AF65-F5344CB8AC3E}">
        <p14:creationId xmlns:p14="http://schemas.microsoft.com/office/powerpoint/2010/main" val="3049068863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Landing page</a:t>
            </a:r>
            <a:endParaRPr lang="en-GB" sz="40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9D35D-7C2B-4447-84D7-8A1F966FD903}"/>
              </a:ext>
            </a:extLst>
          </p:cNvPr>
          <p:cNvSpPr txBox="1"/>
          <p:nvPr/>
        </p:nvSpPr>
        <p:spPr>
          <a:xfrm>
            <a:off x="179320" y="1258888"/>
            <a:ext cx="85329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μπορούμε να χρησιμοποιήσουμε σελίδες προορισμού σε διάφορα στάδια κατά τη διάρκεια του κύκλου εισερχόμενου μάρκετινγκ (</a:t>
            </a:r>
            <a:r>
              <a:rPr lang="en-GB" sz="3600" dirty="0">
                <a:latin typeface="Arial Narrow" panose="020B0606020202030204" pitchFamily="34" charset="0"/>
              </a:rPr>
              <a:t>inbound marketing cycle</a:t>
            </a:r>
            <a:r>
              <a:rPr lang="el-GR" sz="3600" dirty="0">
                <a:latin typeface="Arial Narrow" panose="020B0606020202030204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από την εισαγωγή ανθρώπων στην αγορά-στόχο μας στην επωνυμία μας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3600" dirty="0">
                <a:latin typeface="Arial Narrow" panose="020B0606020202030204" pitchFamily="34" charset="0"/>
              </a:rPr>
              <a:t>μέχρι τη μετατροπή (</a:t>
            </a:r>
            <a:r>
              <a:rPr lang="en-US" sz="3600" dirty="0">
                <a:latin typeface="Arial Narrow" panose="020B0606020202030204" pitchFamily="34" charset="0"/>
              </a:rPr>
              <a:t>converting</a:t>
            </a:r>
            <a:r>
              <a:rPr lang="el-GR" sz="3600" dirty="0">
                <a:latin typeface="Arial Narrow" panose="020B0606020202030204" pitchFamily="34" charset="0"/>
              </a:rPr>
              <a:t>) ενός </a:t>
            </a: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δυνητικού πελάτη 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lead) </a:t>
            </a:r>
            <a:r>
              <a:rPr lang="el-GR" sz="3600" dirty="0">
                <a:latin typeface="Arial Narrow" panose="020B0606020202030204" pitchFamily="34" charset="0"/>
              </a:rPr>
              <a:t>σε πελάτη που πληρώνει (</a:t>
            </a:r>
            <a:r>
              <a:rPr lang="en-US" sz="3600" dirty="0">
                <a:latin typeface="Arial Narrow" panose="020B0606020202030204" pitchFamily="34" charset="0"/>
              </a:rPr>
              <a:t>a paying customer</a:t>
            </a:r>
            <a:r>
              <a:rPr lang="el-GR" sz="3600" dirty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611918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το επόμενο βήμα είναι να κατανοήσουμε τους στόχους μας, και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τους τύπους των μέσων κοινωνικής δικτύωσης που ταιριάζουν με αυτούς τους στόχους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έλεγαν: </a:t>
            </a:r>
            <a:r>
              <a:rPr lang="el-GR" altLang="el-GR" sz="3600" i="1" dirty="0">
                <a:latin typeface="Arial Narrow" panose="020B0606020202030204" pitchFamily="34" charset="0"/>
              </a:rPr>
              <a:t>οι διαφημιστικές δαπάνες στα μέσα κοινωνικής δικτύωσης αναμένονταν να ξεπεράσουν την τηλεόραση έως το 2020…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φυσικά και έγινε !!!</a:t>
            </a:r>
          </a:p>
        </p:txBody>
      </p:sp>
    </p:spTree>
    <p:extLst>
      <p:ext uri="{BB962C8B-B14F-4D97-AF65-F5344CB8AC3E}">
        <p14:creationId xmlns:p14="http://schemas.microsoft.com/office/powerpoint/2010/main" val="356724790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βεβαιωθείτε ότι καταλαβαίνετε πώς να επενδύσετε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οι αποδόσεις των δαπανών θα πρέπει να αλλάξουν την εταιρεία σας στο σύνολό της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προτού ξοδέψετε ένα </a:t>
            </a:r>
            <a:r>
              <a:rPr lang="en-US" altLang="el-GR" sz="3600" dirty="0">
                <a:latin typeface="Arial Narrow" panose="020B0606020202030204" pitchFamily="34" charset="0"/>
              </a:rPr>
              <a:t>cent</a:t>
            </a:r>
            <a:r>
              <a:rPr lang="el-GR" altLang="el-GR" sz="3600" dirty="0">
                <a:latin typeface="Arial Narrow" panose="020B0606020202030204" pitchFamily="34" charset="0"/>
              </a:rPr>
              <a:t>, είναι σημαντικό να γνωρίζετε το κοινό σας.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4923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στα παραδοσιακά μέσα</a:t>
            </a:r>
            <a:r>
              <a:rPr lang="en-US" altLang="el-GR" sz="3600" dirty="0">
                <a:latin typeface="Arial Narrow" panose="020B0606020202030204" pitchFamily="34" charset="0"/>
              </a:rPr>
              <a:t>…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τα στελέχη διαφημίσεων εξέταζαν τις αποδόσεις σε μια διαφήμιση περιοδικού και ένα ένθετο εφημερίδας ή στην τηλεόραση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τα μέσα κοινωνικής δικτύωσης απαιτούν την ίδια προσοχή και κάθε λεπτομέρεια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γνώση του κοινού μας προϋποθέτει τη γνώση της επωνυμίας μας</a:t>
            </a:r>
          </a:p>
        </p:txBody>
      </p:sp>
    </p:spTree>
    <p:extLst>
      <p:ext uri="{BB962C8B-B14F-4D97-AF65-F5344CB8AC3E}">
        <p14:creationId xmlns:p14="http://schemas.microsoft.com/office/powerpoint/2010/main" val="76620731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η λάθος πλατφόρμα τη λάθος στιγμή θα μπορούσε πραγματικά να βλάψει τη σχέση μας με το κοινό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πολλοί διαφημιστές σε κάθε είδους μέσα κάνουν το λάθος να προσεγγίσουν το μεγαλύτερο κοινό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μια τηλεοπτική διαφήμιση… 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υπάρχουν δεκάδες που δεν ακούστηκαν…</a:t>
            </a:r>
          </a:p>
        </p:txBody>
      </p:sp>
    </p:spTree>
    <p:extLst>
      <p:ext uri="{BB962C8B-B14F-4D97-AF65-F5344CB8AC3E}">
        <p14:creationId xmlns:p14="http://schemas.microsoft.com/office/powerpoint/2010/main" val="360765876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σχεδόν το 50% των διαδικτυακών διαφημίσεων επιτυγχάνουν λάθος στόχους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δουλεύοντας σκληρά πριν ξοδέψουμε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μπορεί να διασφαλίσει ότι κάθε € / $ / …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φέρνει μια σημαντική απόδοση (</a:t>
            </a:r>
            <a:r>
              <a:rPr lang="en-GB" altLang="el-GR" sz="3600" dirty="0">
                <a:latin typeface="Arial Narrow" panose="020B0606020202030204" pitchFamily="34" charset="0"/>
              </a:rPr>
              <a:t>return)</a:t>
            </a:r>
            <a:endParaRPr lang="el-GR" altLang="el-GR" sz="3600" dirty="0">
              <a:latin typeface="Arial Narrow" panose="020B0606020202030204" pitchFamily="34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8482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- Θέση αριθμού διαφάνειας">
            <a:extLst>
              <a:ext uri="{FF2B5EF4-FFF2-40B4-BE49-F238E27FC236}">
                <a16:creationId xmlns:a16="http://schemas.microsoft.com/office/drawing/2014/main" id="{20E4A1D7-244B-43CF-9E58-C161F84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9D531-958E-4190-880B-17FE6A3BB40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72622-DFF6-45A9-A60D-F3C3AEE5B069}"/>
              </a:ext>
            </a:extLst>
          </p:cNvPr>
          <p:cNvSpPr txBox="1"/>
          <p:nvPr/>
        </p:nvSpPr>
        <p:spPr>
          <a:xfrm>
            <a:off x="69850" y="177800"/>
            <a:ext cx="7886700" cy="108108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Social media ads</a:t>
            </a:r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34FB9697-4EB7-4589-B4F4-3BA3EBE0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>
                <a:latin typeface="Arial Narrow" panose="020B0606020202030204" pitchFamily="34" charset="0"/>
              </a:rPr>
              <a:t>Social media ads - </a:t>
            </a:r>
            <a:r>
              <a:rPr lang="el-GR" altLang="en-US" sz="110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11269" name="TextBox 11">
            <a:extLst>
              <a:ext uri="{FF2B5EF4-FFF2-40B4-BE49-F238E27FC236}">
                <a16:creationId xmlns:a16="http://schemas.microsoft.com/office/drawing/2014/main" id="{DC173487-B0DA-4368-BA04-CCB765D6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335510"/>
            <a:ext cx="8616950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βάζουμε πρώτο το κοινό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στο σημερινό περιβάλλον πώλησης με επίκεντρο τον πελάτη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όλα πρέπει να είναι προσαρμοσμένα στον πελάτη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πριν ξεκινήσουμε, είναι σοφό να κάνουμε ένα βήμα πίσω…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Arial Narrow" panose="020B0606020202030204" pitchFamily="34" charset="0"/>
              </a:rPr>
              <a:t>και να οργανωθούμε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altLang="el-GR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3796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6915</TotalTime>
  <Words>1578</Words>
  <Application>Microsoft Office PowerPoint</Application>
  <PresentationFormat>Προβολή στην οθόνη (4:3)</PresentationFormat>
  <Paragraphs>259</Paragraphs>
  <Slides>33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Arial</vt:lpstr>
      <vt:lpstr>Arial Narrow</vt:lpstr>
      <vt:lpstr>Wingdings</vt:lpstr>
      <vt:lpstr>Network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Dimitrios Maditinos</cp:lastModifiedBy>
  <cp:revision>343</cp:revision>
  <cp:lastPrinted>1601-01-01T00:00:00Z</cp:lastPrinted>
  <dcterms:created xsi:type="dcterms:W3CDTF">1601-01-01T00:00:00Z</dcterms:created>
  <dcterms:modified xsi:type="dcterms:W3CDTF">2023-04-05T06:31:58Z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